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01" r:id="rId5"/>
    <p:sldId id="365" r:id="rId6"/>
    <p:sldId id="366" r:id="rId7"/>
    <p:sldId id="524" r:id="rId8"/>
    <p:sldId id="532" r:id="rId9"/>
    <p:sldId id="531" r:id="rId10"/>
    <p:sldId id="527" r:id="rId11"/>
    <p:sldId id="533" r:id="rId12"/>
    <p:sldId id="529" r:id="rId13"/>
    <p:sldId id="534" r:id="rId14"/>
    <p:sldId id="522" r:id="rId15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iraaj" initials="z" lastIdx="10" clrIdx="0"/>
  <p:cmAuthor id="1" name="ES Ryu" initials="R" lastIdx="8" clrIdx="1">
    <p:extLst>
      <p:ext uri="{19B8F6BF-5375-455C-9EA6-DF929625EA0E}">
        <p15:presenceInfo xmlns:p15="http://schemas.microsoft.com/office/powerpoint/2012/main" userId="ES Ryu" providerId="None"/>
      </p:ext>
    </p:extLst>
  </p:cmAuthor>
  <p:cmAuthor id="2" name="ChungJongBeom" initials="C" lastIdx="1" clrIdx="2">
    <p:extLst>
      <p:ext uri="{19B8F6BF-5375-455C-9EA6-DF929625EA0E}">
        <p15:presenceInfo xmlns:p15="http://schemas.microsoft.com/office/powerpoint/2012/main" userId="ChungJongBe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16"/>
    <a:srgbClr val="7F7F7F"/>
    <a:srgbClr val="3366FF"/>
    <a:srgbClr val="3333FF"/>
    <a:srgbClr val="3333CC"/>
    <a:srgbClr val="0033CC"/>
    <a:srgbClr val="333399"/>
    <a:srgbClr val="336699"/>
    <a:srgbClr val="2D2D8A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86" autoAdjust="0"/>
    <p:restoredTop sz="80631" autoAdjust="0"/>
  </p:normalViewPr>
  <p:slideViewPr>
    <p:cSldViewPr snapToGrid="0">
      <p:cViewPr varScale="1">
        <p:scale>
          <a:sx n="110" d="100"/>
          <a:sy n="110" d="100"/>
        </p:scale>
        <p:origin x="108" y="5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32" y="96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r">
              <a:defRPr sz="1200"/>
            </a:lvl1pPr>
          </a:lstStyle>
          <a:p>
            <a:fld id="{0CD8B52C-927B-41D1-A137-8B4F8A0FC931}" type="datetimeFigureOut">
              <a:rPr lang="ko-KR" altLang="en-US" smtClean="0"/>
              <a:t>2021-07-15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l">
              <a:defRPr sz="1200"/>
            </a:lvl1pPr>
          </a:lstStyle>
          <a:p>
            <a:r>
              <a:rPr lang="en-US" altLang="ko-KR"/>
              <a:t>2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r">
              <a:defRPr sz="1200"/>
            </a:lvl1pPr>
          </a:lstStyle>
          <a:p>
            <a:fld id="{D3900DD7-D5EC-4DF0-B4BB-D06511B906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51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r">
              <a:defRPr sz="1200"/>
            </a:lvl1pPr>
          </a:lstStyle>
          <a:p>
            <a:fld id="{B9A91834-3F34-4B40-8735-EA115B05FDDA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4" rIns="94849" bIns="474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49" tIns="47424" rIns="94849" bIns="474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l">
              <a:defRPr sz="1200"/>
            </a:lvl1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r">
              <a:defRPr sz="1200"/>
            </a:lvl1pPr>
          </a:lstStyle>
          <a:p>
            <a:fld id="{038F7F6D-8A3B-DB4E-AE49-8696C0E84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7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4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92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40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5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58742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68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8077200" cy="4615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4731"/>
            <a:ext cx="8077200" cy="53274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Font typeface="Wingdings" panose="05000000000000000000" pitchFamily="2" charset="2"/>
              <a:buChar char="v"/>
            </a:pPr>
            <a:r>
              <a:rPr lang="en-US"/>
              <a:t>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80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64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97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49094"/>
            <a:ext cx="8077200" cy="532310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42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3079-19-0036-00-0002</a:t>
            </a:r>
          </a:p>
        </p:txBody>
      </p:sp>
    </p:spTree>
    <p:extLst>
      <p:ext uri="{BB962C8B-B14F-4D97-AF65-F5344CB8AC3E}">
        <p14:creationId xmlns:p14="http://schemas.microsoft.com/office/powerpoint/2010/main" val="68887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651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lang="en-US" altLang="en-US" sz="2000" kern="120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altLang="en-US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altLang="en-US"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971F25-5BDF-4C9D-86A9-70DA6726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1525"/>
            <a:ext cx="8008257" cy="1019175"/>
          </a:xfrm>
        </p:spPr>
        <p:txBody>
          <a:bodyPr/>
          <a:lstStyle/>
          <a:p>
            <a:r>
              <a:rPr lang="en-US" dirty="0"/>
              <a:t>On MCTS Tile Merger for CDN-based </a:t>
            </a:r>
            <a:br>
              <a:rPr lang="en-US" dirty="0"/>
            </a:br>
            <a:r>
              <a:rPr lang="en-US" dirty="0"/>
              <a:t>Viewport-dependent 360 Video Tiled Streaming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03B34-197C-4C0E-9088-B0FDD4501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18" y="3014663"/>
            <a:ext cx="8676409" cy="2793855"/>
          </a:xfrm>
        </p:spPr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Presenter: </a:t>
            </a:r>
            <a:r>
              <a:rPr lang="en-US" altLang="ko-KR" dirty="0" err="1">
                <a:solidFill>
                  <a:schemeClr val="accent1"/>
                </a:solidFill>
              </a:rPr>
              <a:t>Eun</a:t>
            </a:r>
            <a:r>
              <a:rPr lang="en-US" altLang="ko-KR" dirty="0">
                <a:solidFill>
                  <a:schemeClr val="accent1"/>
                </a:solidFill>
              </a:rPr>
              <a:t>-Seok Ryu (esryu@skku.edu)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Jeong,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Lee, </a:t>
            </a:r>
            <a:r>
              <a:rPr lang="en-US" altLang="ko-KR" dirty="0" err="1">
                <a:solidFill>
                  <a:schemeClr val="accent1"/>
                </a:solidFill>
              </a:rPr>
              <a:t>Eun</a:t>
            </a:r>
            <a:r>
              <a:rPr lang="en-US" altLang="ko-KR" dirty="0">
                <a:solidFill>
                  <a:schemeClr val="accent1"/>
                </a:solidFill>
              </a:rPr>
              <a:t>-Seok Ryu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 Computing Systems Lab. (MCSL)</a:t>
            </a:r>
          </a:p>
          <a:p>
            <a:r>
              <a:rPr lang="en-US" altLang="ko-K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http://mcsl.skku.edu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Computer Education</a:t>
            </a:r>
          </a:p>
          <a:p>
            <a:r>
              <a:rPr lang="en-US" altLang="ko-K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Sungkyunkwan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Experimental Results </a:t>
            </a:r>
            <a:r>
              <a:rPr lang="en-US" altLang="ko-KR" sz="1800" dirty="0"/>
              <a:t>(-Cont’d)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Decoding by HM and 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ffmpeg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without any problems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At the tile boundaries, no visual errors were observed (successful merging)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155327" y="5653241"/>
            <a:ext cx="483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example of mixed quality &amp; resolution tiled streaming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5710EE8-EC87-4423-9B22-FF27586C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pic>
        <p:nvPicPr>
          <p:cNvPr id="4" name="그림 3" descr="텍스트, 다른이(가) 표시된 사진&#10;&#10;자동 생성된 설명">
            <a:extLst>
              <a:ext uri="{FF2B5EF4-FFF2-40B4-BE49-F238E27FC236}">
                <a16:creationId xmlns:a16="http://schemas.microsoft.com/office/drawing/2014/main" id="{753F7A3C-F05B-4E5C-8E48-F8769E27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4263"/>
            <a:ext cx="9144000" cy="36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401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Motivation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High BW &amp; computing time for 360-degree video streaming: tiled streaming can be used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Bitstream extractor and merger (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BEAMer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) in MPEG for:</a:t>
            </a:r>
          </a:p>
          <a:p>
            <a:pPr marL="1257300" lvl="2" indent="-3429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Preventing the waste of decoding resources including time consumption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Proposed Methods and Insights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HEVC bitstream merger for mixed quality &amp; resolution tiled streaming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Pixel rate, merging time, decoding time savings compared to the anchor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CDN-based system architecture for flexible client-adaptive streaming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Future Work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Experiments on several tiling scenarios will be conducted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4F0809-DE1E-466C-952F-E7166C60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3079-21-0055-00-0001 On MCTS Tile Merger for CDN-based Viewport-dependent 360 Video Tiled Streaming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5066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0C9A968-ABAA-4847-8D83-8EBC248C48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8229600" cy="470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defRPr lang="en-US" altLang="en-US" sz="20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en-US" altLang="en-US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altLang="en-US"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>
              <a:lnSpc>
                <a:spcPct val="80000"/>
              </a:lnSpc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sz="1200" b="1"/>
              <a:t>Subclause 5.2.1 of the </a:t>
            </a:r>
            <a:r>
              <a:rPr lang="en-US" sz="1200" b="1" i="1"/>
              <a:t>IEEE-SA Standards Board Bylaws </a:t>
            </a:r>
            <a:r>
              <a:rPr lang="en-US" sz="1200" b="1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>
              <a:cs typeface="ＭＳ Ｐゴシック" pitchFamily="-84" charset="-128"/>
            </a:endParaRPr>
          </a:p>
          <a:p>
            <a:pPr defTabSz="914400">
              <a:buFontTx/>
              <a:buChar char="•"/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altLang="ja-JP" sz="120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7, </a:t>
            </a:r>
            <a:r>
              <a:rPr lang="en-US" altLang="ja-JP" sz="120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6, </a:t>
            </a:r>
            <a:r>
              <a:rPr lang="en-US" altLang="ja-JP" sz="120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defTabSz="914400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7D1F75-5F65-44B3-BA2F-E3738570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322456"/>
              </p:ext>
            </p:extLst>
          </p:nvPr>
        </p:nvGraphicFramePr>
        <p:xfrm>
          <a:off x="228600" y="1371600"/>
          <a:ext cx="8686800" cy="375253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On MCTS Tile Merger for CDN-based 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Viewport-dependent 360 Video Tiled Streaming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2021-07-19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Jong-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Beom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Jeong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Lee,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Eun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-Seok Ryu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Jong-Beom Jeong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uof4949@skku.edu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 Lee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soonbinlee@skku.edu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12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Eun-Seok Ryu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esryu@skku.edu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81015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5A05C877-EC01-426C-97BD-97FB4D81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3079.1</a:t>
            </a:r>
            <a:br>
              <a:rPr lang="en-GB" altLang="ko-KR" sz="1800" dirty="0"/>
            </a:br>
            <a:r>
              <a:rPr lang="en-US" altLang="ko-KR" sz="1800" dirty="0"/>
              <a:t>Motion to Photon (MTP) Latency in Virtual Environments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dillon.seo@telekom-capital.com</a:t>
            </a:r>
            <a:endParaRPr lang="ko-KR" altLang="en-US" sz="18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423ACA-96B9-4267-B011-6D98DAB2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C3AC512-FF52-4417-97D3-4F4A37D4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722"/>
            <a:ext cx="4735037" cy="34543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360 Video Tiled Streaming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High resolution and framerate for high-quality 360 video streaming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high bandwidth, high computational complexity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Tiled streaming based on MCTS for viewport-dependent streaming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Bitstream extractor and merger (</a:t>
            </a:r>
            <a:r>
              <a:rPr lang="en-US" altLang="ko-KR" dirty="0" err="1">
                <a:solidFill>
                  <a:srgbClr val="716C6B"/>
                </a:solidFill>
                <a:latin typeface="Arial"/>
                <a:cs typeface="Arial"/>
              </a:rPr>
              <a:t>BEAMer</a:t>
            </a: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) in CDN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Distributed computing for flexible device-adaptive streaming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594270" y="5873114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Immersive 360 video tiled streaming system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CC0C7-68E8-41BE-96CA-A9EA0EB344C2}"/>
              </a:ext>
            </a:extLst>
          </p:cNvPr>
          <p:cNvSpPr txBox="1"/>
          <p:nvPr/>
        </p:nvSpPr>
        <p:spPr>
          <a:xfrm>
            <a:off x="4420840" y="5657671"/>
            <a:ext cx="4810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high quality VR</a:t>
            </a:r>
          </a:p>
          <a:p>
            <a:pPr algn="ctr"/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Source:Technicolor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Oct. 2016 (m39532, MPEG 116th Meeting)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CD691464-F602-4421-B428-59DAAADE7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699398"/>
              </p:ext>
            </p:extLst>
          </p:nvPr>
        </p:nvGraphicFramePr>
        <p:xfrm>
          <a:off x="4805477" y="4302333"/>
          <a:ext cx="3957523" cy="1329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9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505"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 </a:t>
                      </a: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details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75">
                <a:tc>
                  <a:txBody>
                    <a:bodyPr/>
                    <a:lstStyle/>
                    <a:p>
                      <a:pPr marL="0" algn="ctr" defTabSz="457200" rtl="0" eaLnBrk="1" latinLnBrk="1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altLang="ko-KR" sz="12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pixels/degree</a:t>
                      </a:r>
                      <a:endParaRPr lang="ko-KR" altLang="en-US" sz="12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1" hangingPunct="1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altLang="ko-KR" sz="12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pix/deg </a:t>
                      </a: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marL="0" algn="ctr" defTabSz="457200" rtl="0" eaLnBrk="1" latinLnBrk="1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altLang="ko-KR" sz="12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video resolution </a:t>
                      </a: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11520×6480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marL="0" algn="ctr" defTabSz="457200" rtl="0" eaLnBrk="1" latinLnBrk="1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framerate </a:t>
                      </a:r>
                      <a:endParaRPr lang="ko-KR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1" hangingPunct="1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fps</a:t>
                      </a:r>
                    </a:p>
                  </a:txBody>
                  <a:tcPr marL="77069" marR="770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7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Background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MPEG System group proposed 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BEAMer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to: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Prevent waste of decoding resources </a:t>
            </a:r>
            <a:b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(low-quality pictures which are not rendered)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Time consumption because of several bitstreams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CC0C7-68E8-41BE-96CA-A9EA0EB344C2}"/>
              </a:ext>
            </a:extLst>
          </p:cNvPr>
          <p:cNvSpPr txBox="1"/>
          <p:nvPr/>
        </p:nvSpPr>
        <p:spPr>
          <a:xfrm>
            <a:off x="1097540" y="6143536"/>
            <a:ext cx="68607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Source: ISO/IEC SC29 WG11, Thoughts on Immersive Media Decoding Interface for VVC, </a:t>
            </a:r>
          </a:p>
          <a:p>
            <a:r>
              <a:rPr lang="en-US" altLang="ko-KR" dirty="0"/>
              <a:t>126th meeting of ISO/IEC SC29 WG11, n18438, 2019.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0FEEB15-C56B-4E3C-A5C9-626DE0FA3376}"/>
              </a:ext>
            </a:extLst>
          </p:cNvPr>
          <p:cNvGrpSpPr/>
          <p:nvPr/>
        </p:nvGrpSpPr>
        <p:grpSpPr>
          <a:xfrm>
            <a:off x="1372208" y="2042921"/>
            <a:ext cx="7054340" cy="4137970"/>
            <a:chOff x="1635760" y="2042921"/>
            <a:chExt cx="7054340" cy="4137970"/>
          </a:xfrm>
        </p:grpSpPr>
        <p:graphicFrame>
          <p:nvGraphicFramePr>
            <p:cNvPr id="10" name="개체 9">
              <a:extLst>
                <a:ext uri="{FF2B5EF4-FFF2-40B4-BE49-F238E27FC236}">
                  <a16:creationId xmlns:a16="http://schemas.microsoft.com/office/drawing/2014/main" id="{64D37C0E-824F-45A2-A9B6-554A3526F4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7034172"/>
                </p:ext>
              </p:extLst>
            </p:nvPr>
          </p:nvGraphicFramePr>
          <p:xfrm>
            <a:off x="1669415" y="3609112"/>
            <a:ext cx="5838825" cy="2447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lide" r:id="rId3" imgW="2540427" imgH="1429568" progId="PowerPoint.Slide.8">
                    <p:embed/>
                  </p:oleObj>
                </mc:Choice>
                <mc:Fallback>
                  <p:oleObj name="Slide" r:id="rId3" imgW="2540427" imgH="1429568" progId="PowerPoint.Slide.8">
                    <p:embed/>
                    <p:pic>
                      <p:nvPicPr>
                        <p:cNvPr id="6" name="개체 5">
                          <a:extLst>
                            <a:ext uri="{FF2B5EF4-FFF2-40B4-BE49-F238E27FC236}">
                              <a16:creationId xmlns:a16="http://schemas.microsoft.com/office/drawing/2014/main" id="{346FB948-061F-45D7-BCEA-28F3450E1E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5760"/>
                        <a:stretch>
                          <a:fillRect/>
                        </a:stretch>
                      </p:blipFill>
                      <p:spPr bwMode="auto">
                        <a:xfrm>
                          <a:off x="1669415" y="3609112"/>
                          <a:ext cx="5838825" cy="2447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F4A4DD-63FC-4C2D-A316-839C5FBF1273}"/>
                </a:ext>
              </a:extLst>
            </p:cNvPr>
            <p:cNvSpPr txBox="1"/>
            <p:nvPr/>
          </p:nvSpPr>
          <p:spPr>
            <a:xfrm>
              <a:off x="3726655" y="3632631"/>
              <a:ext cx="18213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Legacy decoder model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A3C1E-F93B-4940-B768-69C2884E0D2B}"/>
                </a:ext>
              </a:extLst>
            </p:cNvPr>
            <p:cNvSpPr txBox="1"/>
            <p:nvPr/>
          </p:nvSpPr>
          <p:spPr>
            <a:xfrm>
              <a:off x="3428697" y="5873114"/>
              <a:ext cx="2417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BEAMer</a:t>
              </a:r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-based decoder model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49F1C0D2-3E15-4AED-A5E1-A3219AE90F1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9"/>
            <a:stretch/>
          </p:blipFill>
          <p:spPr bwMode="auto">
            <a:xfrm>
              <a:off x="1635760" y="2042921"/>
              <a:ext cx="5872480" cy="1638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27FA2-116F-48CD-8091-7093BCC376F8}"/>
                </a:ext>
              </a:extLst>
            </p:cNvPr>
            <p:cNvSpPr txBox="1"/>
            <p:nvPr/>
          </p:nvSpPr>
          <p:spPr>
            <a:xfrm>
              <a:off x="6799646" y="3609112"/>
              <a:ext cx="1890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PTL: Profile/Tier/Level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82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Implementation of Tile Merger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In HEVC test model (HM) 16.20, a tile extraction SW is included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Tile merging SW is not included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Used low-level entropy coding objects to implement fast merging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HM extractor uses high-level objects -&gt; slower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HEVC and VVC-compliant versatile MCTS merging 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Mixed quality, mixed resolution tile/subpicture merging is available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altLang="ko-KR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3293175" y="6321623"/>
            <a:ext cx="26243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architecture of tile merger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CD4AF34-403D-4E8C-A4BA-2C313934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56" y="2600099"/>
            <a:ext cx="4902088" cy="37215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5350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Mixed Quality Tiled Streaming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Tiles/subpictures are divided in compressed domain using MCTS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High- and low-quality MCTS bitstreams at the server-side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Tile/subpicture QP modification for mixed quality merging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1623608" y="5668874"/>
            <a:ext cx="596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mixed-quality viewport-dependent 360-degree video tiled streaming 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pic>
        <p:nvPicPr>
          <p:cNvPr id="3" name="그림 2" descr="텍스트, 낱말맞추기게임이(가) 표시된 사진&#10;&#10;자동 생성된 설명">
            <a:extLst>
              <a:ext uri="{FF2B5EF4-FFF2-40B4-BE49-F238E27FC236}">
                <a16:creationId xmlns:a16="http://schemas.microsoft.com/office/drawing/2014/main" id="{859B5911-5972-4D46-89F5-215A4017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66" y="2388617"/>
            <a:ext cx="6870267" cy="328239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9C0F134D-1E0E-4516-A565-8EC3C0ECF311}"/>
              </a:ext>
            </a:extLst>
          </p:cNvPr>
          <p:cNvGrpSpPr/>
          <p:nvPr/>
        </p:nvGrpSpPr>
        <p:grpSpPr>
          <a:xfrm>
            <a:off x="1911945" y="1731241"/>
            <a:ext cx="5320110" cy="621694"/>
            <a:chOff x="1623608" y="1666548"/>
            <a:chExt cx="5320110" cy="621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0E3DA7-CA7B-47BF-9D48-5929DCFEED8A}"/>
                    </a:ext>
                  </a:extLst>
                </p:cNvPr>
                <p:cNvSpPr txBox="1"/>
                <p:nvPr/>
              </p:nvSpPr>
              <p:spPr>
                <a:xfrm>
                  <a:off x="1623608" y="1666548"/>
                  <a:ext cx="53201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𝑆𝑙𝑖𝑐𝑒𝑄𝑃𝐷𝑒𝑙𝑡𝑎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𝑃𝑃𝑆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𝑄𝑃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()−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𝑖𝑛𝑖𝑡𝑄𝑃𝑀𝑖𝑛𝑢𝑠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26+26</m:t>
                        </m:r>
                      </m:oMath>
                    </m:oMathPara>
                  </a14:m>
                  <a:endParaRPr lang="en-US" altLang="ko-KR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0E3DA7-CA7B-47BF-9D48-5929DCFEED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3608" y="1666548"/>
                  <a:ext cx="532011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47" r="-688" b="-4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A5718DA-7A0F-4416-9DF4-454AA92C5B77}"/>
                    </a:ext>
                  </a:extLst>
                </p:cNvPr>
                <p:cNvSpPr txBox="1"/>
                <p:nvPr/>
              </p:nvSpPr>
              <p:spPr>
                <a:xfrm>
                  <a:off x="2648322" y="2011243"/>
                  <a:ext cx="30345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𝑆𝑙𝑖𝑐𝑒𝑄𝑃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𝑆𝑙𝑖𝑐𝑒𝑄𝑃𝐷𝑒𝑙𝑡𝑎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+26</m:t>
                        </m:r>
                      </m:oMath>
                    </m:oMathPara>
                  </a14:m>
                  <a:endParaRPr lang="en-US" altLang="ko-KR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A5718DA-7A0F-4416-9DF4-454AA92C5B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8322" y="2011243"/>
                  <a:ext cx="303454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209" r="-1205" b="-3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8487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EA55885-9404-4005-8299-7BAA2245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67" y="2319336"/>
            <a:ext cx="7170434" cy="34713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Mixed Quality &amp; Resolution Tiled Streaming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Tiles/subpictures are divided in compressed domain using MCTS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Mixed-quality and mixed-resolution MCTS bitstreams at the server-side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HEVC and VVC-compliant versatile MCTS merging 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Multiple slices aligned vertically in one tile/subpicture</a:t>
            </a: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Mixed quality, mixed resolution tile/subpicture merging is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813292" y="5790688"/>
            <a:ext cx="758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mixed-quality and mixed-resolution viewport-dependent 360-degree video tiled streaming 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</p:spTree>
    <p:extLst>
      <p:ext uri="{BB962C8B-B14F-4D97-AF65-F5344CB8AC3E}">
        <p14:creationId xmlns:p14="http://schemas.microsoft.com/office/powerpoint/2010/main" val="54573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Experimental Results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HM 16.20 for encoding, 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ffmpeg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git-2020-03-28-3362330 for decoding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Intel i5-8250U (4 cores) and 8GB memory on the experimental device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In merging, half of the tiles were HQ, the others were LQ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Quantization parameter (QP) 22 for HQ, 37 for LQ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rgbClr val="716C6B"/>
                </a:solidFill>
                <a:latin typeface="Arial"/>
                <a:cs typeface="Arial"/>
              </a:rPr>
              <a:t>Resolution 4096×2048 for HQ, 2048×1024 (down-sampled) for LQ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Mixed quality &amp; resolution saved </a:t>
            </a: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37.12%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pixel rate and merging/decoding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1103197" y="5653241"/>
            <a:ext cx="693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Merging, decoding performances of mixed quality, mixed quality &amp; resolution tiled streaming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5710EE8-EC87-4423-9B22-FF27586C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3079-21-0055-00-0001 On MCTS Tile Merger for CDN-based Viewport-dependent 360 Video Tiled Streaming</a:t>
            </a: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233302C9-9000-4282-A9EB-C403802C6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422"/>
              </p:ext>
            </p:extLst>
          </p:nvPr>
        </p:nvGraphicFramePr>
        <p:xfrm>
          <a:off x="1137474" y="3255481"/>
          <a:ext cx="6935728" cy="239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3912">
                  <a:extLst>
                    <a:ext uri="{9D8B030D-6E8A-4147-A177-3AD203B41FA5}">
                      <a16:colId xmlns:a16="http://schemas.microsoft.com/office/drawing/2014/main" val="631970944"/>
                    </a:ext>
                  </a:extLst>
                </a:gridCol>
                <a:gridCol w="590296">
                  <a:extLst>
                    <a:ext uri="{9D8B030D-6E8A-4147-A177-3AD203B41FA5}">
                      <a16:colId xmlns:a16="http://schemas.microsoft.com/office/drawing/2014/main" val="2101035413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737069421"/>
                    </a:ext>
                  </a:extLst>
                </a:gridCol>
                <a:gridCol w="970725">
                  <a:extLst>
                    <a:ext uri="{9D8B030D-6E8A-4147-A177-3AD203B41FA5}">
                      <a16:colId xmlns:a16="http://schemas.microsoft.com/office/drawing/2014/main" val="1354983846"/>
                    </a:ext>
                  </a:extLst>
                </a:gridCol>
                <a:gridCol w="603524">
                  <a:extLst>
                    <a:ext uri="{9D8B030D-6E8A-4147-A177-3AD203B41FA5}">
                      <a16:colId xmlns:a16="http://schemas.microsoft.com/office/drawing/2014/main" val="2851254509"/>
                    </a:ext>
                  </a:extLst>
                </a:gridCol>
                <a:gridCol w="1253299">
                  <a:extLst>
                    <a:ext uri="{9D8B030D-6E8A-4147-A177-3AD203B41FA5}">
                      <a16:colId xmlns:a16="http://schemas.microsoft.com/office/drawing/2014/main" val="601173777"/>
                    </a:ext>
                  </a:extLst>
                </a:gridCol>
                <a:gridCol w="1280992">
                  <a:extLst>
                    <a:ext uri="{9D8B030D-6E8A-4147-A177-3AD203B41FA5}">
                      <a16:colId xmlns:a16="http://schemas.microsoft.com/office/drawing/2014/main" val="1964464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Tiling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merged tiles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QP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Merging time (s)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Decoding time (s)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606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4096×2048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3.014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150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4096×2048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2.543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037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quality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2×4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4096×2048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22, 37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2.743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12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quality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4×8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4096×2048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22, 37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0.392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2.926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36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quality,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resolution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2×4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2560×2048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22, 37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0.386</a:t>
                      </a:r>
                      <a:endParaRPr lang="ko-KR" altLang="en-US" sz="1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2.048</a:t>
                      </a:r>
                      <a:endParaRPr lang="ko-KR" altLang="en-US" sz="1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167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69055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A7DA1BEF42B48BBA13A08C5163899" ma:contentTypeVersion="0" ma:contentTypeDescription="Create a new document." ma:contentTypeScope="" ma:versionID="3c7a5f79399876078f5765ad521ba38b">
  <xsd:schema xmlns:xsd="http://www.w3.org/2001/XMLSchema" xmlns:p="http://schemas.microsoft.com/office/2006/metadata/properties" targetNamespace="http://schemas.microsoft.com/office/2006/metadata/properties" ma:root="true" ma:fieldsID="f4d196f5c675f743c82a55ad494504e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755A8B-04C8-4131-A0B3-79C640392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71AEBF-A709-47BD-A9FF-4BD1118C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01E55F1-0F71-4CA7-BC3D-3567FF4BB3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29139</TotalTime>
  <Words>1073</Words>
  <Application>Microsoft Office PowerPoint</Application>
  <PresentationFormat>화면 슬라이드 쇼(4:3)</PresentationFormat>
  <Paragraphs>168</Paragraphs>
  <Slides>11</Slides>
  <Notes>9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Myriad Pro</vt:lpstr>
      <vt:lpstr>맑은 고딕</vt:lpstr>
      <vt:lpstr>Arial</vt:lpstr>
      <vt:lpstr>Calibri</vt:lpstr>
      <vt:lpstr>Cambria Math</vt:lpstr>
      <vt:lpstr>Times New Roman</vt:lpstr>
      <vt:lpstr>Verdana</vt:lpstr>
      <vt:lpstr>Wingdings</vt:lpstr>
      <vt:lpstr>IEEE-SA Powerpoint Template</vt:lpstr>
      <vt:lpstr>Slide</vt:lpstr>
      <vt:lpstr>On MCTS Tile Merger for CDN-based  Viewport-dependent 360 Video Tiled Streaming</vt:lpstr>
      <vt:lpstr>Compliance with  IEEE Standards Policies and Procedures</vt:lpstr>
      <vt:lpstr>IEEE 3079.1 Motion to Photon (MTP) Latency in Virtual Environments Dongil Dillon Seo, dillon.seo@telekom-capital.com</vt:lpstr>
      <vt:lpstr>360 Video Tiled Streaming</vt:lpstr>
      <vt:lpstr>Background</vt:lpstr>
      <vt:lpstr>Implementation of Tile Merger</vt:lpstr>
      <vt:lpstr>Mixed Quality Tiled Streaming</vt:lpstr>
      <vt:lpstr>Mixed Quality &amp; Resolution Tiled Streaming</vt:lpstr>
      <vt:lpstr>Experimental Results</vt:lpstr>
      <vt:lpstr>Experimental Results (-Cont’d)</vt:lpstr>
      <vt:lpstr>Conclusion</vt:lpstr>
    </vt:vector>
  </TitlesOfParts>
  <Company>Garfield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InterDigital External Public Template</dc:title>
  <dc:subject>InterDigital External Public Template</dc:subject>
  <dc:creator>David Lachowicz</dc:creator>
  <cp:keywords>DocNum:9048</cp:keywords>
  <dc:description>Jack Indekeu provided/approved update 5/14/12 (work done by outside supplier).
Rev F</dc:description>
  <cp:lastModifiedBy>ChungJongBeom</cp:lastModifiedBy>
  <cp:revision>1443</cp:revision>
  <cp:lastPrinted>2016-12-01T17:59:37Z</cp:lastPrinted>
  <dcterms:created xsi:type="dcterms:W3CDTF">2012-05-10T18:03:06Z</dcterms:created>
  <dcterms:modified xsi:type="dcterms:W3CDTF">2021-07-15T13:01:03Z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0x0101006AFA7DA1BEF42B48BBA13A08C5163899</vt:lpwstr>
  </property>
  <property fmtid="{D5CDD505-2E9C-101B-9397-08002B2CF9AE}" pid="3" name="Document Number">
    <vt:lpwstr>9048</vt:lpwstr>
  </property>
  <property fmtid="{D5CDD505-2E9C-101B-9397-08002B2CF9AE}" pid="4" name="Dept">
    <vt:lpwstr>Public Relations and Corporate Communications</vt:lpwstr>
  </property>
  <property fmtid="{D5CDD505-2E9C-101B-9397-08002B2CF9AE}" pid="5" name="Document Type">
    <vt:lpwstr>Template</vt:lpwstr>
  </property>
</Properties>
</file>