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3"/>
  </p:notesMasterIdLst>
  <p:handoutMasterIdLst>
    <p:handoutMasterId r:id="rId24"/>
  </p:handoutMasterIdLst>
  <p:sldIdLst>
    <p:sldId id="301" r:id="rId5"/>
    <p:sldId id="365" r:id="rId6"/>
    <p:sldId id="366" r:id="rId7"/>
    <p:sldId id="524" r:id="rId8"/>
    <p:sldId id="535" r:id="rId9"/>
    <p:sldId id="549" r:id="rId10"/>
    <p:sldId id="548" r:id="rId11"/>
    <p:sldId id="537" r:id="rId12"/>
    <p:sldId id="538" r:id="rId13"/>
    <p:sldId id="539" r:id="rId14"/>
    <p:sldId id="541" r:id="rId15"/>
    <p:sldId id="542" r:id="rId16"/>
    <p:sldId id="543" r:id="rId17"/>
    <p:sldId id="544" r:id="rId18"/>
    <p:sldId id="547" r:id="rId19"/>
    <p:sldId id="545" r:id="rId20"/>
    <p:sldId id="546" r:id="rId21"/>
    <p:sldId id="522" r:id="rId22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eiraaj" initials="z" lastIdx="10" clrIdx="0"/>
  <p:cmAuthor id="1" name="ES Ryu" initials="R" lastIdx="8" clrIdx="1">
    <p:extLst>
      <p:ext uri="{19B8F6BF-5375-455C-9EA6-DF929625EA0E}">
        <p15:presenceInfo xmlns:p15="http://schemas.microsoft.com/office/powerpoint/2012/main" userId="ES Ryu" providerId="None"/>
      </p:ext>
    </p:extLst>
  </p:cmAuthor>
  <p:cmAuthor id="2" name="ChungJongBeom" initials="C" lastIdx="1" clrIdx="2">
    <p:extLst>
      <p:ext uri="{19B8F6BF-5375-455C-9EA6-DF929625EA0E}">
        <p15:presenceInfo xmlns:p15="http://schemas.microsoft.com/office/powerpoint/2012/main" userId="ChungJongBe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16"/>
    <a:srgbClr val="7F7F7F"/>
    <a:srgbClr val="3366FF"/>
    <a:srgbClr val="3333FF"/>
    <a:srgbClr val="3333CC"/>
    <a:srgbClr val="0033CC"/>
    <a:srgbClr val="333399"/>
    <a:srgbClr val="336699"/>
    <a:srgbClr val="2D2D8A"/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6" autoAdjust="0"/>
    <p:restoredTop sz="80631" autoAdjust="0"/>
  </p:normalViewPr>
  <p:slideViewPr>
    <p:cSldViewPr snapToGrid="0">
      <p:cViewPr varScale="1">
        <p:scale>
          <a:sx n="110" d="100"/>
          <a:sy n="110" d="100"/>
        </p:scale>
        <p:origin x="108" y="55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132" y="96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98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r">
              <a:defRPr sz="1200"/>
            </a:lvl1pPr>
          </a:lstStyle>
          <a:p>
            <a:fld id="{0CD8B52C-927B-41D1-A137-8B4F8A0FC931}" type="datetimeFigureOut">
              <a:rPr lang="ko-KR" altLang="en-US" smtClean="0"/>
              <a:t>2021-07-15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l">
              <a:defRPr sz="1200"/>
            </a:lvl1pPr>
          </a:lstStyle>
          <a:p>
            <a:r>
              <a:rPr lang="en-US" altLang="ko-KR"/>
              <a:t>2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98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r">
              <a:defRPr sz="1200"/>
            </a:lvl1pPr>
          </a:lstStyle>
          <a:p>
            <a:fld id="{D3900DD7-D5EC-4DF0-B4BB-D06511B906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5516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r">
              <a:defRPr sz="1200"/>
            </a:lvl1pPr>
          </a:lstStyle>
          <a:p>
            <a:fld id="{B9A91834-3F34-4B40-8735-EA115B05FDDA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9" tIns="47424" rIns="94849" bIns="474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49" tIns="47424" rIns="94849" bIns="474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l">
              <a:defRPr sz="1200"/>
            </a:lvl1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r">
              <a:defRPr sz="1200"/>
            </a:lvl1pPr>
          </a:lstStyle>
          <a:p>
            <a:fld id="{038F7F6D-8A3B-DB4E-AE49-8696C0E84E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744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86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34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47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763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80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0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2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9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396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15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7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74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2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7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3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58742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  <a:prstGeom prst="rect">
            <a:avLst/>
          </a:prstGeo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68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3079-18-0053-00-0002-framework-of-evaluation-and-assessment-for-the-VR-sockness-of-VR-content</a:t>
            </a: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8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8077200" cy="4615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44731"/>
            <a:ext cx="8077200" cy="53274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buFont typeface="Wingdings" panose="05000000000000000000" pitchFamily="2" charset="2"/>
              <a:buChar char="v"/>
            </a:pPr>
            <a:r>
              <a:rPr lang="en-US"/>
              <a:t>Edit Master text styles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0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290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5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780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064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397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49094"/>
            <a:ext cx="8077200" cy="532310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60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642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F91AA4-4074-4D0C-8AF1-431D0CC2AD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3079-19-0036-00-0002</a:t>
            </a:r>
          </a:p>
        </p:txBody>
      </p:sp>
    </p:spTree>
    <p:extLst>
      <p:ext uri="{BB962C8B-B14F-4D97-AF65-F5344CB8AC3E}">
        <p14:creationId xmlns:p14="http://schemas.microsoft.com/office/powerpoint/2010/main" val="68887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651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defRPr lang="en-US" altLang="en-US" sz="2000" kern="120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altLang="en-US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altLang="en-US" sz="15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971F25-5BDF-4C9D-86A9-70DA6726B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71525"/>
            <a:ext cx="8008257" cy="1019175"/>
          </a:xfrm>
        </p:spPr>
        <p:txBody>
          <a:bodyPr/>
          <a:lstStyle/>
          <a:p>
            <a:r>
              <a:rPr lang="en-US" dirty="0"/>
              <a:t>MPEG-Immersive 6DoF Standard Work: </a:t>
            </a:r>
            <a:br>
              <a:rPr lang="en-US" dirty="0"/>
            </a:br>
            <a:r>
              <a:rPr lang="en-US" dirty="0"/>
              <a:t>Related to MPEG Immersive Video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03B34-197C-4C0E-9088-B0FDD4501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18" y="3014663"/>
            <a:ext cx="8676409" cy="2793855"/>
          </a:xfrm>
        </p:spPr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Presenter: </a:t>
            </a:r>
            <a:r>
              <a:rPr lang="en-US" altLang="ko-KR" dirty="0" err="1">
                <a:solidFill>
                  <a:schemeClr val="accent1"/>
                </a:solidFill>
              </a:rPr>
              <a:t>Eun</a:t>
            </a:r>
            <a:r>
              <a:rPr lang="en-US" altLang="ko-KR" dirty="0">
                <a:solidFill>
                  <a:schemeClr val="accent1"/>
                </a:solidFill>
              </a:rPr>
              <a:t>-Seok Ryu (esryu@skku.edu)</a:t>
            </a:r>
          </a:p>
          <a:p>
            <a:r>
              <a:rPr lang="en-US" altLang="ko-KR" dirty="0">
                <a:solidFill>
                  <a:schemeClr val="accent1"/>
                </a:solidFill>
              </a:rPr>
              <a:t>Jong-</a:t>
            </a:r>
            <a:r>
              <a:rPr lang="en-US" altLang="ko-KR" dirty="0" err="1">
                <a:solidFill>
                  <a:schemeClr val="accent1"/>
                </a:solidFill>
              </a:rPr>
              <a:t>Beom</a:t>
            </a:r>
            <a:r>
              <a:rPr lang="en-US" altLang="ko-KR" dirty="0">
                <a:solidFill>
                  <a:schemeClr val="accent1"/>
                </a:solidFill>
              </a:rPr>
              <a:t> Jeong, </a:t>
            </a:r>
            <a:r>
              <a:rPr lang="en-US" altLang="ko-KR" dirty="0" err="1">
                <a:solidFill>
                  <a:schemeClr val="accent1"/>
                </a:solidFill>
              </a:rPr>
              <a:t>Soonbin</a:t>
            </a:r>
            <a:r>
              <a:rPr lang="en-US" altLang="ko-KR" dirty="0">
                <a:solidFill>
                  <a:schemeClr val="accent1"/>
                </a:solidFill>
              </a:rPr>
              <a:t> Lee, </a:t>
            </a:r>
            <a:r>
              <a:rPr lang="en-US" altLang="ko-KR" dirty="0" err="1">
                <a:solidFill>
                  <a:schemeClr val="accent1"/>
                </a:solidFill>
              </a:rPr>
              <a:t>Eun</a:t>
            </a:r>
            <a:r>
              <a:rPr lang="en-US" altLang="ko-KR" dirty="0">
                <a:solidFill>
                  <a:schemeClr val="accent1"/>
                </a:solidFill>
              </a:rPr>
              <a:t>-Seok Ryu</a:t>
            </a:r>
          </a:p>
          <a:p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 Computing Systems Lab. (MCSL)</a:t>
            </a:r>
          </a:p>
          <a:p>
            <a:r>
              <a:rPr lang="en-US" altLang="ko-KR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http://mcsl.skku.edu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of Computer Education</a:t>
            </a:r>
          </a:p>
          <a:p>
            <a:r>
              <a:rPr lang="en-US" altLang="ko-K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Sungkyunkwan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University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0"/>
            <a:ext cx="8470198" cy="838200"/>
          </a:xfrm>
        </p:spPr>
        <p:txBody>
          <a:bodyPr/>
          <a:lstStyle/>
          <a:p>
            <a:r>
              <a:rPr lang="en-US" altLang="ko-KR" sz="2400" dirty="0"/>
              <a:t>[MIV] CE3.2 Piecewise Linear Scaling of Geometry Atlas (m56481) </a:t>
            </a:r>
            <a:r>
              <a:rPr lang="en-US" altLang="ko-KR" sz="1800" dirty="0"/>
              <a:t>(-Cont’d)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3.4% BD-rate gain compared to the anchor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Subjective quality advantages at the edges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Proposed new syntax for depth quantization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54D275-446E-4756-A1B6-2F8AE1FF5C86}"/>
              </a:ext>
            </a:extLst>
          </p:cNvPr>
          <p:cNvSpPr txBox="1"/>
          <p:nvPr/>
        </p:nvSpPr>
        <p:spPr>
          <a:xfrm>
            <a:off x="2348639" y="5711197"/>
            <a:ext cx="43993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Left: anchor viewport, right: proposed viewport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9056E85-61FB-4370-92EE-564C64D55B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70" y="2385624"/>
            <a:ext cx="5941060" cy="1635760"/>
          </a:xfrm>
          <a:prstGeom prst="rect">
            <a:avLst/>
          </a:prstGeom>
          <a:noFill/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4787162-BF10-477C-AAB3-70B582296D5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18" y="4048132"/>
            <a:ext cx="5939790" cy="1663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175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Pose trace issues with TMIV8 (m56774)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Block artifacts are generated when using TMIV8 anchor (</a:t>
            </a: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VVenC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)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Maybe because of optimization in </a:t>
            </a: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VVenC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..? Blocky artifacts in high QP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AhG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 recommendations: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1. Better crosschecking:</a:t>
            </a:r>
            <a:b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Evaluate the pose traces, study the code, apply a strict expert viewing process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2. Focus more on the pose trace generation:</a:t>
            </a:r>
            <a:b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Viewing pose traces when releasing TMIV9, objective result is less important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3. Tool evaluation:</a:t>
            </a:r>
            <a:b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Decision with only subjective results, encode 17 frames and render 97</a:t>
            </a:r>
            <a:b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</a:br>
            <a:endParaRPr lang="en-US" altLang="ko-KR" sz="1600" dirty="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57AA4EB-C3C1-4D5E-9395-432C26CFFFA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18426" y="3270470"/>
            <a:ext cx="5507147" cy="3051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2CABF2-53F1-4103-B271-ADF1C9DC7D92}"/>
              </a:ext>
            </a:extLst>
          </p:cNvPr>
          <p:cNvSpPr txBox="1"/>
          <p:nvPr/>
        </p:nvSpPr>
        <p:spPr>
          <a:xfrm>
            <a:off x="2348639" y="6321623"/>
            <a:ext cx="43993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Frog pose trace P01 in QP5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Frame Packing Implementation in TMIV (m56827)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Frame packing implementation in TMIV to: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No empty spaces in the packed video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Not restricted to VVC (sub-pictures) or HEVC-specific (MCTS) solutions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Frame packing across different atlas indices is not available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current syntax does not allow it 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8903C-6D57-429B-A6C9-87B5DDD8F422}"/>
              </a:ext>
            </a:extLst>
          </p:cNvPr>
          <p:cNvSpPr txBox="1"/>
          <p:nvPr/>
        </p:nvSpPr>
        <p:spPr>
          <a:xfrm>
            <a:off x="2348639" y="5860069"/>
            <a:ext cx="43993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Packing information for V17 with 1 tile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F2E8A4A-0514-4B4F-8DF9-9E40CB45557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5894" y="2247548"/>
            <a:ext cx="8104836" cy="364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94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0"/>
            <a:ext cx="8470198" cy="838200"/>
          </a:xfrm>
        </p:spPr>
        <p:txBody>
          <a:bodyPr/>
          <a:lstStyle/>
          <a:p>
            <a:r>
              <a:rPr lang="en-US" altLang="ko-KR" sz="2400" dirty="0"/>
              <a:t>Recommendations for MIV expert viewing sessions (m56321)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Guidelines for expert viewing session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Watching anchor/proposed video (10s) two times is enough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Typical option: A/B/A/B, P.800 for instance </a:t>
            </a:r>
            <a:b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Lowering frame rate is not acceptable</a:t>
            </a:r>
            <a:endParaRPr lang="en-US" altLang="ko-KR" sz="2000" dirty="0">
              <a:solidFill>
                <a:srgbClr val="716C6B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Because matching the bitrate is hard, some flexibility is allowed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Proponents can adjust texture and depth QP</a:t>
            </a:r>
            <a:endParaRPr lang="en-US" altLang="ko-KR" sz="2000" dirty="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grpSp>
        <p:nvGrpSpPr>
          <p:cNvPr id="8" name="Canvas 2">
            <a:extLst>
              <a:ext uri="{FF2B5EF4-FFF2-40B4-BE49-F238E27FC236}">
                <a16:creationId xmlns:a16="http://schemas.microsoft.com/office/drawing/2014/main" id="{71D175DF-D279-44F0-A9EF-AAE428526EBE}"/>
              </a:ext>
            </a:extLst>
          </p:cNvPr>
          <p:cNvGrpSpPr/>
          <p:nvPr/>
        </p:nvGrpSpPr>
        <p:grpSpPr>
          <a:xfrm>
            <a:off x="2201579" y="2475269"/>
            <a:ext cx="4652645" cy="1120775"/>
            <a:chOff x="0" y="0"/>
            <a:chExt cx="4652645" cy="1120775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68DBD32-2C4D-4932-A202-3DFED5ADAB9B}"/>
                </a:ext>
              </a:extLst>
            </p:cNvPr>
            <p:cNvSpPr/>
            <p:nvPr/>
          </p:nvSpPr>
          <p:spPr>
            <a:xfrm>
              <a:off x="0" y="0"/>
              <a:ext cx="4652645" cy="1120775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28F3FB5A-44A1-43FD-8656-7737245DF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20" y="158750"/>
              <a:ext cx="3324225" cy="572135"/>
            </a:xfrm>
            <a:custGeom>
              <a:avLst/>
              <a:gdLst>
                <a:gd name="T0" fmla="*/ 19 w 5235"/>
                <a:gd name="T1" fmla="*/ 897 h 901"/>
                <a:gd name="T2" fmla="*/ 19 w 5235"/>
                <a:gd name="T3" fmla="*/ 5 h 901"/>
                <a:gd name="T4" fmla="*/ 9 w 5235"/>
                <a:gd name="T5" fmla="*/ 14 h 901"/>
                <a:gd name="T6" fmla="*/ 1051 w 5235"/>
                <a:gd name="T7" fmla="*/ 14 h 901"/>
                <a:gd name="T8" fmla="*/ 1042 w 5235"/>
                <a:gd name="T9" fmla="*/ 5 h 901"/>
                <a:gd name="T10" fmla="*/ 1046 w 5235"/>
                <a:gd name="T11" fmla="*/ 901 h 901"/>
                <a:gd name="T12" fmla="*/ 2102 w 5235"/>
                <a:gd name="T13" fmla="*/ 901 h 901"/>
                <a:gd name="T14" fmla="*/ 2106 w 5235"/>
                <a:gd name="T15" fmla="*/ 5 h 901"/>
                <a:gd name="T16" fmla="*/ 2097 w 5235"/>
                <a:gd name="T17" fmla="*/ 14 h 901"/>
                <a:gd name="T18" fmla="*/ 3138 w 5235"/>
                <a:gd name="T19" fmla="*/ 14 h 901"/>
                <a:gd name="T20" fmla="*/ 3129 w 5235"/>
                <a:gd name="T21" fmla="*/ 5 h 901"/>
                <a:gd name="T22" fmla="*/ 3134 w 5235"/>
                <a:gd name="T23" fmla="*/ 901 h 901"/>
                <a:gd name="T24" fmla="*/ 4189 w 5235"/>
                <a:gd name="T25" fmla="*/ 901 h 901"/>
                <a:gd name="T26" fmla="*/ 4194 w 5235"/>
                <a:gd name="T27" fmla="*/ 5 h 901"/>
                <a:gd name="T28" fmla="*/ 4184 w 5235"/>
                <a:gd name="T29" fmla="*/ 14 h 901"/>
                <a:gd name="T30" fmla="*/ 5226 w 5235"/>
                <a:gd name="T31" fmla="*/ 14 h 901"/>
                <a:gd name="T32" fmla="*/ 5216 w 5235"/>
                <a:gd name="T33" fmla="*/ 5 h 901"/>
                <a:gd name="T34" fmla="*/ 5216 w 5235"/>
                <a:gd name="T35" fmla="*/ 897 h 901"/>
                <a:gd name="T36" fmla="*/ 5235 w 5235"/>
                <a:gd name="T37" fmla="*/ 897 h 901"/>
                <a:gd name="T38" fmla="*/ 5230 w 5235"/>
                <a:gd name="T39" fmla="*/ 0 h 901"/>
                <a:gd name="T40" fmla="*/ 4180 w 5235"/>
                <a:gd name="T41" fmla="*/ 0 h 901"/>
                <a:gd name="T42" fmla="*/ 4175 w 5235"/>
                <a:gd name="T43" fmla="*/ 897 h 901"/>
                <a:gd name="T44" fmla="*/ 4184 w 5235"/>
                <a:gd name="T45" fmla="*/ 887 h 901"/>
                <a:gd name="T46" fmla="*/ 3138 w 5235"/>
                <a:gd name="T47" fmla="*/ 887 h 901"/>
                <a:gd name="T48" fmla="*/ 3148 w 5235"/>
                <a:gd name="T49" fmla="*/ 897 h 901"/>
                <a:gd name="T50" fmla="*/ 3143 w 5235"/>
                <a:gd name="T51" fmla="*/ 0 h 901"/>
                <a:gd name="T52" fmla="*/ 2092 w 5235"/>
                <a:gd name="T53" fmla="*/ 0 h 901"/>
                <a:gd name="T54" fmla="*/ 2088 w 5235"/>
                <a:gd name="T55" fmla="*/ 897 h 901"/>
                <a:gd name="T56" fmla="*/ 2097 w 5235"/>
                <a:gd name="T57" fmla="*/ 887 h 901"/>
                <a:gd name="T58" fmla="*/ 1051 w 5235"/>
                <a:gd name="T59" fmla="*/ 887 h 901"/>
                <a:gd name="T60" fmla="*/ 1060 w 5235"/>
                <a:gd name="T61" fmla="*/ 897 h 901"/>
                <a:gd name="T62" fmla="*/ 1055 w 5235"/>
                <a:gd name="T63" fmla="*/ 0 h 901"/>
                <a:gd name="T64" fmla="*/ 5 w 5235"/>
                <a:gd name="T65" fmla="*/ 0 h 901"/>
                <a:gd name="T66" fmla="*/ 0 w 5235"/>
                <a:gd name="T67" fmla="*/ 897 h 901"/>
                <a:gd name="T68" fmla="*/ 19 w 5235"/>
                <a:gd name="T69" fmla="*/ 897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35" h="901">
                  <a:moveTo>
                    <a:pt x="19" y="897"/>
                  </a:moveTo>
                  <a:lnTo>
                    <a:pt x="19" y="5"/>
                  </a:lnTo>
                  <a:lnTo>
                    <a:pt x="9" y="14"/>
                  </a:lnTo>
                  <a:lnTo>
                    <a:pt x="1051" y="14"/>
                  </a:lnTo>
                  <a:lnTo>
                    <a:pt x="1042" y="5"/>
                  </a:lnTo>
                  <a:lnTo>
                    <a:pt x="1046" y="901"/>
                  </a:lnTo>
                  <a:lnTo>
                    <a:pt x="2102" y="901"/>
                  </a:lnTo>
                  <a:lnTo>
                    <a:pt x="2106" y="5"/>
                  </a:lnTo>
                  <a:lnTo>
                    <a:pt x="2097" y="14"/>
                  </a:lnTo>
                  <a:lnTo>
                    <a:pt x="3138" y="14"/>
                  </a:lnTo>
                  <a:lnTo>
                    <a:pt x="3129" y="5"/>
                  </a:lnTo>
                  <a:lnTo>
                    <a:pt x="3134" y="901"/>
                  </a:lnTo>
                  <a:lnTo>
                    <a:pt x="4189" y="901"/>
                  </a:lnTo>
                  <a:lnTo>
                    <a:pt x="4194" y="5"/>
                  </a:lnTo>
                  <a:lnTo>
                    <a:pt x="4184" y="14"/>
                  </a:lnTo>
                  <a:lnTo>
                    <a:pt x="5226" y="14"/>
                  </a:lnTo>
                  <a:lnTo>
                    <a:pt x="5216" y="5"/>
                  </a:lnTo>
                  <a:lnTo>
                    <a:pt x="5216" y="897"/>
                  </a:lnTo>
                  <a:lnTo>
                    <a:pt x="5235" y="897"/>
                  </a:lnTo>
                  <a:lnTo>
                    <a:pt x="5230" y="0"/>
                  </a:lnTo>
                  <a:lnTo>
                    <a:pt x="4180" y="0"/>
                  </a:lnTo>
                  <a:lnTo>
                    <a:pt x="4175" y="897"/>
                  </a:lnTo>
                  <a:lnTo>
                    <a:pt x="4184" y="887"/>
                  </a:lnTo>
                  <a:lnTo>
                    <a:pt x="3138" y="887"/>
                  </a:lnTo>
                  <a:lnTo>
                    <a:pt x="3148" y="897"/>
                  </a:lnTo>
                  <a:lnTo>
                    <a:pt x="3143" y="0"/>
                  </a:lnTo>
                  <a:lnTo>
                    <a:pt x="2092" y="0"/>
                  </a:lnTo>
                  <a:lnTo>
                    <a:pt x="2088" y="897"/>
                  </a:lnTo>
                  <a:lnTo>
                    <a:pt x="2097" y="887"/>
                  </a:lnTo>
                  <a:lnTo>
                    <a:pt x="1051" y="887"/>
                  </a:lnTo>
                  <a:lnTo>
                    <a:pt x="1060" y="897"/>
                  </a:lnTo>
                  <a:lnTo>
                    <a:pt x="1055" y="0"/>
                  </a:lnTo>
                  <a:lnTo>
                    <a:pt x="5" y="0"/>
                  </a:lnTo>
                  <a:lnTo>
                    <a:pt x="0" y="897"/>
                  </a:lnTo>
                  <a:lnTo>
                    <a:pt x="19" y="8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430F00CE-3426-4300-9A3E-EA475A49E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39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2DCC291B-0B59-47CE-8E9C-8850B22B4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88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1579C9D1-C228-4D76-A8AD-1778FD2E9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38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F24B7A30-11EA-4053-B80C-3B8A2B3A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987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922DF89A-B85D-41B3-8487-DDF10751C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37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442387B1-E357-4AA2-B93D-91A2F4E59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86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D9209B12-A25B-4BC4-924F-93AF81457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99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84B0520A-FE57-44BE-9A1B-6A9E73C3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49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2D0E9A3E-D398-4FE6-A820-4C96D7082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798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26" name="Rectangle 14">
              <a:extLst>
                <a:ext uri="{FF2B5EF4-FFF2-40B4-BE49-F238E27FC236}">
                  <a16:creationId xmlns:a16="http://schemas.microsoft.com/office/drawing/2014/main" id="{C2EB34CE-BF07-4323-B331-5881BC610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148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27" name="Rectangle 15">
              <a:extLst>
                <a:ext uri="{FF2B5EF4-FFF2-40B4-BE49-F238E27FC236}">
                  <a16:creationId xmlns:a16="http://schemas.microsoft.com/office/drawing/2014/main" id="{23A46661-F8CE-4B95-9898-1F17975A8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97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22E3099F-A8B2-445A-A952-9CB6229F7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910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6F5E505B-214D-4CDA-A5D1-0232A6A2C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60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0" name="Rectangle 18">
              <a:extLst>
                <a:ext uri="{FF2B5EF4-FFF2-40B4-BE49-F238E27FC236}">
                  <a16:creationId xmlns:a16="http://schemas.microsoft.com/office/drawing/2014/main" id="{E0A2ACFE-0A6B-4F9D-8448-CA6DCF336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609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9B307532-5060-43FE-97FF-1F9137D1A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59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2" name="Rectangle 20">
              <a:extLst>
                <a:ext uri="{FF2B5EF4-FFF2-40B4-BE49-F238E27FC236}">
                  <a16:creationId xmlns:a16="http://schemas.microsoft.com/office/drawing/2014/main" id="{62A1F21F-3B9F-4F70-8B14-D49509437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08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ED4387A4-2596-4249-8220-CD55A6FD4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721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4" name="Rectangle 22">
              <a:extLst>
                <a:ext uri="{FF2B5EF4-FFF2-40B4-BE49-F238E27FC236}">
                  <a16:creationId xmlns:a16="http://schemas.microsoft.com/office/drawing/2014/main" id="{FF9D8794-A029-47E1-9C6C-FA21163E8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71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C5BEC5AD-4296-498B-BECF-BECD1048C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420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6" name="Rectangle 24">
              <a:extLst>
                <a:ext uri="{FF2B5EF4-FFF2-40B4-BE49-F238E27FC236}">
                  <a16:creationId xmlns:a16="http://schemas.microsoft.com/office/drawing/2014/main" id="{76CD3F36-9DE1-487E-8944-F2D8C07E5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770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739AA0DF-C3DB-42C5-93CA-54775E329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19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8" name="Rectangle 26">
              <a:extLst>
                <a:ext uri="{FF2B5EF4-FFF2-40B4-BE49-F238E27FC236}">
                  <a16:creationId xmlns:a16="http://schemas.microsoft.com/office/drawing/2014/main" id="{8F464BAA-2E47-4464-99CF-FA4B621CC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32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8D599711-6797-4D4A-A82E-4B30B9D89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882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7F7DF4B4-2147-4B40-8B76-A85EF4A7F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231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C9F765BF-A7EC-41A2-A320-5D5C501F2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81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84E37493-218C-42D4-8E1A-C90578EB9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930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99739390-138D-41B9-BC8F-9F28C7B4D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343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4" name="Rectangle 32">
              <a:extLst>
                <a:ext uri="{FF2B5EF4-FFF2-40B4-BE49-F238E27FC236}">
                  <a16:creationId xmlns:a16="http://schemas.microsoft.com/office/drawing/2014/main" id="{5514D041-F2B8-4797-AF94-7DA012C26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id="{67725C73-B052-4C2F-B2F2-6F1F447AF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55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6" name="Rectangle 34">
              <a:extLst>
                <a:ext uri="{FF2B5EF4-FFF2-40B4-BE49-F238E27FC236}">
                  <a16:creationId xmlns:a16="http://schemas.microsoft.com/office/drawing/2014/main" id="{BA63E4A7-9A71-46F6-8A70-A21168A00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7" name="Rectangle 35">
              <a:extLst>
                <a:ext uri="{FF2B5EF4-FFF2-40B4-BE49-F238E27FC236}">
                  <a16:creationId xmlns:a16="http://schemas.microsoft.com/office/drawing/2014/main" id="{671167E7-47AC-4731-81C2-777FD14EB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8" name="Rectangle 36">
              <a:extLst>
                <a:ext uri="{FF2B5EF4-FFF2-40B4-BE49-F238E27FC236}">
                  <a16:creationId xmlns:a16="http://schemas.microsoft.com/office/drawing/2014/main" id="{DE100CDE-DE5D-4B62-A88D-041791221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3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49" name="Rectangle 37">
              <a:extLst>
                <a:ext uri="{FF2B5EF4-FFF2-40B4-BE49-F238E27FC236}">
                  <a16:creationId xmlns:a16="http://schemas.microsoft.com/office/drawing/2014/main" id="{656A8400-B2A2-48FA-95AC-8CA3386FE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93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0" name="Rectangle 38">
              <a:extLst>
                <a:ext uri="{FF2B5EF4-FFF2-40B4-BE49-F238E27FC236}">
                  <a16:creationId xmlns:a16="http://schemas.microsoft.com/office/drawing/2014/main" id="{9A59151E-00AF-4B0C-BA64-991552ED1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1" name="Rectangle 39">
              <a:extLst>
                <a:ext uri="{FF2B5EF4-FFF2-40B4-BE49-F238E27FC236}">
                  <a16:creationId xmlns:a16="http://schemas.microsoft.com/office/drawing/2014/main" id="{C7193747-E49F-4DDA-A0B6-75B0114F1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2" name="Rectangle 40">
              <a:extLst>
                <a:ext uri="{FF2B5EF4-FFF2-40B4-BE49-F238E27FC236}">
                  <a16:creationId xmlns:a16="http://schemas.microsoft.com/office/drawing/2014/main" id="{4EBC9751-3211-431B-AB9E-FB6CCDA33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45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3" name="Rectangle 41">
              <a:extLst>
                <a:ext uri="{FF2B5EF4-FFF2-40B4-BE49-F238E27FC236}">
                  <a16:creationId xmlns:a16="http://schemas.microsoft.com/office/drawing/2014/main" id="{3A96098E-3DE3-4B1A-9AA4-9A14A271D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32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6C9FD745-790B-4814-BB6B-EC679C739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5" name="Rectangle 43">
              <a:extLst>
                <a:ext uri="{FF2B5EF4-FFF2-40B4-BE49-F238E27FC236}">
                  <a16:creationId xmlns:a16="http://schemas.microsoft.com/office/drawing/2014/main" id="{CDDAEEC6-DEDE-424A-AF52-3CEC023BD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33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6" name="Rectangle 44">
              <a:extLst>
                <a:ext uri="{FF2B5EF4-FFF2-40B4-BE49-F238E27FC236}">
                  <a16:creationId xmlns:a16="http://schemas.microsoft.com/office/drawing/2014/main" id="{50D9DA98-FB32-4D5F-A961-14AF61B4A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83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7" name="Rectangle 45">
              <a:extLst>
                <a:ext uri="{FF2B5EF4-FFF2-40B4-BE49-F238E27FC236}">
                  <a16:creationId xmlns:a16="http://schemas.microsoft.com/office/drawing/2014/main" id="{11C528B0-B819-4438-AB19-02C4A1CA2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4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8" name="Rectangle 46">
              <a:extLst>
                <a:ext uri="{FF2B5EF4-FFF2-40B4-BE49-F238E27FC236}">
                  <a16:creationId xmlns:a16="http://schemas.microsoft.com/office/drawing/2014/main" id="{FDD53AD9-499C-4864-AE45-E131DF254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1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59" name="Rectangle 47">
              <a:extLst>
                <a:ext uri="{FF2B5EF4-FFF2-40B4-BE49-F238E27FC236}">
                  <a16:creationId xmlns:a16="http://schemas.microsoft.com/office/drawing/2014/main" id="{C68F3441-D17B-459F-ACF9-593A10197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71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0" name="Rectangle 48">
              <a:extLst>
                <a:ext uri="{FF2B5EF4-FFF2-40B4-BE49-F238E27FC236}">
                  <a16:creationId xmlns:a16="http://schemas.microsoft.com/office/drawing/2014/main" id="{4482F712-2B39-4D0C-AC2F-729AA9F3A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1" name="Rectangle 49">
              <a:extLst>
                <a:ext uri="{FF2B5EF4-FFF2-40B4-BE49-F238E27FC236}">
                  <a16:creationId xmlns:a16="http://schemas.microsoft.com/office/drawing/2014/main" id="{63D68F0B-3BD1-4B51-99AB-143E28ED0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2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2" name="Rectangle 50">
              <a:extLst>
                <a:ext uri="{FF2B5EF4-FFF2-40B4-BE49-F238E27FC236}">
                  <a16:creationId xmlns:a16="http://schemas.microsoft.com/office/drawing/2014/main" id="{067587A4-BB68-43DF-BD21-2D95B64F2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3" name="Rectangle 51">
              <a:extLst>
                <a:ext uri="{FF2B5EF4-FFF2-40B4-BE49-F238E27FC236}">
                  <a16:creationId xmlns:a16="http://schemas.microsoft.com/office/drawing/2014/main" id="{F73CC08B-F7CD-4CDF-8546-C7BF05DCF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0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4" name="Rectangle 52">
              <a:extLst>
                <a:ext uri="{FF2B5EF4-FFF2-40B4-BE49-F238E27FC236}">
                  <a16:creationId xmlns:a16="http://schemas.microsoft.com/office/drawing/2014/main" id="{CA65ACBF-B002-4DAD-8431-7D2BFE1CC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0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5" name="Rectangle 53">
              <a:extLst>
                <a:ext uri="{FF2B5EF4-FFF2-40B4-BE49-F238E27FC236}">
                  <a16:creationId xmlns:a16="http://schemas.microsoft.com/office/drawing/2014/main" id="{E3D2A7F9-FFF6-4C3C-AFCA-522F240F0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1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6" name="Rectangle 54">
              <a:extLst>
                <a:ext uri="{FF2B5EF4-FFF2-40B4-BE49-F238E27FC236}">
                  <a16:creationId xmlns:a16="http://schemas.microsoft.com/office/drawing/2014/main" id="{6C7EF6E4-8A2B-42CE-925F-E5723AC5F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15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7" name="Rectangle 55">
              <a:extLst>
                <a:ext uri="{FF2B5EF4-FFF2-40B4-BE49-F238E27FC236}">
                  <a16:creationId xmlns:a16="http://schemas.microsoft.com/office/drawing/2014/main" id="{1782D0CA-9D67-43D7-B821-21B09F094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20" y="721995"/>
              <a:ext cx="11430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8" name="Rectangle 56">
              <a:extLst>
                <a:ext uri="{FF2B5EF4-FFF2-40B4-BE49-F238E27FC236}">
                  <a16:creationId xmlns:a16="http://schemas.microsoft.com/office/drawing/2014/main" id="{6BD7329A-B534-4AF2-9F3A-765CBE3BF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69" name="Rectangle 57">
              <a:extLst>
                <a:ext uri="{FF2B5EF4-FFF2-40B4-BE49-F238E27FC236}">
                  <a16:creationId xmlns:a16="http://schemas.microsoft.com/office/drawing/2014/main" id="{B025D7EF-11FC-4A9C-A0E9-D2C4EE937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95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70" name="Rectangle 58">
              <a:extLst>
                <a:ext uri="{FF2B5EF4-FFF2-40B4-BE49-F238E27FC236}">
                  <a16:creationId xmlns:a16="http://schemas.microsoft.com/office/drawing/2014/main" id="{EAED8D71-D3BA-483E-B55A-CF603E168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721995"/>
              <a:ext cx="12065" cy="12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ko-KR" altLang="en-US"/>
            </a:p>
          </p:txBody>
        </p:sp>
        <p:sp>
          <p:nvSpPr>
            <p:cNvPr id="71" name="Rectangle 59">
              <a:extLst>
                <a:ext uri="{FF2B5EF4-FFF2-40B4-BE49-F238E27FC236}">
                  <a16:creationId xmlns:a16="http://schemas.microsoft.com/office/drawing/2014/main" id="{BFDB553C-1B28-4336-BF19-8CBDF0068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035" y="92494"/>
              <a:ext cx="228600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 algn="just"/>
              <a:r>
                <a:rPr lang="en-US" sz="9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Grey</a:t>
              </a:r>
              <a:endParaRPr lang="ko-KR" sz="120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2" name="Rectangle 60">
              <a:extLst>
                <a:ext uri="{FF2B5EF4-FFF2-40B4-BE49-F238E27FC236}">
                  <a16:creationId xmlns:a16="http://schemas.microsoft.com/office/drawing/2014/main" id="{A32F8FC1-C80D-497F-9449-E8D6555EF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565" y="98206"/>
              <a:ext cx="228600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 algn="just"/>
              <a:r>
                <a:rPr lang="en-US" sz="9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Grey</a:t>
              </a:r>
              <a:endParaRPr lang="ko-KR" sz="120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3" name="Rectangle 61">
              <a:extLst>
                <a:ext uri="{FF2B5EF4-FFF2-40B4-BE49-F238E27FC236}">
                  <a16:creationId xmlns:a16="http://schemas.microsoft.com/office/drawing/2014/main" id="{319BB413-D4BB-4926-B433-A3E81D29F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053" y="158734"/>
              <a:ext cx="270510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 algn="just"/>
              <a:r>
                <a:rPr lang="en-US" sz="9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PVS.i</a:t>
              </a:r>
              <a:endParaRPr lang="ko-KR" sz="120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4" name="Rectangle 62">
              <a:extLst>
                <a:ext uri="{FF2B5EF4-FFF2-40B4-BE49-F238E27FC236}">
                  <a16:creationId xmlns:a16="http://schemas.microsoft.com/office/drawing/2014/main" id="{599A4E8A-AF3F-4C71-B8DB-3C6381738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5139" y="158730"/>
              <a:ext cx="270510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 algn="just"/>
              <a:r>
                <a:rPr lang="en-US" sz="9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PVS.j</a:t>
              </a:r>
              <a:endParaRPr lang="ko-KR" sz="120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5" name="Rectangle 63">
              <a:extLst>
                <a:ext uri="{FF2B5EF4-FFF2-40B4-BE49-F238E27FC236}">
                  <a16:creationId xmlns:a16="http://schemas.microsoft.com/office/drawing/2014/main" id="{11ECF8C3-0C6E-40B3-9A5B-9F794EBAC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655" y="159284"/>
              <a:ext cx="295910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 algn="just"/>
              <a:r>
                <a:rPr lang="en-US" sz="9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PVS.k</a:t>
              </a:r>
              <a:endParaRPr lang="ko-KR" sz="120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6" name="Rectangle 64">
              <a:extLst>
                <a:ext uri="{FF2B5EF4-FFF2-40B4-BE49-F238E27FC236}">
                  <a16:creationId xmlns:a16="http://schemas.microsoft.com/office/drawing/2014/main" id="{83DF0C6C-D615-4985-B405-5F15CEA3C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1300" y="790890"/>
              <a:ext cx="292735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 algn="just"/>
              <a:r>
                <a:rPr lang="en-US" sz="9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voting</a:t>
              </a:r>
              <a:endParaRPr lang="ko-KR" sz="120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7" name="Rectangle 65">
              <a:extLst>
                <a:ext uri="{FF2B5EF4-FFF2-40B4-BE49-F238E27FC236}">
                  <a16:creationId xmlns:a16="http://schemas.microsoft.com/office/drawing/2014/main" id="{49AE6C1F-44B5-4817-AC96-3FCD062F8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390" y="790890"/>
              <a:ext cx="292735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 algn="just"/>
              <a:r>
                <a:rPr lang="en-US" sz="9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voting</a:t>
              </a:r>
              <a:endParaRPr lang="ko-KR" sz="120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54D08075-345E-4468-90B6-368D6BCAF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5435" y="796603"/>
              <a:ext cx="292735" cy="131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0" tIns="0" rIns="0" bIns="0" anchor="t" anchorCtr="0" upright="1">
              <a:spAutoFit/>
            </a:bodyPr>
            <a:lstStyle/>
            <a:p>
              <a:pPr algn="just"/>
              <a:r>
                <a:rPr lang="en-US" sz="9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voting</a:t>
              </a:r>
              <a:endParaRPr lang="ko-KR" sz="1200">
                <a:effectLst/>
                <a:latin typeface="Times New Roman" panose="02020603050405020304" pitchFamily="18" charset="0"/>
                <a:ea typeface="MS Mincho" panose="02020609040205080304" pitchFamily="49" charset="-128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04D7F78-454E-4C2A-AC88-450AABF0D85F}"/>
              </a:ext>
            </a:extLst>
          </p:cNvPr>
          <p:cNvSpPr txBox="1"/>
          <p:nvPr/>
        </p:nvSpPr>
        <p:spPr>
          <a:xfrm>
            <a:off x="2910898" y="3541739"/>
            <a:ext cx="31821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viewing session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Picture 1">
            <a:extLst>
              <a:ext uri="{FF2B5EF4-FFF2-40B4-BE49-F238E27FC236}">
                <a16:creationId xmlns:a16="http://schemas.microsoft.com/office/drawing/2014/main" id="{60F92980-06F1-41DF-BBC5-BDAFB68038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15093" y="3825541"/>
            <a:ext cx="5444269" cy="191165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8440BC5-C634-450B-AD5E-80B19BA1003D}"/>
              </a:ext>
            </a:extLst>
          </p:cNvPr>
          <p:cNvSpPr txBox="1"/>
          <p:nvPr/>
        </p:nvSpPr>
        <p:spPr>
          <a:xfrm>
            <a:off x="2910898" y="5737199"/>
            <a:ext cx="31821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Sequence rating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06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Test Materials (m56450, 56632, 56730)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Non-Lambertian CG content “</a:t>
            </a: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MagritteSphere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” by m56450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Rendered with Blender, two versions (transparent and mirror)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1 frame, 21×21 views, 2000×2000 size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NC content “Barn” by m56632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97 frames, 5×3 perspective views, 1920×1080 size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Some holes exist (invalid depth)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Estimated depth by proprietary tool 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NC content “Breakfast” by m56730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Spec. is same as “Barn”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Captured in the dining room of Chateau de la 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Ballue</a:t>
            </a:r>
            <a:endParaRPr lang="en-US" altLang="ko-KR" sz="1600" dirty="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pic>
        <p:nvPicPr>
          <p:cNvPr id="7" name="Picture 55">
            <a:extLst>
              <a:ext uri="{FF2B5EF4-FFF2-40B4-BE49-F238E27FC236}">
                <a16:creationId xmlns:a16="http://schemas.microsoft.com/office/drawing/2014/main" id="{56B1C257-D4BB-4AAC-88F5-D10896F365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02514" y="3416806"/>
            <a:ext cx="3660052" cy="1282366"/>
          </a:xfrm>
          <a:prstGeom prst="rect">
            <a:avLst/>
          </a:prstGeom>
        </p:spPr>
      </p:pic>
      <p:pic>
        <p:nvPicPr>
          <p:cNvPr id="8" name="Picture 56">
            <a:extLst>
              <a:ext uri="{FF2B5EF4-FFF2-40B4-BE49-F238E27FC236}">
                <a16:creationId xmlns:a16="http://schemas.microsoft.com/office/drawing/2014/main" id="{23CC3355-6030-4B67-B90D-FC7156BC401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554183" y="4725861"/>
            <a:ext cx="3708384" cy="1127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93471-45C9-42E2-9615-EC0C03230D94}"/>
              </a:ext>
            </a:extLst>
          </p:cNvPr>
          <p:cNvSpPr txBox="1"/>
          <p:nvPr/>
        </p:nvSpPr>
        <p:spPr>
          <a:xfrm>
            <a:off x="817300" y="5853251"/>
            <a:ext cx="31821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MagritteSphere sequence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F123307-60D1-4D21-BDE8-37911CCA48D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26854" y="1516159"/>
            <a:ext cx="3492685" cy="1968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F0F57-8FF6-431C-A212-CBE3A3E14686}"/>
              </a:ext>
            </a:extLst>
          </p:cNvPr>
          <p:cNvSpPr txBox="1"/>
          <p:nvPr/>
        </p:nvSpPr>
        <p:spPr>
          <a:xfrm>
            <a:off x="6156575" y="3485249"/>
            <a:ext cx="24332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Barn sequence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5BF141A-A2D8-46B9-988D-B0CE5F64234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26854" y="3817253"/>
            <a:ext cx="3492685" cy="19844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A7FF11-429E-41A1-B3F7-FAFA79F3DD2F}"/>
              </a:ext>
            </a:extLst>
          </p:cNvPr>
          <p:cNvSpPr txBox="1"/>
          <p:nvPr/>
        </p:nvSpPr>
        <p:spPr>
          <a:xfrm>
            <a:off x="6156575" y="5801742"/>
            <a:ext cx="24332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Breakfast sequence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91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Test Materials (m56429, m56652, m56787)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Natural content “</a:t>
            </a: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RabbitStamp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” by m56429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Captured by 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RayTrix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 R8 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Plenoptic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 2.0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1 frame, 7×3 views, 2K×2K size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Natural content “Clay magic” by m56429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Captured by 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RayTrix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 R8 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Plenoptic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 2.0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193-318 frames, 14×11 views, 1920×1080 size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Not parallel cameras -&gt; good for testing MIV..?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Natural content “Sports Car” by m56787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Captured by two 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plenoptic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 cameras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Recitification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 (rotate, crop, color matching)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F03E37-24DA-4C13-91B2-4336E3A89150}"/>
              </a:ext>
            </a:extLst>
          </p:cNvPr>
          <p:cNvSpPr txBox="1"/>
          <p:nvPr/>
        </p:nvSpPr>
        <p:spPr>
          <a:xfrm>
            <a:off x="1220978" y="5867846"/>
            <a:ext cx="33510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Clay magic sequence and capturing system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F7DE5A-4354-4115-95EC-BB346BEC4198}"/>
              </a:ext>
            </a:extLst>
          </p:cNvPr>
          <p:cNvSpPr txBox="1"/>
          <p:nvPr/>
        </p:nvSpPr>
        <p:spPr>
          <a:xfrm>
            <a:off x="6156575" y="3250612"/>
            <a:ext cx="24332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RabbitStamp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sequence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1EC207-84F8-4291-82F7-6EAF7639984D}"/>
              </a:ext>
            </a:extLst>
          </p:cNvPr>
          <p:cNvSpPr txBox="1"/>
          <p:nvPr/>
        </p:nvSpPr>
        <p:spPr>
          <a:xfrm>
            <a:off x="6035498" y="5867846"/>
            <a:ext cx="26752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view of Sports Car sequence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291CBB0E-C176-407E-9B5A-BF03015B208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857256" y="1579101"/>
            <a:ext cx="3031879" cy="1685615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0860AF54-CD27-4508-921B-D425E40D9D30}"/>
              </a:ext>
            </a:extLst>
          </p:cNvPr>
          <p:cNvGrpSpPr/>
          <p:nvPr/>
        </p:nvGrpSpPr>
        <p:grpSpPr>
          <a:xfrm>
            <a:off x="567190" y="4183155"/>
            <a:ext cx="4693338" cy="1717830"/>
            <a:chOff x="4338959" y="4798545"/>
            <a:chExt cx="4693338" cy="1717830"/>
          </a:xfrm>
        </p:grpSpPr>
        <p:pic>
          <p:nvPicPr>
            <p:cNvPr id="22" name="図 136" descr="グラフィカル ユーザー インターフェイス, アプリケーション, Web サイト&#10;&#10;自動的に生成された説明">
              <a:extLst>
                <a:ext uri="{FF2B5EF4-FFF2-40B4-BE49-F238E27FC236}">
                  <a16:creationId xmlns:a16="http://schemas.microsoft.com/office/drawing/2014/main" id="{D3B13EED-521C-4E09-9E50-248D594B2C5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182" y="4803145"/>
              <a:ext cx="2952115" cy="1713230"/>
            </a:xfrm>
            <a:prstGeom prst="rect">
              <a:avLst/>
            </a:prstGeom>
          </p:spPr>
        </p:pic>
        <p:grpSp>
          <p:nvGrpSpPr>
            <p:cNvPr id="23" name="グループ化 1">
              <a:extLst>
                <a:ext uri="{FF2B5EF4-FFF2-40B4-BE49-F238E27FC236}">
                  <a16:creationId xmlns:a16="http://schemas.microsoft.com/office/drawing/2014/main" id="{57A0CC71-DCB5-4794-B267-93918DE9B603}"/>
                </a:ext>
              </a:extLst>
            </p:cNvPr>
            <p:cNvGrpSpPr/>
            <p:nvPr/>
          </p:nvGrpSpPr>
          <p:grpSpPr>
            <a:xfrm>
              <a:off x="4338959" y="4798545"/>
              <a:ext cx="1736669" cy="1717829"/>
              <a:chOff x="0" y="0"/>
              <a:chExt cx="4222595" cy="4176946"/>
            </a:xfrm>
          </p:grpSpPr>
          <p:pic>
            <p:nvPicPr>
              <p:cNvPr id="24" name="図 92">
                <a:extLst>
                  <a:ext uri="{FF2B5EF4-FFF2-40B4-BE49-F238E27FC236}">
                    <a16:creationId xmlns:a16="http://schemas.microsoft.com/office/drawing/2014/main" id="{2BEA11C1-C362-445C-99A6-2E44CA6BB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6" t="2855" r="12974" b="4201"/>
              <a:stretch>
                <a:fillRect/>
              </a:stretch>
            </p:blipFill>
            <p:spPr>
              <a:xfrm>
                <a:off x="0" y="0"/>
                <a:ext cx="4222595" cy="4176946"/>
              </a:xfrm>
              <a:prstGeom prst="rect">
                <a:avLst/>
              </a:prstGeom>
            </p:spPr>
          </p:pic>
          <p:pic>
            <p:nvPicPr>
              <p:cNvPr id="25" name="図 93">
                <a:extLst>
                  <a:ext uri="{FF2B5EF4-FFF2-40B4-BE49-F238E27FC236}">
                    <a16:creationId xmlns:a16="http://schemas.microsoft.com/office/drawing/2014/main" id="{0690FD24-D011-4125-B541-9D9B9E88E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9" t="15927" r="17660" b="19736"/>
              <a:stretch>
                <a:fillRect/>
              </a:stretch>
            </p:blipFill>
            <p:spPr>
              <a:xfrm>
                <a:off x="89777" y="3074445"/>
                <a:ext cx="1499867" cy="1037593"/>
              </a:xfrm>
              <a:prstGeom prst="rect">
                <a:avLst/>
              </a:prstGeom>
            </p:spPr>
          </p:pic>
          <p:sp>
            <p:nvSpPr>
              <p:cNvPr id="26" name="正方形/長方形 94">
                <a:extLst>
                  <a:ext uri="{FF2B5EF4-FFF2-40B4-BE49-F238E27FC236}">
                    <a16:creationId xmlns:a16="http://schemas.microsoft.com/office/drawing/2014/main" id="{64D6EBBB-086B-416D-ABFF-EE3E915F5650}"/>
                  </a:ext>
                </a:extLst>
              </p:cNvPr>
              <p:cNvSpPr/>
              <p:nvPr/>
            </p:nvSpPr>
            <p:spPr>
              <a:xfrm>
                <a:off x="1813010" y="1843920"/>
                <a:ext cx="273847" cy="196070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" name="吹き出し: 四角形 95">
                <a:extLst>
                  <a:ext uri="{FF2B5EF4-FFF2-40B4-BE49-F238E27FC236}">
                    <a16:creationId xmlns:a16="http://schemas.microsoft.com/office/drawing/2014/main" id="{83D5BDF1-4AA5-44E1-81CF-31727D1E503C}"/>
                  </a:ext>
                </a:extLst>
              </p:cNvPr>
              <p:cNvSpPr/>
              <p:nvPr/>
            </p:nvSpPr>
            <p:spPr>
              <a:xfrm>
                <a:off x="79909" y="3077940"/>
                <a:ext cx="1509735" cy="1028657"/>
              </a:xfrm>
              <a:prstGeom prst="wedgeRectCallout">
                <a:avLst>
                  <a:gd name="adj1" fmla="val 72842"/>
                  <a:gd name="adj2" fmla="val -150371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" name="正方形/長方形 96">
                <a:extLst>
                  <a:ext uri="{FF2B5EF4-FFF2-40B4-BE49-F238E27FC236}">
                    <a16:creationId xmlns:a16="http://schemas.microsoft.com/office/drawing/2014/main" id="{6E0BA59B-9221-49FA-9C2D-9B4CED0DC065}"/>
                  </a:ext>
                </a:extLst>
              </p:cNvPr>
              <p:cNvSpPr/>
              <p:nvPr/>
            </p:nvSpPr>
            <p:spPr>
              <a:xfrm>
                <a:off x="79909" y="3080278"/>
                <a:ext cx="1509735" cy="1027214"/>
              </a:xfrm>
              <a:prstGeom prst="rect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cxnSp>
            <p:nvCxnSpPr>
              <p:cNvPr id="29" name="直線矢印コネクタ 97">
                <a:extLst>
                  <a:ext uri="{FF2B5EF4-FFF2-40B4-BE49-F238E27FC236}">
                    <a16:creationId xmlns:a16="http://schemas.microsoft.com/office/drawing/2014/main" id="{D60D50C9-6D28-4C4B-80C4-0F209F262D50}"/>
                  </a:ext>
                </a:extLst>
              </p:cNvPr>
              <p:cNvCxnSpPr/>
              <p:nvPr/>
            </p:nvCxnSpPr>
            <p:spPr>
              <a:xfrm flipV="1">
                <a:off x="224922" y="145149"/>
                <a:ext cx="3404103" cy="40113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headEnd type="arrow" w="lg"/>
                <a:tailEnd type="arrow" w="lg"/>
              </a:ln>
              <a:effectLst/>
            </p:spPr>
          </p:cxnSp>
          <p:cxnSp>
            <p:nvCxnSpPr>
              <p:cNvPr id="30" name="直線矢印コネクタ 98">
                <a:extLst>
                  <a:ext uri="{FF2B5EF4-FFF2-40B4-BE49-F238E27FC236}">
                    <a16:creationId xmlns:a16="http://schemas.microsoft.com/office/drawing/2014/main" id="{EE8E61F0-B666-4CE4-AD90-9A60422750DA}"/>
                  </a:ext>
                </a:extLst>
              </p:cNvPr>
              <p:cNvCxnSpPr/>
              <p:nvPr/>
            </p:nvCxnSpPr>
            <p:spPr>
              <a:xfrm flipV="1">
                <a:off x="3676650" y="236589"/>
                <a:ext cx="53340" cy="349948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  <a:headEnd type="arrow" w="lg"/>
                <a:tailEnd type="arrow" w="lg"/>
              </a:ln>
              <a:effectLst/>
            </p:spPr>
          </p:cxnSp>
          <p:sp>
            <p:nvSpPr>
              <p:cNvPr id="31" name="テキスト ボックス 99">
                <a:extLst>
                  <a:ext uri="{FF2B5EF4-FFF2-40B4-BE49-F238E27FC236}">
                    <a16:creationId xmlns:a16="http://schemas.microsoft.com/office/drawing/2014/main" id="{0EFB0311-0143-4A18-B96B-280E09C63697}"/>
                  </a:ext>
                </a:extLst>
              </p:cNvPr>
              <p:cNvSpPr txBox="1"/>
              <p:nvPr/>
            </p:nvSpPr>
            <p:spPr>
              <a:xfrm>
                <a:off x="478320" y="669245"/>
                <a:ext cx="1408000" cy="59185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GB" sz="1000" kern="1200"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  <a:ea typeface="Yu Mincho" panose="020B0400000000000000" pitchFamily="18" charset="-128"/>
                    <a:cs typeface="Times New Roman" panose="02020603050405020304" pitchFamily="18" charset="0"/>
                  </a:rPr>
                  <a:t>2600 mm</a:t>
                </a:r>
                <a:endParaRPr lang="ko-KR" sz="1050" kern="100">
                  <a:effectLst/>
                  <a:latin typeface="Yu Mincho" panose="020B0400000000000000" pitchFamily="18" charset="-128"/>
                  <a:ea typeface="Yu Mincho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テキスト ボックス 100">
                <a:extLst>
                  <a:ext uri="{FF2B5EF4-FFF2-40B4-BE49-F238E27FC236}">
                    <a16:creationId xmlns:a16="http://schemas.microsoft.com/office/drawing/2014/main" id="{1859614A-F379-4896-A803-1B94B7E61C21}"/>
                  </a:ext>
                </a:extLst>
              </p:cNvPr>
              <p:cNvSpPr txBox="1"/>
              <p:nvPr/>
            </p:nvSpPr>
            <p:spPr>
              <a:xfrm>
                <a:off x="1944193" y="2945270"/>
                <a:ext cx="1618202" cy="59185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GB" sz="1000" kern="1200"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  <a:ea typeface="Yu Mincho" panose="020B0400000000000000" pitchFamily="18" charset="-128"/>
                    <a:cs typeface="Times New Roman" panose="02020603050405020304" pitchFamily="18" charset="0"/>
                  </a:rPr>
                  <a:t>2000 mm</a:t>
                </a:r>
                <a:endParaRPr lang="ko-KR" sz="1050" kern="100">
                  <a:effectLst/>
                  <a:latin typeface="Yu Mincho" panose="020B0400000000000000" pitchFamily="18" charset="-128"/>
                  <a:ea typeface="Yu Mincho" panose="020B0400000000000000" pitchFamily="18" charset="-128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3" name="图片 9">
            <a:extLst>
              <a:ext uri="{FF2B5EF4-FFF2-40B4-BE49-F238E27FC236}">
                <a16:creationId xmlns:a16="http://schemas.microsoft.com/office/drawing/2014/main" id="{0DBFBA18-BDB6-4A89-B79B-1D2374B25CA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200" y="3622490"/>
            <a:ext cx="3031878" cy="2278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75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0"/>
            <a:ext cx="8470198" cy="838200"/>
          </a:xfrm>
        </p:spPr>
        <p:txBody>
          <a:bodyPr/>
          <a:lstStyle/>
          <a:p>
            <a:r>
              <a:rPr lang="en-US" altLang="ko-KR" sz="2400" dirty="0"/>
              <a:t>Evaluation of objective quality metrics in MIV context (m56411)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Current objective metrics are not suitable for MIV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Compression, synthesis artifacts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Evaluation on source views because GT is not enough (pose trace is needed)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Large differences between anchor and proposal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Crowdsourcing-like subjective evaluation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No-reference (NR) based on DL, but not re-trained for MIV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Correlation with MOS: 0.76 RMSE, 0.75 PLCC, 0.73 SRCC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5F32147-6079-414F-97DB-6B7BEE2E916F}"/>
              </a:ext>
            </a:extLst>
          </p:cNvPr>
          <p:cNvSpPr txBox="1"/>
          <p:nvPr/>
        </p:nvSpPr>
        <p:spPr>
          <a:xfrm>
            <a:off x="4719211" y="6065327"/>
            <a:ext cx="31821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System overview of quality evaluation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19">
            <a:extLst>
              <a:ext uri="{FF2B5EF4-FFF2-40B4-BE49-F238E27FC236}">
                <a16:creationId xmlns:a16="http://schemas.microsoft.com/office/drawing/2014/main" id="{9549DC38-C45F-4DFB-9244-8835B3C4E1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34" y="2890886"/>
            <a:ext cx="5618505" cy="32075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2987DB91-F0D7-4016-8865-E3165C399CD7}"/>
              </a:ext>
            </a:extLst>
          </p:cNvPr>
          <p:cNvSpPr txBox="1"/>
          <p:nvPr/>
        </p:nvSpPr>
        <p:spPr>
          <a:xfrm>
            <a:off x="307189" y="6065327"/>
            <a:ext cx="23778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ACR scale score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4" descr="ITU-T, Absolute Category Rating scale (ACR) | Download Table">
            <a:extLst>
              <a:ext uri="{FF2B5EF4-FFF2-40B4-BE49-F238E27FC236}">
                <a16:creationId xmlns:a16="http://schemas.microsoft.com/office/drawing/2014/main" id="{C33C6EC9-2848-45E7-A1B4-ED45754AD151}"/>
              </a:ext>
            </a:extLst>
          </p:cNvPr>
          <p:cNvPicPr/>
          <p:nvPr/>
        </p:nvPicPr>
        <p:blipFill>
          <a:blip r:embed="rId4">
            <a:extLst>
              <a:ext uri="{FF2B5EF4-FFF2-40B4-BE49-F238E27FC236}">
                <a16:creationI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6="http://schemas.microsoft.com/office/drawing/2014/main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="" xmlns:lc="http://schemas.openxmlformats.org/drawingml/2006/lockedCanvas" id="{B6AEAF93-D6EE-47CC-839F-6134C7845BEC}"/>
              </a:ext>
            </a:extLst>
          </a:blip>
          <a:stretch>
            <a:fillRect/>
          </a:stretch>
        </p:blipFill>
        <p:spPr>
          <a:xfrm>
            <a:off x="0" y="5000156"/>
            <a:ext cx="3356658" cy="10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53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Extraction and Merging on Frame Packed Video (m56591)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SKKU MCSL 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proposed bitstream-level packing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Fine-grained system in terms of the number of decoder instances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Current TMIV supports pixel-level frame packing -&gt; provides high level two bitstreams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Proposed method can provide low level four or high level two bitstreams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0.7%, 3.93% BD-rate saving because of deblocking filter deactivation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Developed tile bitstream extracting/merging software on HEVC test model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AhG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 recommendations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Tiling is needed for TMIV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Implementation of HLS to enable tiling on TMIV is more than welcome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n-US" altLang="ko-KR" sz="2000" dirty="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CF260B46-8918-41CC-9475-FFFF79A2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716" y="3268665"/>
            <a:ext cx="3825435" cy="29053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6A0EDE-9DD0-4B61-B792-8154BDA34D23}"/>
              </a:ext>
            </a:extLst>
          </p:cNvPr>
          <p:cNvSpPr txBox="1"/>
          <p:nvPr/>
        </p:nvSpPr>
        <p:spPr>
          <a:xfrm>
            <a:off x="5819901" y="6140920"/>
            <a:ext cx="27526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bitstream-level packing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6D0D77-988C-4223-ADFD-F1C56B8A9461}"/>
              </a:ext>
            </a:extLst>
          </p:cNvPr>
          <p:cNvSpPr txBox="1"/>
          <p:nvPr/>
        </p:nvSpPr>
        <p:spPr>
          <a:xfrm>
            <a:off x="108849" y="6114589"/>
            <a:ext cx="44579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overview of packing method </a:t>
            </a:r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by MCSL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8E26A6D7-4FAA-44FD-A90C-A72988FEDC3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405"/>
            <a:ext cx="4457908" cy="268365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333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094F0809-DE1E-466C-952F-E7166C605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3079-20-0057-02-0001 On MCTS Tile Merger for CDN-based Viewport-dependent 360 Video Tiled Streaming</a:t>
            </a:r>
            <a:endParaRPr lang="en-US" altLang="ko-KR" dirty="0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03305275-F652-4379-A648-6678746D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905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ko-KR" dirty="0">
                <a:solidFill>
                  <a:srgbClr val="00B0F0"/>
                </a:solidFill>
              </a:rPr>
              <a:t>Thank You !</a:t>
            </a:r>
            <a:br>
              <a:rPr lang="en-US" altLang="ko-KR" dirty="0"/>
            </a:br>
            <a:br>
              <a:rPr lang="en-US" altLang="ko-KR" sz="1800" dirty="0"/>
            </a:br>
            <a:r>
              <a:rPr lang="en-US" altLang="ko-KR" sz="1800" dirty="0"/>
              <a:t>http://mcsl.skku.edu/</a:t>
            </a:r>
            <a:br>
              <a:rPr lang="en-US" altLang="ko-KR" sz="1800" dirty="0"/>
            </a:br>
            <a:r>
              <a:rPr lang="en-US" altLang="ko-KR" sz="1800" dirty="0"/>
              <a:t>Questions &gt; esryu@skku.edu</a:t>
            </a:r>
            <a:endParaRPr lang="en-US" altLang="ko-KR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6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2</a:t>
            </a:fld>
            <a:endParaRPr lang="en-US" sz="1400">
              <a:latin typeface="Myriad Pro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0C9A968-ABAA-4847-8D83-8EBC248C48B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8229600" cy="470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defRPr lang="en-US" altLang="en-US" sz="2000" kern="1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en-US" altLang="en-US"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en-US" altLang="en-US"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lang="en-US" altLang="en-US"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lang="en-US" altLang="en-US"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>
              <a:lnSpc>
                <a:spcPct val="80000"/>
              </a:lnSpc>
            </a:pPr>
            <a:endParaRPr lang="en-US" altLang="ja-JP" sz="1200">
              <a:cs typeface="ＭＳ Ｐゴシック" pitchFamily="-84" charset="-128"/>
            </a:endParaRPr>
          </a:p>
          <a:p>
            <a:pPr marL="0" indent="0" defTabSz="914400"/>
            <a:r>
              <a:rPr lang="en-US" sz="1200" b="1"/>
              <a:t>Subclause 5.2.1 of the </a:t>
            </a:r>
            <a:r>
              <a:rPr lang="en-US" sz="1200" b="1" i="1"/>
              <a:t>IEEE-SA Standards Board Bylaws </a:t>
            </a:r>
            <a:r>
              <a:rPr lang="en-US" sz="1200" b="1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>
              <a:cs typeface="ＭＳ Ｐゴシック" pitchFamily="-84" charset="-128"/>
            </a:endParaRPr>
          </a:p>
          <a:p>
            <a:pPr defTabSz="914400">
              <a:buFontTx/>
              <a:buChar char="•"/>
            </a:pPr>
            <a:endParaRPr lang="en-US" altLang="ja-JP" sz="1200">
              <a:cs typeface="ＭＳ Ｐゴシック" pitchFamily="-84" charset="-128"/>
            </a:endParaRPr>
          </a:p>
          <a:p>
            <a:pPr marL="0" indent="0" defTabSz="914400"/>
            <a:r>
              <a:rPr lang="en-US" altLang="ja-JP" sz="120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defTabSz="914400">
              <a:buFontTx/>
              <a:buChar char="•"/>
            </a:pPr>
            <a:r>
              <a:rPr lang="en-US" altLang="ja-JP" sz="120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>
                <a:cs typeface="ＭＳ Ｐゴシック" pitchFamily="-84" charset="-128"/>
              </a:rPr>
              <a:t>IEEE-SA Standards Board Bylaws</a:t>
            </a:r>
            <a:r>
              <a:rPr lang="en-US" altLang="ja-JP" sz="1200">
                <a:cs typeface="ＭＳ Ｐゴシック" pitchFamily="-84" charset="-128"/>
              </a:rPr>
              <a:t>, section 7, </a:t>
            </a:r>
            <a:r>
              <a:rPr lang="en-US" altLang="ja-JP" sz="120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>
                <a:cs typeface="ＭＳ Ｐゴシック" pitchFamily="-84" charset="-128"/>
              </a:rPr>
              <a:t>, and the </a:t>
            </a:r>
            <a:r>
              <a:rPr lang="en-US" altLang="ja-JP" sz="1200" i="1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defTabSz="914400">
              <a:buFontTx/>
              <a:buChar char="•"/>
            </a:pPr>
            <a:r>
              <a:rPr lang="en-US" altLang="ja-JP" sz="120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>
                <a:cs typeface="ＭＳ Ｐゴシック" pitchFamily="-84" charset="-128"/>
              </a:rPr>
              <a:t>IEEE-SA Standards Board Bylaws</a:t>
            </a:r>
            <a:r>
              <a:rPr lang="en-US" altLang="ja-JP" sz="1200">
                <a:cs typeface="ＭＳ Ｐゴシック" pitchFamily="-84" charset="-128"/>
              </a:rPr>
              <a:t>, section 6, </a:t>
            </a:r>
            <a:r>
              <a:rPr lang="en-US" altLang="ja-JP" sz="120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>
                <a:cs typeface="ＭＳ Ｐゴシック" pitchFamily="-84" charset="-128"/>
              </a:rPr>
              <a:t>, and the </a:t>
            </a:r>
            <a:r>
              <a:rPr lang="en-US" altLang="ja-JP" sz="1200" i="1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defTabSz="914400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B7D1F75-5F65-44B3-BA2F-E3738570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97574"/>
              </p:ext>
            </p:extLst>
          </p:nvPr>
        </p:nvGraphicFramePr>
        <p:xfrm>
          <a:off x="228600" y="1371600"/>
          <a:ext cx="8686800" cy="3752534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MPEG-Immersive 6DoF Standard Work: </a:t>
                      </a:r>
                      <a:b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</a:b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Related to MPEG Immersive Video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2021-07-19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 Jong-Beom Jeong, Soonbin Lee, Eun-Seok Ryu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Jong-Beom Jeong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uof4949@skku.edu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Soonbin Lee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soonbinlee@skku.edu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1200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Eun-Seok Ryu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  <a:endParaRPr kumimoji="0" lang="en-GB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esryu@skku.edu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810155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3</a:t>
            </a:fld>
            <a:endParaRPr lang="en-US">
              <a:latin typeface="Myriad Pro" charset="0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5A05C877-EC01-426C-97BD-97FB4D81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3079.1</a:t>
            </a:r>
            <a:br>
              <a:rPr lang="en-GB" altLang="ko-KR" sz="1800" dirty="0"/>
            </a:br>
            <a:r>
              <a:rPr lang="en-US" altLang="ko-KR" sz="1800" dirty="0"/>
              <a:t>Motion to Photon (MTP) Latency in Virtual Environments</a:t>
            </a:r>
            <a:br>
              <a:rPr lang="en-US" altLang="ko-KR" sz="1800" dirty="0"/>
            </a:br>
            <a:r>
              <a:rPr lang="en-US" altLang="ko-KR" sz="1800" dirty="0" err="1"/>
              <a:t>Dongil</a:t>
            </a:r>
            <a:r>
              <a:rPr lang="en-US" altLang="ko-KR" sz="1800" dirty="0"/>
              <a:t> Dillon </a:t>
            </a:r>
            <a:r>
              <a:rPr lang="en-US" altLang="ko-KR" sz="1800" dirty="0" err="1"/>
              <a:t>Seo</a:t>
            </a:r>
            <a:r>
              <a:rPr lang="en-US" altLang="ko-KR" sz="1800" dirty="0"/>
              <a:t>, dillon.seo@telekom-capital.com</a:t>
            </a:r>
            <a:endParaRPr lang="ko-KR" altLang="en-US" sz="1800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423ACA-96B9-4267-B011-6D98DAB20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MPEG Immersive Video (MIV) Overview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Step-by-step objective of ISO/IEC MPEG immersive video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MPEG-I is responsible for standardizing immersive media in MPEG and specifies the goals of step 3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Goal of Revitalizing VR Commercial Service by 2020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Goal of 6DoF media support by 2022 after completing 3DoF standard by 2017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7E4F94F-3475-47AD-8D12-E4C846BE0124}"/>
              </a:ext>
            </a:extLst>
          </p:cNvPr>
          <p:cNvGrpSpPr/>
          <p:nvPr/>
        </p:nvGrpSpPr>
        <p:grpSpPr>
          <a:xfrm>
            <a:off x="342185" y="2766798"/>
            <a:ext cx="8631774" cy="2940828"/>
            <a:chOff x="735990" y="2085103"/>
            <a:chExt cx="8104588" cy="2761217"/>
          </a:xfrm>
        </p:grpSpPr>
        <p:sp>
          <p:nvSpPr>
            <p:cNvPr id="11" name="모서리가 둥근 직사각형 61">
              <a:extLst>
                <a:ext uri="{FF2B5EF4-FFF2-40B4-BE49-F238E27FC236}">
                  <a16:creationId xmlns:a16="http://schemas.microsoft.com/office/drawing/2014/main" id="{5AEB7AB4-CDD5-4431-A184-4465D9258D35}"/>
                </a:ext>
              </a:extLst>
            </p:cNvPr>
            <p:cNvSpPr/>
            <p:nvPr/>
          </p:nvSpPr>
          <p:spPr>
            <a:xfrm>
              <a:off x="6206640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0A5640DB-7C17-47C3-8478-CECE47C09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6181" y="2692264"/>
              <a:ext cx="1306649" cy="1117736"/>
            </a:xfrm>
            <a:prstGeom prst="rect">
              <a:avLst/>
            </a:prstGeom>
          </p:spPr>
        </p:pic>
        <p:sp>
          <p:nvSpPr>
            <p:cNvPr id="15" name="모서리가 둥근 직사각형 61">
              <a:extLst>
                <a:ext uri="{FF2B5EF4-FFF2-40B4-BE49-F238E27FC236}">
                  <a16:creationId xmlns:a16="http://schemas.microsoft.com/office/drawing/2014/main" id="{31AF9F40-BEAD-46BA-A4E8-2ABBA08AEAC5}"/>
                </a:ext>
              </a:extLst>
            </p:cNvPr>
            <p:cNvSpPr/>
            <p:nvPr/>
          </p:nvSpPr>
          <p:spPr>
            <a:xfrm>
              <a:off x="735990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모서리가 둥근 직사각형 69">
              <a:extLst>
                <a:ext uri="{FF2B5EF4-FFF2-40B4-BE49-F238E27FC236}">
                  <a16:creationId xmlns:a16="http://schemas.microsoft.com/office/drawing/2014/main" id="{1C414D9A-0F80-4969-A59E-722C065B490E}"/>
                </a:ext>
              </a:extLst>
            </p:cNvPr>
            <p:cNvSpPr/>
            <p:nvPr/>
          </p:nvSpPr>
          <p:spPr>
            <a:xfrm>
              <a:off x="1025581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1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모서리가 둥근 직사각형 61">
              <a:extLst>
                <a:ext uri="{FF2B5EF4-FFF2-40B4-BE49-F238E27FC236}">
                  <a16:creationId xmlns:a16="http://schemas.microsoft.com/office/drawing/2014/main" id="{7F16192D-B23F-4505-A621-CF43B3118FC3}"/>
                </a:ext>
              </a:extLst>
            </p:cNvPr>
            <p:cNvSpPr/>
            <p:nvPr/>
          </p:nvSpPr>
          <p:spPr>
            <a:xfrm>
              <a:off x="3471316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모서리가 둥근 직사각형 69">
              <a:extLst>
                <a:ext uri="{FF2B5EF4-FFF2-40B4-BE49-F238E27FC236}">
                  <a16:creationId xmlns:a16="http://schemas.microsoft.com/office/drawing/2014/main" id="{85ED2D96-1E3D-41C6-97F3-E464635682C8}"/>
                </a:ext>
              </a:extLst>
            </p:cNvPr>
            <p:cNvSpPr/>
            <p:nvPr/>
          </p:nvSpPr>
          <p:spPr>
            <a:xfrm>
              <a:off x="3760907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2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모서리가 둥근 직사각형 69">
              <a:extLst>
                <a:ext uri="{FF2B5EF4-FFF2-40B4-BE49-F238E27FC236}">
                  <a16:creationId xmlns:a16="http://schemas.microsoft.com/office/drawing/2014/main" id="{C4062F07-CDD1-4361-A61A-6D6CDAB7BB14}"/>
                </a:ext>
              </a:extLst>
            </p:cNvPr>
            <p:cNvSpPr/>
            <p:nvPr/>
          </p:nvSpPr>
          <p:spPr>
            <a:xfrm>
              <a:off x="6496231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3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6C1A3106-FA9E-4CF2-9CDE-F2AE27CD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1633" y="2575559"/>
              <a:ext cx="855262" cy="123444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B5301E-89D1-431B-B7FE-AB53CAD24E44}"/>
                </a:ext>
              </a:extLst>
            </p:cNvPr>
            <p:cNvSpPr txBox="1"/>
            <p:nvPr/>
          </p:nvSpPr>
          <p:spPr>
            <a:xfrm>
              <a:off x="1790700" y="246783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C9D0B4-20A3-4DEF-BAAC-B7B23B590439}"/>
                </a:ext>
              </a:extLst>
            </p:cNvPr>
            <p:cNvSpPr txBox="1"/>
            <p:nvPr/>
          </p:nvSpPr>
          <p:spPr>
            <a:xfrm>
              <a:off x="2284965" y="285989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51DAF9-69A5-47E7-B936-1319D8074F8F}"/>
                </a:ext>
              </a:extLst>
            </p:cNvPr>
            <p:cNvSpPr txBox="1"/>
            <p:nvPr/>
          </p:nvSpPr>
          <p:spPr>
            <a:xfrm>
              <a:off x="2145936" y="3346605"/>
              <a:ext cx="451815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8580E9-BF59-4333-ADCB-A51D2FBBC9B6}"/>
                </a:ext>
              </a:extLst>
            </p:cNvPr>
            <p:cNvSpPr txBox="1"/>
            <p:nvPr/>
          </p:nvSpPr>
          <p:spPr>
            <a:xfrm>
              <a:off x="7446307" y="263178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30D808-A3F8-4403-B859-3BF952E51430}"/>
                </a:ext>
              </a:extLst>
            </p:cNvPr>
            <p:cNvSpPr txBox="1"/>
            <p:nvPr/>
          </p:nvSpPr>
          <p:spPr>
            <a:xfrm>
              <a:off x="7199687" y="255430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10032B-05EA-4FC9-8317-392973F7E1A3}"/>
                </a:ext>
              </a:extLst>
            </p:cNvPr>
            <p:cNvSpPr txBox="1"/>
            <p:nvPr/>
          </p:nvSpPr>
          <p:spPr>
            <a:xfrm>
              <a:off x="7814352" y="2829589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39BAA2-ADD1-4360-A98C-FD3532D0B561}"/>
                </a:ext>
              </a:extLst>
            </p:cNvPr>
            <p:cNvSpPr txBox="1"/>
            <p:nvPr/>
          </p:nvSpPr>
          <p:spPr>
            <a:xfrm>
              <a:off x="7788159" y="299778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5180-4E4A-4696-882D-66D257CFA8D7}"/>
                </a:ext>
              </a:extLst>
            </p:cNvPr>
            <p:cNvSpPr txBox="1"/>
            <p:nvPr/>
          </p:nvSpPr>
          <p:spPr>
            <a:xfrm>
              <a:off x="7794652" y="3296171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29F0159-847F-45C6-A194-DA7FEF6D028F}"/>
                </a:ext>
              </a:extLst>
            </p:cNvPr>
            <p:cNvSpPr txBox="1"/>
            <p:nvPr/>
          </p:nvSpPr>
          <p:spPr>
            <a:xfrm>
              <a:off x="7689362" y="3390483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57647D-B439-4654-AA65-5C79935A92F7}"/>
                </a:ext>
              </a:extLst>
            </p:cNvPr>
            <p:cNvSpPr txBox="1"/>
            <p:nvPr/>
          </p:nvSpPr>
          <p:spPr>
            <a:xfrm>
              <a:off x="6795827" y="290483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20EB566-0127-46DB-9B58-C221849ACA09}"/>
                </a:ext>
              </a:extLst>
            </p:cNvPr>
            <p:cNvSpPr txBox="1"/>
            <p:nvPr/>
          </p:nvSpPr>
          <p:spPr>
            <a:xfrm>
              <a:off x="6670241" y="331527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239708D9-FE38-4757-B3FC-EA1EC13951D8}"/>
                </a:ext>
              </a:extLst>
            </p:cNvPr>
            <p:cNvSpPr/>
            <p:nvPr/>
          </p:nvSpPr>
          <p:spPr>
            <a:xfrm>
              <a:off x="7295814" y="3511615"/>
              <a:ext cx="144000" cy="57157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E1529D-CDEE-43CC-9932-ACB1B4809E03}"/>
                </a:ext>
              </a:extLst>
            </p:cNvPr>
            <p:cNvSpPr txBox="1"/>
            <p:nvPr/>
          </p:nvSpPr>
          <p:spPr>
            <a:xfrm>
              <a:off x="7390792" y="2707066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069678-CD5E-4C44-BA5A-311582A92F57}"/>
                </a:ext>
              </a:extLst>
            </p:cNvPr>
            <p:cNvSpPr txBox="1"/>
            <p:nvPr/>
          </p:nvSpPr>
          <p:spPr>
            <a:xfrm>
              <a:off x="7733565" y="2982318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0CA93F-30AA-47B6-ACFD-94C31697EE74}"/>
                </a:ext>
              </a:extLst>
            </p:cNvPr>
            <p:cNvSpPr txBox="1"/>
            <p:nvPr/>
          </p:nvSpPr>
          <p:spPr>
            <a:xfrm>
              <a:off x="7439814" y="3426723"/>
              <a:ext cx="465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B28082-8866-424B-A25D-23A56C85CF92}"/>
                </a:ext>
              </a:extLst>
            </p:cNvPr>
            <p:cNvSpPr txBox="1"/>
            <p:nvPr/>
          </p:nvSpPr>
          <p:spPr>
            <a:xfrm>
              <a:off x="7733565" y="3287841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Right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607B4AE-A446-4979-BAD8-E539BF774971}"/>
                </a:ext>
              </a:extLst>
            </p:cNvPr>
            <p:cNvSpPr txBox="1"/>
            <p:nvPr/>
          </p:nvSpPr>
          <p:spPr>
            <a:xfrm>
              <a:off x="6728137" y="2993894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Left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F164B15-4B00-4140-B2EF-8E86F6D99BC9}"/>
                </a:ext>
              </a:extLst>
            </p:cNvPr>
            <p:cNvSpPr txBox="1"/>
            <p:nvPr/>
          </p:nvSpPr>
          <p:spPr>
            <a:xfrm>
              <a:off x="7733565" y="2780284"/>
              <a:ext cx="6388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Forward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E57F72-CD90-44A1-B346-FCB2348F0CF4}"/>
                </a:ext>
              </a:extLst>
            </p:cNvPr>
            <p:cNvSpPr txBox="1"/>
            <p:nvPr/>
          </p:nvSpPr>
          <p:spPr>
            <a:xfrm>
              <a:off x="6640799" y="335197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Backward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D81D7E4-D343-4025-886C-49E3EA4AC4A9}"/>
                </a:ext>
              </a:extLst>
            </p:cNvPr>
            <p:cNvSpPr txBox="1"/>
            <p:nvPr/>
          </p:nvSpPr>
          <p:spPr>
            <a:xfrm>
              <a:off x="7039933" y="2583456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Up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6D90A29-4274-4F4B-82B1-E90FC2314FCC}"/>
                </a:ext>
              </a:extLst>
            </p:cNvPr>
            <p:cNvSpPr txBox="1"/>
            <p:nvPr/>
          </p:nvSpPr>
          <p:spPr>
            <a:xfrm>
              <a:off x="7035809" y="345403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</a:rPr>
                <a:t>Down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B411EDF4-4D0C-4C94-9C2E-34BDA60A9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5018" y="2631633"/>
              <a:ext cx="1439632" cy="119897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00A48A2-98FC-473A-B167-172772C6E542}"/>
                </a:ext>
              </a:extLst>
            </p:cNvPr>
            <p:cNvSpPr txBox="1"/>
            <p:nvPr/>
          </p:nvSpPr>
          <p:spPr>
            <a:xfrm>
              <a:off x="4492252" y="249162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A06A68B-754E-4CBA-BF20-F107B7D7FC9D}"/>
                </a:ext>
              </a:extLst>
            </p:cNvPr>
            <p:cNvSpPr txBox="1"/>
            <p:nvPr/>
          </p:nvSpPr>
          <p:spPr>
            <a:xfrm>
              <a:off x="4762923" y="258304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EC0B2C6-B40D-4E24-9FD2-0BF86B637CF0}"/>
                </a:ext>
              </a:extLst>
            </p:cNvPr>
            <p:cNvSpPr txBox="1"/>
            <p:nvPr/>
          </p:nvSpPr>
          <p:spPr>
            <a:xfrm>
              <a:off x="5160679" y="273889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F49D54-71AA-497F-9578-58D619889260}"/>
                </a:ext>
              </a:extLst>
            </p:cNvPr>
            <p:cNvSpPr txBox="1"/>
            <p:nvPr/>
          </p:nvSpPr>
          <p:spPr>
            <a:xfrm>
              <a:off x="5152122" y="294140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B2AEF7-193D-4F14-8098-78BF5212982E}"/>
                </a:ext>
              </a:extLst>
            </p:cNvPr>
            <p:cNvSpPr txBox="1"/>
            <p:nvPr/>
          </p:nvSpPr>
          <p:spPr>
            <a:xfrm>
              <a:off x="5129108" y="330337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2984BEA-6C20-4F8C-9837-1CAB5E91E6B6}"/>
                </a:ext>
              </a:extLst>
            </p:cNvPr>
            <p:cNvSpPr txBox="1"/>
            <p:nvPr/>
          </p:nvSpPr>
          <p:spPr>
            <a:xfrm>
              <a:off x="5023121" y="3414236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B52DDF5-54C7-4DA2-963D-F83C516F7F83}"/>
                </a:ext>
              </a:extLst>
            </p:cNvPr>
            <p:cNvSpPr txBox="1"/>
            <p:nvPr/>
          </p:nvSpPr>
          <p:spPr>
            <a:xfrm>
              <a:off x="3943291" y="3390069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6D6349C-150F-4453-A3F1-96FDEEA5A411}"/>
                </a:ext>
              </a:extLst>
            </p:cNvPr>
            <p:cNvSpPr txBox="1"/>
            <p:nvPr/>
          </p:nvSpPr>
          <p:spPr>
            <a:xfrm>
              <a:off x="3959503" y="288720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828E9C05-1AC7-4DF6-9AAD-83693161B0AC}"/>
                </a:ext>
              </a:extLst>
            </p:cNvPr>
            <p:cNvSpPr/>
            <p:nvPr/>
          </p:nvSpPr>
          <p:spPr>
            <a:xfrm>
              <a:off x="4676233" y="3530716"/>
              <a:ext cx="242582" cy="83820"/>
            </a:xfrm>
            <a:prstGeom prst="round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791062D-9065-4329-9E1A-3152B1EDE902}"/>
                </a:ext>
              </a:extLst>
            </p:cNvPr>
            <p:cNvSpPr txBox="1"/>
            <p:nvPr/>
          </p:nvSpPr>
          <p:spPr>
            <a:xfrm>
              <a:off x="4342894" y="252448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Up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79062D1-628F-4900-A23B-2AE1954A597D}"/>
                </a:ext>
              </a:extLst>
            </p:cNvPr>
            <p:cNvSpPr txBox="1"/>
            <p:nvPr/>
          </p:nvSpPr>
          <p:spPr>
            <a:xfrm>
              <a:off x="4710380" y="2672562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737AC72-8432-49C3-9A25-3831BB8B6DEB}"/>
                </a:ext>
              </a:extLst>
            </p:cNvPr>
            <p:cNvSpPr txBox="1"/>
            <p:nvPr/>
          </p:nvSpPr>
          <p:spPr>
            <a:xfrm>
              <a:off x="5065484" y="2744613"/>
              <a:ext cx="6388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Forward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6589157-FCBD-4540-ABDB-0CD1A472CBD2}"/>
                </a:ext>
              </a:extLst>
            </p:cNvPr>
            <p:cNvSpPr txBox="1"/>
            <p:nvPr/>
          </p:nvSpPr>
          <p:spPr>
            <a:xfrm>
              <a:off x="5065604" y="2989541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B099EE-46CF-4077-A516-F0171B9B23BD}"/>
                </a:ext>
              </a:extLst>
            </p:cNvPr>
            <p:cNvSpPr txBox="1"/>
            <p:nvPr/>
          </p:nvSpPr>
          <p:spPr>
            <a:xfrm>
              <a:off x="5066621" y="3265128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Right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77A3F65-49D2-4268-8BA1-B779190E0F17}"/>
                </a:ext>
              </a:extLst>
            </p:cNvPr>
            <p:cNvSpPr txBox="1"/>
            <p:nvPr/>
          </p:nvSpPr>
          <p:spPr>
            <a:xfrm>
              <a:off x="4907089" y="3400595"/>
              <a:ext cx="465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05AF1FB-34EB-4644-812E-41DA25430B6B}"/>
                </a:ext>
              </a:extLst>
            </p:cNvPr>
            <p:cNvSpPr txBox="1"/>
            <p:nvPr/>
          </p:nvSpPr>
          <p:spPr>
            <a:xfrm>
              <a:off x="4460542" y="3477585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</a:rPr>
                <a:t>Down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E9DCC23-3E68-44FC-8B46-E77A87F93783}"/>
                </a:ext>
              </a:extLst>
            </p:cNvPr>
            <p:cNvSpPr txBox="1"/>
            <p:nvPr/>
          </p:nvSpPr>
          <p:spPr>
            <a:xfrm>
              <a:off x="3935874" y="337285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Backward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749B4CD-BAB4-4C25-BD30-06FA28BA8B51}"/>
                </a:ext>
              </a:extLst>
            </p:cNvPr>
            <p:cNvSpPr txBox="1"/>
            <p:nvPr/>
          </p:nvSpPr>
          <p:spPr>
            <a:xfrm>
              <a:off x="4043155" y="2986961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Left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EBCC00A-A219-417F-BB43-70AAA2F2CE32}"/>
                </a:ext>
              </a:extLst>
            </p:cNvPr>
            <p:cNvSpPr txBox="1"/>
            <p:nvPr/>
          </p:nvSpPr>
          <p:spPr>
            <a:xfrm>
              <a:off x="818121" y="3833316"/>
              <a:ext cx="2625437" cy="8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Complete 3DoF standard by 2017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Rotate head in a fixed state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360 video full streaming by default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Tiled streaming if possible</a:t>
              </a:r>
              <a:endParaRPr kumimoji="0" lang="ko-KR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49C5E6E-C58C-454B-91A6-7FB37AD79E19}"/>
                </a:ext>
              </a:extLst>
            </p:cNvPr>
            <p:cNvSpPr txBox="1"/>
            <p:nvPr/>
          </p:nvSpPr>
          <p:spPr>
            <a:xfrm>
              <a:off x="3539006" y="3787122"/>
              <a:ext cx="2445736" cy="881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Enable VR commercial servicers by 2020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0" algn="l"/>
                </a:tabLst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Allow head rotation and movement within a restricted area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User-to-user conversations and projection optimization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AB05F65-4191-4F63-B69F-B8D6E8C173F6}"/>
                </a:ext>
              </a:extLst>
            </p:cNvPr>
            <p:cNvSpPr txBox="1"/>
            <p:nvPr/>
          </p:nvSpPr>
          <p:spPr>
            <a:xfrm>
              <a:off x="6344864" y="3797500"/>
              <a:ext cx="249571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Support 6DoF by 2022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6DoF video will reflect user’s walking motion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Support interaction with virtual environments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58BDA11-FBB6-4B8F-833A-DF6FC0BB7180}"/>
              </a:ext>
            </a:extLst>
          </p:cNvPr>
          <p:cNvSpPr txBox="1"/>
          <p:nvPr/>
        </p:nvSpPr>
        <p:spPr>
          <a:xfrm>
            <a:off x="3043628" y="5759378"/>
            <a:ext cx="30284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>
                <a:latin typeface="Times New Roman" panose="02020603050405020304" pitchFamily="18" charset="0"/>
                <a:cs typeface="Times New Roman" panose="02020603050405020304" pitchFamily="18" charset="0"/>
              </a:rPr>
              <a:t>Definitions of 3DoF, 3DoF+, and 6DoF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MPEG Immersive Video (MIV) Overview </a:t>
            </a:r>
            <a:r>
              <a:rPr lang="en-US" altLang="ko-KR" sz="1800" dirty="0"/>
              <a:t>(-Cont’d)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MPEG-I requested call for proposals (</a:t>
            </a:r>
            <a:r>
              <a:rPr lang="en-US" altLang="ko-KR" sz="2000" dirty="0" err="1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CfP</a:t>
            </a:r>
            <a:r>
              <a:rPr lang="en-US" altLang="ko-KR" sz="20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3DoF+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Philips, Intel &amp; Technicolor, Nokia, PUT &amp; ETRI, ZJU submitted responses</a:t>
            </a:r>
            <a:br>
              <a:rPr lang="en-US" altLang="ko-KR" sz="20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test model for immersive video (TMIV)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Removes correlation between multi-view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streaming on 6DoF natural-content 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sp>
        <p:nvSpPr>
          <p:cNvPr id="67" name="object 6">
            <a:extLst>
              <a:ext uri="{FF2B5EF4-FFF2-40B4-BE49-F238E27FC236}">
                <a16:creationId xmlns:a16="http://schemas.microsoft.com/office/drawing/2014/main" id="{2924EECF-1CD3-4677-B01C-6CBF64F683C7}"/>
              </a:ext>
            </a:extLst>
          </p:cNvPr>
          <p:cNvSpPr/>
          <p:nvPr/>
        </p:nvSpPr>
        <p:spPr>
          <a:xfrm>
            <a:off x="5486400" y="1466941"/>
            <a:ext cx="3606144" cy="4687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0">
            <a:extLst>
              <a:ext uri="{FF2B5EF4-FFF2-40B4-BE49-F238E27FC236}">
                <a16:creationId xmlns:a16="http://schemas.microsoft.com/office/drawing/2014/main" id="{67D9C232-8D6E-4359-A0D1-6BC66E2EC742}"/>
              </a:ext>
            </a:extLst>
          </p:cNvPr>
          <p:cNvSpPr txBox="1"/>
          <p:nvPr/>
        </p:nvSpPr>
        <p:spPr>
          <a:xfrm>
            <a:off x="5953425" y="6154926"/>
            <a:ext cx="2668270" cy="2154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400" spc="-10" dirty="0">
                <a:latin typeface="Times New Roman"/>
                <a:cs typeface="Times New Roman"/>
              </a:rPr>
              <a:t>B</a:t>
            </a:r>
            <a:r>
              <a:rPr sz="1400" spc="-85" dirty="0">
                <a:latin typeface="Times New Roman"/>
                <a:cs typeface="Times New Roman"/>
              </a:rPr>
              <a:t>l</a:t>
            </a:r>
            <a:r>
              <a:rPr sz="1400" spc="-10" dirty="0">
                <a:latin typeface="Times New Roman"/>
                <a:cs typeface="Times New Roman"/>
              </a:rPr>
              <a:t>ock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d</a:t>
            </a:r>
            <a:r>
              <a:rPr sz="1400" spc="-90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a</a:t>
            </a:r>
            <a:r>
              <a:rPr sz="1400" spc="-90" dirty="0">
                <a:latin typeface="Times New Roman"/>
                <a:cs typeface="Times New Roman"/>
              </a:rPr>
              <a:t>g</a:t>
            </a:r>
            <a:r>
              <a:rPr sz="1400" spc="-10" dirty="0">
                <a:latin typeface="Times New Roman"/>
                <a:cs typeface="Times New Roman"/>
              </a:rPr>
              <a:t>ram</a:t>
            </a:r>
            <a:r>
              <a:rPr sz="1400" spc="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of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70" dirty="0">
                <a:latin typeface="Times New Roman"/>
                <a:cs typeface="Times New Roman"/>
              </a:rPr>
              <a:t>T</a:t>
            </a:r>
            <a:r>
              <a:rPr sz="1400" spc="-10" dirty="0">
                <a:latin typeface="Times New Roman"/>
                <a:cs typeface="Times New Roman"/>
              </a:rPr>
              <a:t>MI</a:t>
            </a:r>
            <a:r>
              <a:rPr sz="1400" spc="150" dirty="0">
                <a:latin typeface="Times New Roman"/>
                <a:cs typeface="Times New Roman"/>
              </a:rPr>
              <a:t>V</a:t>
            </a:r>
            <a:r>
              <a:rPr lang="en-US" sz="1400" spc="1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arch</a:t>
            </a:r>
            <a:r>
              <a:rPr sz="1400" spc="-85" dirty="0">
                <a:latin typeface="Times New Roman"/>
                <a:cs typeface="Times New Roman"/>
              </a:rPr>
              <a:t>i</a:t>
            </a:r>
            <a:r>
              <a:rPr sz="1400" spc="-10" dirty="0">
                <a:latin typeface="Times New Roman"/>
                <a:cs typeface="Times New Roman"/>
              </a:rPr>
              <a:t>tecture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69" name="A97_SB_SC_R0_Tt_p03_merged">
            <a:hlinkClick r:id="" action="ppaction://media"/>
            <a:extLst>
              <a:ext uri="{FF2B5EF4-FFF2-40B4-BE49-F238E27FC236}">
                <a16:creationId xmlns:a16="http://schemas.microsoft.com/office/drawing/2014/main" id="{8AB276C8-8496-4D92-A1B7-3E28ADD02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429000"/>
            <a:ext cx="5400000" cy="2700000"/>
          </a:xfrm>
          <a:prstGeom prst="rect">
            <a:avLst/>
          </a:prstGeom>
        </p:spPr>
      </p:pic>
      <p:sp>
        <p:nvSpPr>
          <p:cNvPr id="70" name="object 10">
            <a:extLst>
              <a:ext uri="{FF2B5EF4-FFF2-40B4-BE49-F238E27FC236}">
                <a16:creationId xmlns:a16="http://schemas.microsoft.com/office/drawing/2014/main" id="{5F4F0A84-557B-4379-8B2F-4453BADF9A68}"/>
              </a:ext>
            </a:extLst>
          </p:cNvPr>
          <p:cNvSpPr txBox="1"/>
          <p:nvPr/>
        </p:nvSpPr>
        <p:spPr>
          <a:xfrm>
            <a:off x="1365865" y="6147232"/>
            <a:ext cx="2668270" cy="2231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400" spc="-10" dirty="0">
                <a:latin typeface="Times New Roman"/>
                <a:cs typeface="Times New Roman"/>
              </a:rPr>
              <a:t>Viewport</a:t>
            </a:r>
            <a:r>
              <a:rPr lang="ko-KR" altLang="en-US" sz="1400" spc="-10" dirty="0">
                <a:latin typeface="Times New Roman"/>
                <a:cs typeface="Times New Roman"/>
              </a:rPr>
              <a:t> </a:t>
            </a:r>
            <a:r>
              <a:rPr lang="en-US" altLang="ko-KR" sz="1400" spc="-10" dirty="0">
                <a:latin typeface="Times New Roman"/>
                <a:cs typeface="Times New Roman"/>
              </a:rPr>
              <a:t>generated</a:t>
            </a:r>
            <a:r>
              <a:rPr lang="ko-KR" altLang="en-US" sz="1400" spc="-10" dirty="0">
                <a:latin typeface="Times New Roman"/>
                <a:cs typeface="Times New Roman"/>
              </a:rPr>
              <a:t> </a:t>
            </a:r>
            <a:r>
              <a:rPr lang="en-US" altLang="ko-KR" sz="1400" spc="-10" dirty="0">
                <a:latin typeface="Times New Roman"/>
                <a:cs typeface="Times New Roman"/>
              </a:rPr>
              <a:t>by</a:t>
            </a:r>
            <a:r>
              <a:rPr lang="ko-KR" altLang="en-US" sz="1400" spc="-10" dirty="0">
                <a:latin typeface="Times New Roman"/>
                <a:cs typeface="Times New Roman"/>
              </a:rPr>
              <a:t> </a:t>
            </a:r>
            <a:r>
              <a:rPr lang="en-US" altLang="ko-KR" sz="1400" spc="-10" dirty="0">
                <a:latin typeface="Times New Roman"/>
                <a:cs typeface="Times New Roman"/>
              </a:rPr>
              <a:t>TMIV</a:t>
            </a:r>
            <a:endParaRPr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406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MPEG Immersive Video (MIV)-related Activities </a:t>
            </a:r>
            <a:r>
              <a:rPr lang="en-US" altLang="ko-KR" sz="1800" dirty="0"/>
              <a:t>(-Cont’d)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Mandates and Input Contributions in MPEG134 MPEG-I Visual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Prepare draft international standard of MPEG Immersive Video			2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Study profiles, tiers, and levels for MPEG Immersive Video				1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Carry on core experiments of MPEG Immersive Video					3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Update test model and reference software for MPEG Immersive Video		3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Define CTC for MPEG Immersive Video								8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Carry out exploration experiments on MPEG Immersive Video			10	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Investigate dense light field content in immersive video applications		10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Study performance improvements under CTC conditions				2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Promote MPEG Immersive Video outside MPEG						0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															39 doc.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</p:spTree>
    <p:extLst>
      <p:ext uri="{BB962C8B-B14F-4D97-AF65-F5344CB8AC3E}">
        <p14:creationId xmlns:p14="http://schemas.microsoft.com/office/powerpoint/2010/main" val="57903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MIV Common Test Conditions 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en-US" altLang="ko-KR" sz="2000" dirty="0" err="1">
                <a:solidFill>
                  <a:srgbClr val="716C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softwares</a:t>
            </a:r>
            <a:endParaRPr lang="en-US" altLang="ko-KR" sz="2000" dirty="0">
              <a:solidFill>
                <a:srgbClr val="716C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8A8DF403-9661-4EF8-8ABC-79E011F6A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442315"/>
              </p:ext>
            </p:extLst>
          </p:nvPr>
        </p:nvGraphicFramePr>
        <p:xfrm>
          <a:off x="615082" y="1394777"/>
          <a:ext cx="7825639" cy="2643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0817">
                  <a:extLst>
                    <a:ext uri="{9D8B030D-6E8A-4147-A177-3AD203B41FA5}">
                      <a16:colId xmlns:a16="http://schemas.microsoft.com/office/drawing/2014/main" val="2951218095"/>
                    </a:ext>
                  </a:extLst>
                </a:gridCol>
                <a:gridCol w="4895787">
                  <a:extLst>
                    <a:ext uri="{9D8B030D-6E8A-4147-A177-3AD203B41FA5}">
                      <a16:colId xmlns:a16="http://schemas.microsoft.com/office/drawing/2014/main" val="3451729929"/>
                    </a:ext>
                  </a:extLst>
                </a:gridCol>
                <a:gridCol w="1469035">
                  <a:extLst>
                    <a:ext uri="{9D8B030D-6E8A-4147-A177-3AD203B41FA5}">
                      <a16:colId xmlns:a16="http://schemas.microsoft.com/office/drawing/2014/main" val="4139871387"/>
                    </a:ext>
                  </a:extLst>
                </a:gridCol>
              </a:tblGrid>
              <a:tr h="3003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Software name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Tag/branch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2296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TMIV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https://gitlab.com/mpeg-i-visual/tmiv </a:t>
                      </a:r>
                      <a:endParaRPr lang="ko-KR" sz="18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v8.0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8372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VVenC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https://github.com/fraunhoferhhi/vvenc</a:t>
                      </a:r>
                      <a:endParaRPr lang="ko-KR" sz="18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v0.2.0.0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12189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VVdeC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https://github.com/fraunhoferhhi/vvdec</a:t>
                      </a:r>
                      <a:endParaRPr lang="ko-KR" sz="18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v0.2.0.0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320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VMAF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https://github.com/Netflix/vmaf</a:t>
                      </a:r>
                      <a:endParaRPr lang="ko-KR" sz="18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v1.3.14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10674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IV-PSNR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https://gitlab.com/mpeg-i-visual/ivpsnr</a:t>
                      </a:r>
                      <a:endParaRPr lang="ko-KR" sz="18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v3.0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55914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IVDE</a:t>
                      </a:r>
                      <a:endParaRPr lang="ko-KR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u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https://gitlab.com/mpeg-i-visual/ivde</a:t>
                      </a:r>
                      <a:endParaRPr lang="ko-KR" sz="18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v3.0</a:t>
                      </a:r>
                    </a:p>
                  </a:txBody>
                  <a:tcPr marL="95250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613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1350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sz="2400" dirty="0"/>
              <a:t>[MIV] ZJU response to CE2 viewport culling (m56415)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Previous culler removed some patches from the viewport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This is because of the patches which has </a:t>
            </a: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FoV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 &gt;= 180°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Divided such large patches into sub-blocks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 err="1">
                <a:solidFill>
                  <a:srgbClr val="716C6B"/>
                </a:solidFill>
                <a:latin typeface="Arial"/>
                <a:cs typeface="Arial"/>
              </a:rPr>
              <a:t>AhG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 recommendations: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Integrate into TMIV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Enable in the CTC anchors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71298D-3F1D-433D-B245-C022A09B01BF}"/>
              </a:ext>
            </a:extLst>
          </p:cNvPr>
          <p:cNvSpPr txBox="1"/>
          <p:nvPr/>
        </p:nvSpPr>
        <p:spPr>
          <a:xfrm>
            <a:off x="1895048" y="5790688"/>
            <a:ext cx="53538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in SQ P01 anchor (left) and modified subblock culler (right)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0DC6ECE-FA9C-4103-B424-2067F4C19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707" y="2876832"/>
            <a:ext cx="5796582" cy="29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8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0"/>
            <a:ext cx="8470198" cy="838200"/>
          </a:xfrm>
        </p:spPr>
        <p:txBody>
          <a:bodyPr/>
          <a:lstStyle/>
          <a:p>
            <a:r>
              <a:rPr lang="en-US" altLang="ko-KR" sz="2400" dirty="0"/>
              <a:t>[MIV] CE3.2 Piecewise Linear Scaling of Geometry Atlas (m56481)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Current TMIV normalizes depth values into 10-bits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Proposed method conducts: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Divide depth into predefined number of intervals (proposed: 16)</a:t>
            </a:r>
          </a:p>
          <a:p>
            <a:pPr marL="742950" lvl="1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Adaptively scale depth values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Important close depth - disparity is large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dirty="0"/>
              <a:t>3079-21-0056-00-0001 MPEG-Immersive 6DoF Standard Work: Related to MPEG Immersive Video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5AE7BEA-FFAE-4C86-A19A-C89444608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372803" y="2693053"/>
            <a:ext cx="2897473" cy="2816235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CBB1619A-BC1F-400B-B61F-AECAC45DCF29}"/>
              </a:ext>
            </a:extLst>
          </p:cNvPr>
          <p:cNvGrpSpPr/>
          <p:nvPr/>
        </p:nvGrpSpPr>
        <p:grpSpPr>
          <a:xfrm>
            <a:off x="4340110" y="3270784"/>
            <a:ext cx="3383713" cy="2013346"/>
            <a:chOff x="4880994" y="3775607"/>
            <a:chExt cx="3969497" cy="2232843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313E79F4-3391-4344-90EC-EEF52AAE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4880994" y="3775607"/>
              <a:ext cx="3969497" cy="2232843"/>
            </a:xfrm>
            <a:prstGeom prst="rect">
              <a:avLst/>
            </a:prstGeom>
          </p:spPr>
        </p:pic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0C85C1F4-9F11-4BAF-81DE-B469F1D83F8E}"/>
                </a:ext>
              </a:extLst>
            </p:cNvPr>
            <p:cNvSpPr/>
            <p:nvPr/>
          </p:nvSpPr>
          <p:spPr>
            <a:xfrm>
              <a:off x="6009838" y="3931028"/>
              <a:ext cx="384495" cy="38449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w="med" len="med"/>
              <a:tailEnd w="med" len="med"/>
            </a:ln>
            <a:effectLst/>
          </p:spPr>
          <p:txBody>
            <a:bodyPr vert="horz" wrap="square" lIns="90000" tIns="46800" rIns="90000" bIns="46800" anchor="ctr" anchorCtr="0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kumimoji="1" lang="ko-KR" altLang="en-US" sz="1600" b="1" i="0" u="none" strike="noStrike" cap="none" normalizeH="0" baseline="0">
                <a:solidFill>
                  <a:schemeClr val="tx1"/>
                </a:solidFill>
                <a:effectLst/>
                <a:latin typeface="Blackadder ITC"/>
                <a:ea typeface="굴림"/>
              </a:endParaRPr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832C1731-2916-496E-910D-AAAB948F6DF8}"/>
                </a:ext>
              </a:extLst>
            </p:cNvPr>
            <p:cNvSpPr/>
            <p:nvPr/>
          </p:nvSpPr>
          <p:spPr>
            <a:xfrm>
              <a:off x="7388141" y="4153984"/>
              <a:ext cx="384495" cy="384495"/>
            </a:xfrm>
            <a:prstGeom prst="ellipse">
              <a:avLst/>
            </a:prstGeom>
            <a:noFill/>
            <a:ln w="19050" cap="flat" cmpd="sng" algn="ctr">
              <a:solidFill>
                <a:schemeClr val="lt1"/>
              </a:solidFill>
              <a:prstDash val="solid"/>
              <a:round/>
              <a:headEnd w="med" len="med"/>
              <a:tailEnd w="med" len="med"/>
            </a:ln>
            <a:effectLst/>
          </p:spPr>
          <p:txBody>
            <a:bodyPr vert="horz" wrap="square" lIns="90000" tIns="46800" rIns="90000" bIns="46800" anchor="ctr" anchorCtr="0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kumimoji="1" lang="ko-KR" altLang="en-US" sz="1600" b="1" i="0" u="none" strike="noStrike" cap="none" normalizeH="0" baseline="0">
                <a:solidFill>
                  <a:schemeClr val="tx1"/>
                </a:solidFill>
                <a:effectLst/>
                <a:latin typeface="Blackadder ITC"/>
                <a:ea typeface="굴림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D89A71E-4528-464F-821B-BDA5E64776F3}"/>
                </a:ext>
              </a:extLst>
            </p:cNvPr>
            <p:cNvSpPr txBox="1"/>
            <p:nvPr/>
          </p:nvSpPr>
          <p:spPr>
            <a:xfrm>
              <a:off x="5197713" y="4276962"/>
              <a:ext cx="162424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accurate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D43CE45-98D3-4DBF-A529-3287B1A7E382}"/>
                </a:ext>
              </a:extLst>
            </p:cNvPr>
            <p:cNvSpPr txBox="1"/>
            <p:nvPr/>
          </p:nvSpPr>
          <p:spPr>
            <a:xfrm>
              <a:off x="6960511" y="4481781"/>
              <a:ext cx="162424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less accurate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DB87ADAA-743B-434B-B69F-7F57D63E6A41}"/>
                  </a:ext>
                </a:extLst>
              </p:cNvPr>
              <p:cNvSpPr txBox="1"/>
              <p:nvPr/>
            </p:nvSpPr>
            <p:spPr>
              <a:xfrm>
                <a:off x="4270276" y="2682418"/>
                <a:ext cx="2673081" cy="5883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ko-KR" alt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ko-KR" alt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ko-KR" altLang="en-US" sz="1400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ko-KR" altLang="en-US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lit/>
                            </m:r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ko-KR" altLang="en-US" sz="1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ko-KR" altLang="en-US" sz="14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ko-KR" altLang="en-US" sz="1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m:rPr>
                              <m:lit/>
                            </m:r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lit/>
                            </m:r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m:rPr>
                              <m:lit/>
                            </m:r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ko-KR" altLang="en-US" sz="1400" i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ko-KR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ko-KR" altLang="en-US" sz="1400" i="1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ko-KR" alt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ko-KR" alt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DB87ADAA-743B-434B-B69F-7F57D63E6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76" y="2682418"/>
                <a:ext cx="2673081" cy="588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3FEDF71-6FBE-4E89-9DFF-95DC2123051D}"/>
              </a:ext>
            </a:extLst>
          </p:cNvPr>
          <p:cNvSpPr txBox="1"/>
          <p:nvPr/>
        </p:nvSpPr>
        <p:spPr>
          <a:xfrm>
            <a:off x="1372803" y="5513121"/>
            <a:ext cx="63510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piecewise linear scaling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0358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A7DA1BEF42B48BBA13A08C5163899" ma:contentTypeVersion="0" ma:contentTypeDescription="Create a new document." ma:contentTypeScope="" ma:versionID="3c7a5f79399876078f5765ad521ba38b">
  <xsd:schema xmlns:xsd="http://www.w3.org/2001/XMLSchema" xmlns:p="http://schemas.microsoft.com/office/2006/metadata/properties" targetNamespace="http://schemas.microsoft.com/office/2006/metadata/properties" ma:root="true" ma:fieldsID="f4d196f5c675f743c82a55ad494504e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6771AEBF-A709-47BD-A9FF-4BD1118C8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01E55F1-0F71-4CA7-BC3D-3567FF4BB3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755A8B-04C8-4131-A0B3-79C640392FF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29166</TotalTime>
  <Words>1827</Words>
  <Application>Microsoft Office PowerPoint</Application>
  <PresentationFormat>화면 슬라이드 쇼(4:3)</PresentationFormat>
  <Paragraphs>253</Paragraphs>
  <Slides>18</Slides>
  <Notes>16</Notes>
  <HiddenSlides>0</HiddenSlides>
  <MMClips>1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30" baseType="lpstr">
      <vt:lpstr>Myriad Pro</vt:lpstr>
      <vt:lpstr>Yu Mincho</vt:lpstr>
      <vt:lpstr>맑은 고딕</vt:lpstr>
      <vt:lpstr>Arial</vt:lpstr>
      <vt:lpstr>Blackadder ITC</vt:lpstr>
      <vt:lpstr>Calibri</vt:lpstr>
      <vt:lpstr>Cambria Math</vt:lpstr>
      <vt:lpstr>Helvetica</vt:lpstr>
      <vt:lpstr>Times New Roman</vt:lpstr>
      <vt:lpstr>Verdana</vt:lpstr>
      <vt:lpstr>Wingdings</vt:lpstr>
      <vt:lpstr>IEEE-SA Powerpoint Template</vt:lpstr>
      <vt:lpstr>MPEG-Immersive 6DoF Standard Work:  Related to MPEG Immersive Video</vt:lpstr>
      <vt:lpstr>Compliance with  IEEE Standards Policies and Procedures</vt:lpstr>
      <vt:lpstr>IEEE 3079.1 Motion to Photon (MTP) Latency in Virtual Environments Dongil Dillon Seo, dillon.seo@telekom-capital.com</vt:lpstr>
      <vt:lpstr>MPEG Immersive Video (MIV) Overview</vt:lpstr>
      <vt:lpstr>MPEG Immersive Video (MIV) Overview (-Cont’d)</vt:lpstr>
      <vt:lpstr>MPEG Immersive Video (MIV)-related Activities (-Cont’d)</vt:lpstr>
      <vt:lpstr>MIV Common Test Conditions </vt:lpstr>
      <vt:lpstr>[MIV] ZJU response to CE2 viewport culling (m56415)</vt:lpstr>
      <vt:lpstr>[MIV] CE3.2 Piecewise Linear Scaling of Geometry Atlas (m56481)</vt:lpstr>
      <vt:lpstr>[MIV] CE3.2 Piecewise Linear Scaling of Geometry Atlas (m56481) (-Cont’d)</vt:lpstr>
      <vt:lpstr>Pose trace issues with TMIV8 (m56774)</vt:lpstr>
      <vt:lpstr>Frame Packing Implementation in TMIV (m56827)</vt:lpstr>
      <vt:lpstr>Recommendations for MIV expert viewing sessions (m56321)</vt:lpstr>
      <vt:lpstr>Test Materials (m56450, 56632, 56730)</vt:lpstr>
      <vt:lpstr>Test Materials (m56429, m56652, m56787)</vt:lpstr>
      <vt:lpstr>Evaluation of objective quality metrics in MIV context (m56411)</vt:lpstr>
      <vt:lpstr>Extraction and Merging on Frame Packed Video (m56591)</vt:lpstr>
      <vt:lpstr>Thank You !  http://mcsl.skku.edu/ Questions &gt; esryu@skku.edu</vt:lpstr>
    </vt:vector>
  </TitlesOfParts>
  <Company>Garfield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InterDigital External Public Template</dc:title>
  <dc:subject>InterDigital External Public Template</dc:subject>
  <dc:creator>David Lachowicz</dc:creator>
  <cp:keywords>DocNum:9048</cp:keywords>
  <dc:description>Jack Indekeu provided/approved update 5/14/12 (work done by outside supplier).
Rev F</dc:description>
  <cp:lastModifiedBy>ChungJongBeom</cp:lastModifiedBy>
  <cp:revision>1473</cp:revision>
  <cp:lastPrinted>2016-12-01T17:59:37Z</cp:lastPrinted>
  <dcterms:created xsi:type="dcterms:W3CDTF">2012-05-10T18:03:06Z</dcterms:created>
  <dcterms:modified xsi:type="dcterms:W3CDTF">2021-07-15T13:04:24Z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0x0101006AFA7DA1BEF42B48BBA13A08C5163899</vt:lpwstr>
  </property>
  <property fmtid="{D5CDD505-2E9C-101B-9397-08002B2CF9AE}" pid="3" name="Document Number">
    <vt:lpwstr>9048</vt:lpwstr>
  </property>
  <property fmtid="{D5CDD505-2E9C-101B-9397-08002B2CF9AE}" pid="4" name="Dept">
    <vt:lpwstr>Public Relations and Corporate Communications</vt:lpwstr>
  </property>
  <property fmtid="{D5CDD505-2E9C-101B-9397-08002B2CF9AE}" pid="5" name="Document Type">
    <vt:lpwstr>Template</vt:lpwstr>
  </property>
</Properties>
</file>