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trictFirstAndLastChars="0" saveSubsetFonts="1">
  <p:sldMasterIdLst>
    <p:sldMasterId id="2147483648" r:id="rId1"/>
    <p:sldMasterId id="2147483899" r:id="rId2"/>
    <p:sldMasterId id="2147483912" r:id="rId3"/>
  </p:sldMasterIdLst>
  <p:notesMasterIdLst>
    <p:notesMasterId r:id="rId17"/>
  </p:notesMasterIdLst>
  <p:handoutMasterIdLst>
    <p:handoutMasterId r:id="rId18"/>
  </p:handoutMasterIdLst>
  <p:sldIdLst>
    <p:sldId id="325" r:id="rId4"/>
    <p:sldId id="365" r:id="rId5"/>
    <p:sldId id="366" r:id="rId6"/>
    <p:sldId id="377" r:id="rId7"/>
    <p:sldId id="375" r:id="rId8"/>
    <p:sldId id="376" r:id="rId9"/>
    <p:sldId id="382" r:id="rId10"/>
    <p:sldId id="380" r:id="rId11"/>
    <p:sldId id="378" r:id="rId12"/>
    <p:sldId id="379" r:id="rId13"/>
    <p:sldId id="381" r:id="rId14"/>
    <p:sldId id="383" r:id="rId15"/>
    <p:sldId id="356" r:id="rId1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-84" charset="0"/>
        <a:ea typeface="ＭＳ Ｐゴシック" pitchFamily="-84" charset="-128"/>
        <a:cs typeface="ＭＳ Ｐゴシック" pitchFamily="-84" charset="-128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-84" charset="0"/>
        <a:ea typeface="ＭＳ Ｐゴシック" pitchFamily="-84" charset="-128"/>
        <a:cs typeface="ＭＳ Ｐゴシック" pitchFamily="-84" charset="-128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-84" charset="0"/>
        <a:ea typeface="ＭＳ Ｐゴシック" pitchFamily="-84" charset="-128"/>
        <a:cs typeface="ＭＳ Ｐゴシック" pitchFamily="-84" charset="-128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-84" charset="0"/>
        <a:ea typeface="ＭＳ Ｐゴシック" pitchFamily="-84" charset="-128"/>
        <a:cs typeface="ＭＳ Ｐゴシック" pitchFamily="-84" charset="-128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-84" charset="0"/>
        <a:ea typeface="ＭＳ Ｐゴシック" pitchFamily="-84" charset="-128"/>
        <a:cs typeface="ＭＳ Ｐゴシック" pitchFamily="-84" charset="-128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Verdana" pitchFamily="-84" charset="0"/>
        <a:ea typeface="ＭＳ Ｐゴシック" pitchFamily="-84" charset="-128"/>
        <a:cs typeface="ＭＳ Ｐゴシック" pitchFamily="-84" charset="-128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Verdana" pitchFamily="-84" charset="0"/>
        <a:ea typeface="ＭＳ Ｐゴシック" pitchFamily="-84" charset="-128"/>
        <a:cs typeface="ＭＳ Ｐゴシック" pitchFamily="-84" charset="-128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Verdana" pitchFamily="-84" charset="0"/>
        <a:ea typeface="ＭＳ Ｐゴシック" pitchFamily="-84" charset="-128"/>
        <a:cs typeface="ＭＳ Ｐゴシック" pitchFamily="-84" charset="-128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Verdana" pitchFamily="-84" charset="0"/>
        <a:ea typeface="ＭＳ Ｐゴシック" pitchFamily="-84" charset="-128"/>
        <a:cs typeface="ＭＳ Ｐゴシック" pitchFamily="-84" charset="-128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E8E8"/>
    <a:srgbClr val="FDC82F"/>
    <a:srgbClr val="009FDA"/>
    <a:srgbClr val="001FA1"/>
    <a:srgbClr val="0066A1"/>
    <a:srgbClr val="E37222"/>
    <a:srgbClr val="69BE28"/>
    <a:srgbClr val="6B1F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531" autoAdjust="0"/>
    <p:restoredTop sz="91515" autoAdjust="0"/>
  </p:normalViewPr>
  <p:slideViewPr>
    <p:cSldViewPr>
      <p:cViewPr varScale="1">
        <p:scale>
          <a:sx n="94" d="100"/>
          <a:sy n="94" d="100"/>
        </p:scale>
        <p:origin x="198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03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03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03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pitchFamily="-84" charset="0"/>
              </a:defRPr>
            </a:lvl1pPr>
          </a:lstStyle>
          <a:p>
            <a:pPr>
              <a:defRPr/>
            </a:pPr>
            <a:fld id="{B6451FB5-4252-AA4F-BE74-2C59450FA3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4968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pitchFamily="-84" charset="0"/>
              </a:defRPr>
            </a:lvl1pPr>
          </a:lstStyle>
          <a:p>
            <a:pPr>
              <a:defRPr/>
            </a:pPr>
            <a:fld id="{7FCCA5F2-1146-D048-AEE3-411CEBD21B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45078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Geneva" charset="-128"/>
        <a:cs typeface="Geneva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Geneva" charset="-128"/>
        <a:cs typeface="Geneva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Geneva" charset="-128"/>
        <a:cs typeface="Geneva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Geneva" charset="-128"/>
        <a:cs typeface="Geneva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Geneva" charset="-128"/>
        <a:cs typeface="Geneva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E9656C4-EB93-4304-8A14-93735C71600A}" type="slidenum">
              <a:rPr lang="en-US"/>
              <a:pPr/>
              <a:t>0</a:t>
            </a:fld>
            <a:endParaRPr lang="en-US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z="1800" dirty="0">
              <a:ea typeface="Geneva" pitchFamily="34" charset="0"/>
              <a:cs typeface="Genev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98649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FCCA5F2-1146-D048-AEE3-411CEBD21B49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9213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FCCA5F2-1146-D048-AEE3-411CEBD21B49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8754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0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iStock_000000821333Medium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3" descr="IEEE_SA_Bar_Graphic_long_rgb"/>
          <p:cNvPicPr>
            <a:picLocks noChangeAspect="1" noChangeArrowheads="1"/>
          </p:cNvPicPr>
          <p:nvPr/>
        </p:nvPicPr>
        <p:blipFill>
          <a:blip/>
          <a:srcRect/>
          <a:stretch>
            <a:fillRect/>
          </a:stretch>
        </p:blipFill>
        <p:spPr bwMode="auto">
          <a:xfrm>
            <a:off x="0" y="501650"/>
            <a:ext cx="9144000" cy="43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4" descr="IEEE_whit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01000" y="577850"/>
            <a:ext cx="901700" cy="265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064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533400" y="1676400"/>
            <a:ext cx="7391400" cy="533400"/>
          </a:xfrm>
        </p:spPr>
        <p:txBody>
          <a:bodyPr/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4064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533400" y="1219200"/>
            <a:ext cx="6477000" cy="533400"/>
          </a:xfrm>
        </p:spPr>
        <p:txBody>
          <a:bodyPr anchor="t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/>
              <a:t>Insert Date here</a:t>
            </a:r>
            <a:endParaRPr lang="en-US"/>
          </a:p>
        </p:txBody>
      </p:sp>
      <p:sp>
        <p:nvSpPr>
          <p:cNvPr id="8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F7DB43-830D-1046-BFA1-567429D83337}" type="slidenum">
              <a:rPr lang="en-US"/>
              <a:pPr>
                <a:defRPr/>
              </a:pPr>
              <a:t>‹#›</a:t>
            </a:fld>
            <a:endParaRPr lang="en-US" sz="1400">
              <a:latin typeface="Myriad Pro" charset="0"/>
            </a:endParaRPr>
          </a:p>
        </p:txBody>
      </p:sp>
      <p:sp>
        <p:nvSpPr>
          <p:cNvPr id="9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3079-21-0059-00-0000-AR Glasses for See-Direct Communication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/>
              <a:t>Insert Date here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3079-21-0059-00-0000-AR Glasses for See-Direct Communication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B8E80B-1874-4C45-88EE-460E555FCA94}" type="slidenum">
              <a:rPr lang="en-US"/>
              <a:pPr>
                <a:defRPr/>
              </a:pPr>
              <a:t>‹#›</a:t>
            </a:fld>
            <a:endParaRPr lang="en-US" sz="1400">
              <a:latin typeface="Myriad Pro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67500" y="304800"/>
            <a:ext cx="2019300" cy="5867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304800"/>
            <a:ext cx="5905500" cy="5867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/>
              <a:t>Insert Date here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3079-21-0059-00-0000-AR Glasses for See-Direct Communication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6DF435-CD6A-B846-9508-AB4D904659D5}" type="slidenum">
              <a:rPr lang="en-US"/>
              <a:pPr>
                <a:defRPr/>
              </a:pPr>
              <a:t>‹#›</a:t>
            </a:fld>
            <a:endParaRPr lang="en-US" sz="1400">
              <a:latin typeface="Myriad Pro" charset="0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Globe Cover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3" name="Picture 8" descr="IEEE_SA_Bar_Graphic_long_l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01652"/>
            <a:ext cx="9150351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064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85800" y="1666875"/>
            <a:ext cx="7772400" cy="533400"/>
          </a:xfrm>
        </p:spPr>
        <p:txBody>
          <a:bodyPr anchor="t" anchorCtr="0"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4064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1209675"/>
            <a:ext cx="7772400" cy="533400"/>
          </a:xfrm>
        </p:spPr>
        <p:txBody>
          <a:bodyPr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85800" y="3014663"/>
            <a:ext cx="3886200" cy="828675"/>
          </a:xfrm>
        </p:spPr>
        <p:txBody>
          <a:bodyPr anchor="ctr" anchorCtr="0"/>
          <a:lstStyle>
            <a:lvl1pPr>
              <a:lnSpc>
                <a:spcPct val="150000"/>
              </a:lnSpc>
              <a:spcBef>
                <a:spcPts val="0"/>
              </a:spcBef>
              <a:defRPr sz="1600">
                <a:solidFill>
                  <a:schemeClr val="bg1"/>
                </a:solidFill>
              </a:defRPr>
            </a:lvl1pPr>
            <a:lvl2pPr>
              <a:lnSpc>
                <a:spcPct val="150000"/>
              </a:lnSpc>
              <a:defRPr sz="1600">
                <a:solidFill>
                  <a:schemeClr val="bg1"/>
                </a:solidFill>
              </a:defRPr>
            </a:lvl2pPr>
            <a:lvl3pPr>
              <a:lnSpc>
                <a:spcPct val="150000"/>
              </a:lnSpc>
              <a:defRPr sz="1600">
                <a:solidFill>
                  <a:schemeClr val="bg1"/>
                </a:solidFill>
              </a:defRPr>
            </a:lvl3pPr>
            <a:lvl4pPr>
              <a:lnSpc>
                <a:spcPct val="150000"/>
              </a:lnSpc>
              <a:defRPr sz="1600">
                <a:solidFill>
                  <a:schemeClr val="bg1"/>
                </a:solidFill>
              </a:defRPr>
            </a:lvl4pPr>
            <a:lvl5pPr>
              <a:lnSpc>
                <a:spcPct val="150000"/>
              </a:lnSpc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402744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altLang="ko-KR"/>
              <a:t>Insert Date here</a:t>
            </a:r>
            <a:endParaRPr 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/>
              <a:t>3079-21-0059-00-0000-AR Glasses for See-Direct Communication</a:t>
            </a:r>
            <a:endParaRPr 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E8BD8E8-FEBE-4B48-A872-D5E72F1EB77B}" type="slidenum">
              <a:rPr lang="en-US" smtClean="0"/>
              <a:pPr>
                <a:defRPr/>
              </a:pPr>
              <a:t>‹#›</a:t>
            </a:fld>
            <a:endParaRPr lang="en-US" sz="1400">
              <a:latin typeface="Myriad Pr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50972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625474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lang="ko-KR" altLang="en-US" sz="2800" b="1">
                <a:solidFill>
                  <a:schemeClr val="tx2"/>
                </a:solidFill>
                <a:cs typeface="ＭＳ Ｐゴシック" pitchFamily="-112" charset="-128"/>
              </a:defRPr>
            </a:lvl1pPr>
          </a:lstStyle>
          <a:p>
            <a:pPr lvl="0" eaLnBrk="0" fontAlgn="base" hangingPunct="0">
              <a:spcAft>
                <a:spcPct val="0"/>
              </a:spcAft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705350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9" name="날짜 개체 틀 3"/>
          <p:cNvSpPr>
            <a:spLocks noGrp="1"/>
          </p:cNvSpPr>
          <p:nvPr>
            <p:ph type="dt" sz="half" idx="10"/>
          </p:nvPr>
        </p:nvSpPr>
        <p:spPr>
          <a:xfrm>
            <a:off x="5638800" y="6610350"/>
            <a:ext cx="1390650" cy="247650"/>
          </a:xfrm>
          <a:prstGeom prst="rect">
            <a:avLst/>
          </a:prstGeom>
        </p:spPr>
        <p:txBody>
          <a:bodyPr/>
          <a:lstStyle>
            <a:lvl1pPr algn="ctr">
              <a:defRPr sz="900" b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 altLang="ko-KR"/>
              <a:t>Insert Date here</a:t>
            </a:r>
            <a:endParaRPr lang="en-US"/>
          </a:p>
        </p:txBody>
      </p:sp>
      <p:sp>
        <p:nvSpPr>
          <p:cNvPr id="10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457200" y="6610350"/>
            <a:ext cx="4038600" cy="247650"/>
          </a:xfrm>
          <a:prstGeom prst="rect">
            <a:avLst/>
          </a:prstGeom>
        </p:spPr>
        <p:txBody>
          <a:bodyPr/>
          <a:lstStyle>
            <a:lvl1pPr algn="l">
              <a:defRPr sz="900" b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/>
              <a:t>3079-21-0059-00-0000-AR Glasses for See-Direct Communication</a:t>
            </a:r>
            <a:endParaRPr lang="en-US" dirty="0"/>
          </a:p>
        </p:txBody>
      </p:sp>
      <p:sp>
        <p:nvSpPr>
          <p:cNvPr id="11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7543800" y="6610350"/>
            <a:ext cx="1485900" cy="247650"/>
          </a:xfrm>
          <a:prstGeom prst="rect">
            <a:avLst/>
          </a:prstGeom>
        </p:spPr>
        <p:txBody>
          <a:bodyPr/>
          <a:lstStyle>
            <a:lvl1pPr algn="r">
              <a:defRPr sz="900" b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2E8BD8E8-FEBE-4B48-A872-D5E72F1EB77B}" type="slidenum">
              <a:rPr lang="en-US" smtClean="0"/>
              <a:pPr>
                <a:defRPr/>
              </a:pPr>
              <a:t>‹#›</a:t>
            </a:fld>
            <a:endParaRPr lang="en-US">
              <a:latin typeface="Myriad Pr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81254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altLang="ko-KR"/>
              <a:t>Insert Date here</a:t>
            </a:r>
            <a:endParaRPr 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/>
              <a:t>3079-21-0059-00-0000-AR Glasses for See-Direct Communication</a:t>
            </a:r>
            <a:endParaRPr 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E8BD8E8-FEBE-4B48-A872-D5E72F1EB77B}" type="slidenum">
              <a:rPr lang="en-US" smtClean="0"/>
              <a:pPr>
                <a:defRPr/>
              </a:pPr>
              <a:t>‹#›</a:t>
            </a:fld>
            <a:endParaRPr lang="en-US" sz="1400">
              <a:latin typeface="Myriad Pr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39646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altLang="ko-KR"/>
              <a:t>Insert Date here</a:t>
            </a:r>
            <a:endParaRPr 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/>
              <a:t>3079-21-0059-00-0000-AR Glasses for See-Direct Communication</a:t>
            </a: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E8BD8E8-FEBE-4B48-A872-D5E72F1EB77B}" type="slidenum">
              <a:rPr lang="en-US" smtClean="0"/>
              <a:pPr>
                <a:defRPr/>
              </a:pPr>
              <a:t>‹#›</a:t>
            </a:fld>
            <a:endParaRPr lang="en-US" sz="1400">
              <a:latin typeface="Myriad Pr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62174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altLang="ko-KR"/>
              <a:t>Insert Date here</a:t>
            </a:r>
            <a:endParaRPr 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/>
              <a:t>3079-21-0059-00-0000-AR Glasses for See-Direct Communication</a:t>
            </a: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E8BD8E8-FEBE-4B48-A872-D5E72F1EB77B}" type="slidenum">
              <a:rPr lang="en-US" smtClean="0"/>
              <a:pPr>
                <a:defRPr/>
              </a:pPr>
              <a:t>‹#›</a:t>
            </a:fld>
            <a:endParaRPr lang="en-US" sz="1400">
              <a:latin typeface="Myriad Pr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23622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6" name="날짜 개체 틀 3"/>
          <p:cNvSpPr>
            <a:spLocks noGrp="1"/>
          </p:cNvSpPr>
          <p:nvPr>
            <p:ph type="dt" sz="half" idx="10"/>
          </p:nvPr>
        </p:nvSpPr>
        <p:spPr>
          <a:xfrm>
            <a:off x="5638800" y="6610350"/>
            <a:ext cx="1390650" cy="247650"/>
          </a:xfrm>
          <a:prstGeom prst="rect">
            <a:avLst/>
          </a:prstGeom>
        </p:spPr>
        <p:txBody>
          <a:bodyPr/>
          <a:lstStyle>
            <a:lvl1pPr algn="ctr">
              <a:defRPr sz="900" b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 altLang="ko-KR"/>
              <a:t>Insert Date here</a:t>
            </a:r>
            <a:endParaRPr lang="en-US"/>
          </a:p>
        </p:txBody>
      </p:sp>
      <p:sp>
        <p:nvSpPr>
          <p:cNvPr id="7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457200" y="6610350"/>
            <a:ext cx="4038600" cy="247650"/>
          </a:xfrm>
          <a:prstGeom prst="rect">
            <a:avLst/>
          </a:prstGeom>
        </p:spPr>
        <p:txBody>
          <a:bodyPr/>
          <a:lstStyle>
            <a:lvl1pPr algn="l">
              <a:defRPr sz="900" b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/>
              <a:t>3079-21-0059-00-0000-AR Glasses for See-Direct Communication</a:t>
            </a:r>
            <a:endParaRPr lang="en-US" dirty="0"/>
          </a:p>
        </p:txBody>
      </p:sp>
      <p:sp>
        <p:nvSpPr>
          <p:cNvPr id="8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7543800" y="6610350"/>
            <a:ext cx="1485900" cy="247650"/>
          </a:xfrm>
          <a:prstGeom prst="rect">
            <a:avLst/>
          </a:prstGeom>
        </p:spPr>
        <p:txBody>
          <a:bodyPr/>
          <a:lstStyle>
            <a:lvl1pPr algn="r">
              <a:defRPr sz="900" b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2E8BD8E8-FEBE-4B48-A872-D5E72F1EB77B}" type="slidenum">
              <a:rPr lang="en-US" smtClean="0"/>
              <a:pPr>
                <a:defRPr/>
              </a:pPr>
              <a:t>‹#›</a:t>
            </a:fld>
            <a:endParaRPr lang="en-US">
              <a:latin typeface="Myriad Pr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64727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날짜 개체 틀 3"/>
          <p:cNvSpPr>
            <a:spLocks noGrp="1"/>
          </p:cNvSpPr>
          <p:nvPr>
            <p:ph type="dt" sz="half" idx="10"/>
          </p:nvPr>
        </p:nvSpPr>
        <p:spPr>
          <a:xfrm>
            <a:off x="5638800" y="6610350"/>
            <a:ext cx="1390650" cy="247650"/>
          </a:xfrm>
          <a:prstGeom prst="rect">
            <a:avLst/>
          </a:prstGeom>
        </p:spPr>
        <p:txBody>
          <a:bodyPr/>
          <a:lstStyle>
            <a:lvl1pPr algn="ctr">
              <a:defRPr sz="900" b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 altLang="ko-KR"/>
              <a:t>Insert Date here</a:t>
            </a:r>
            <a:endParaRPr lang="en-US"/>
          </a:p>
        </p:txBody>
      </p:sp>
      <p:sp>
        <p:nvSpPr>
          <p:cNvPr id="9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457200" y="6610350"/>
            <a:ext cx="4038600" cy="247650"/>
          </a:xfrm>
          <a:prstGeom prst="rect">
            <a:avLst/>
          </a:prstGeom>
        </p:spPr>
        <p:txBody>
          <a:bodyPr/>
          <a:lstStyle>
            <a:lvl1pPr algn="l">
              <a:defRPr sz="900" b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/>
              <a:t>3079-21-0059-00-0000-AR Glasses for See-Direct Communication</a:t>
            </a:r>
            <a:endParaRPr lang="en-US" dirty="0"/>
          </a:p>
        </p:txBody>
      </p:sp>
      <p:sp>
        <p:nvSpPr>
          <p:cNvPr id="10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7543800" y="6610350"/>
            <a:ext cx="1485900" cy="247650"/>
          </a:xfrm>
          <a:prstGeom prst="rect">
            <a:avLst/>
          </a:prstGeom>
        </p:spPr>
        <p:txBody>
          <a:bodyPr/>
          <a:lstStyle>
            <a:lvl1pPr algn="r">
              <a:defRPr sz="900" b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2E8BD8E8-FEBE-4B48-A872-D5E72F1EB77B}" type="slidenum">
              <a:rPr lang="en-US" smtClean="0"/>
              <a:pPr>
                <a:defRPr/>
              </a:pPr>
              <a:t>‹#›</a:t>
            </a:fld>
            <a:endParaRPr lang="en-US">
              <a:latin typeface="Myriad Pr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70505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152400"/>
            <a:ext cx="8077200" cy="762000"/>
          </a:xfrm>
        </p:spPr>
        <p:txBody>
          <a:bodyPr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371600"/>
            <a:ext cx="8077200" cy="464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/>
              <a:t>Insert Date here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3079-21-0059-00-0000-AR Glasses for See-Direct Communication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2E1C35-070C-B34E-A7FF-C7EF50ECC007}" type="slidenum">
              <a:rPr lang="en-US"/>
              <a:pPr>
                <a:defRPr/>
              </a:pPr>
              <a:t>‹#›</a:t>
            </a:fld>
            <a:endParaRPr lang="en-US" sz="1400">
              <a:latin typeface="Myriad Pro" charset="0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altLang="ko-KR"/>
              <a:t>Insert Date here</a:t>
            </a:r>
            <a:endParaRPr 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/>
              <a:t>3079-21-0059-00-0000-AR Glasses for See-Direct Communication</a:t>
            </a: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E8BD8E8-FEBE-4B48-A872-D5E72F1EB77B}" type="slidenum">
              <a:rPr lang="en-US" smtClean="0"/>
              <a:pPr>
                <a:defRPr/>
              </a:pPr>
              <a:t>‹#›</a:t>
            </a:fld>
            <a:endParaRPr lang="en-US" sz="1400">
              <a:latin typeface="Myriad Pr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8549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altLang="ko-KR"/>
              <a:t>Insert Date here</a:t>
            </a:r>
            <a:endParaRPr 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/>
              <a:t>3079-21-0059-00-0000-AR Glasses for See-Direct Communication</a:t>
            </a: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E8BD8E8-FEBE-4B48-A872-D5E72F1EB77B}" type="slidenum">
              <a:rPr lang="en-US" smtClean="0"/>
              <a:pPr>
                <a:defRPr/>
              </a:pPr>
              <a:t>‹#›</a:t>
            </a:fld>
            <a:endParaRPr lang="en-US" sz="1400">
              <a:latin typeface="Myriad Pr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23881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altLang="ko-KR"/>
              <a:t>Insert Date here</a:t>
            </a:r>
            <a:endParaRPr 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/>
              <a:t>3079-21-0059-00-0000-AR Glasses for See-Direct Communication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E8BD8E8-FEBE-4B48-A872-D5E72F1EB77B}" type="slidenum">
              <a:rPr lang="en-US" smtClean="0"/>
              <a:pPr>
                <a:defRPr/>
              </a:pPr>
              <a:t>‹#›</a:t>
            </a:fld>
            <a:endParaRPr lang="en-US" sz="1400">
              <a:latin typeface="Myriad Pr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44467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altLang="ko-KR"/>
              <a:t>Insert Date here</a:t>
            </a:r>
            <a:endParaRPr 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/>
              <a:t>3079-21-0059-00-0000-AR Glasses for See-Direct Communication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E8BD8E8-FEBE-4B48-A872-D5E72F1EB77B}" type="slidenum">
              <a:rPr lang="en-US" smtClean="0"/>
              <a:pPr>
                <a:defRPr/>
              </a:pPr>
              <a:t>‹#›</a:t>
            </a:fld>
            <a:endParaRPr lang="en-US" sz="1400">
              <a:latin typeface="Myriad Pr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03667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Globe Cover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3" name="Picture 8" descr="IEEE_SA_Bar_Graphic_long_l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01652"/>
            <a:ext cx="9150351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064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85800" y="1666875"/>
            <a:ext cx="7772400" cy="533400"/>
          </a:xfrm>
        </p:spPr>
        <p:txBody>
          <a:bodyPr anchor="t" anchorCtr="0"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4064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1209675"/>
            <a:ext cx="7772400" cy="533400"/>
          </a:xfrm>
        </p:spPr>
        <p:txBody>
          <a:bodyPr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85800" y="3014663"/>
            <a:ext cx="3886200" cy="828675"/>
          </a:xfrm>
        </p:spPr>
        <p:txBody>
          <a:bodyPr anchor="ctr" anchorCtr="0"/>
          <a:lstStyle>
            <a:lvl1pPr>
              <a:lnSpc>
                <a:spcPct val="150000"/>
              </a:lnSpc>
              <a:spcBef>
                <a:spcPts val="0"/>
              </a:spcBef>
              <a:defRPr sz="1600">
                <a:solidFill>
                  <a:schemeClr val="bg1"/>
                </a:solidFill>
              </a:defRPr>
            </a:lvl1pPr>
            <a:lvl2pPr>
              <a:lnSpc>
                <a:spcPct val="150000"/>
              </a:lnSpc>
              <a:defRPr sz="1600">
                <a:solidFill>
                  <a:schemeClr val="bg1"/>
                </a:solidFill>
              </a:defRPr>
            </a:lvl2pPr>
            <a:lvl3pPr>
              <a:lnSpc>
                <a:spcPct val="150000"/>
              </a:lnSpc>
              <a:defRPr sz="1600">
                <a:solidFill>
                  <a:schemeClr val="bg1"/>
                </a:solidFill>
              </a:defRPr>
            </a:lvl3pPr>
            <a:lvl4pPr>
              <a:lnSpc>
                <a:spcPct val="150000"/>
              </a:lnSpc>
              <a:defRPr sz="1600">
                <a:solidFill>
                  <a:schemeClr val="bg1"/>
                </a:solidFill>
              </a:defRPr>
            </a:lvl4pPr>
            <a:lvl5pPr>
              <a:lnSpc>
                <a:spcPct val="150000"/>
              </a:lnSpc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072032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bg>
      <p:bgPr>
        <a:solidFill>
          <a:srgbClr val="1088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005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4001476"/>
            <a:ext cx="8458200" cy="2141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직사각형 8"/>
          <p:cNvSpPr/>
          <p:nvPr userDrawn="1"/>
        </p:nvSpPr>
        <p:spPr>
          <a:xfrm>
            <a:off x="0" y="1023815"/>
            <a:ext cx="9144000" cy="160997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1344309"/>
          </a:xfrm>
        </p:spPr>
        <p:txBody>
          <a:bodyPr anchor="ctr">
            <a:normAutofit/>
          </a:bodyPr>
          <a:lstStyle>
            <a:lvl1pPr algn="ctr">
              <a:defRPr sz="4800" baseline="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 dirty="0"/>
              <a:t>클릭하여 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Insert Date here</a:t>
            </a:r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3079-21-0059-00-0000-AR Glasses for See-Direct Communication</a:t>
            </a:r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BD885-491E-4550-AA81-9CDC0E8A550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731543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제목 슬라이드">
    <p:bg>
      <p:bgPr>
        <a:solidFill>
          <a:srgbClr val="1088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pattern_0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92375"/>
            <a:ext cx="9144000" cy="318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 descr="pattern_0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48263" cy="381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 descr="pattern_02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2150" y="0"/>
            <a:ext cx="718185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336801"/>
            <a:ext cx="6858000" cy="1655762"/>
          </a:xfrm>
        </p:spPr>
        <p:txBody>
          <a:bodyPr anchor="ctr">
            <a:normAutofit/>
          </a:bodyPr>
          <a:lstStyle>
            <a:lvl1pPr marL="0" indent="0" algn="ctr">
              <a:buNone/>
              <a:defRPr sz="4000" b="1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 dirty="0"/>
              <a:t>클릭하여 마스터 부제목 스타일 편집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3603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cxnSp>
        <p:nvCxnSpPr>
          <p:cNvPr id="7" name="직선 연결선 6"/>
          <p:cNvCxnSpPr/>
          <p:nvPr userDrawn="1"/>
        </p:nvCxnSpPr>
        <p:spPr>
          <a:xfrm>
            <a:off x="0" y="861773"/>
            <a:ext cx="9144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날짜 개체 틀 3"/>
          <p:cNvSpPr>
            <a:spLocks noGrp="1"/>
          </p:cNvSpPr>
          <p:nvPr>
            <p:ph type="dt" sz="half" idx="10"/>
          </p:nvPr>
        </p:nvSpPr>
        <p:spPr>
          <a:xfrm>
            <a:off x="5638800" y="6610350"/>
            <a:ext cx="1390650" cy="247650"/>
          </a:xfrm>
          <a:prstGeom prst="rect">
            <a:avLst/>
          </a:prstGeom>
        </p:spPr>
        <p:txBody>
          <a:bodyPr/>
          <a:lstStyle>
            <a:lvl1pPr algn="ctr">
              <a:defRPr sz="900" b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 altLang="ko-KR"/>
              <a:t>Insert Date here</a:t>
            </a:r>
            <a:endParaRPr lang="en-US"/>
          </a:p>
        </p:txBody>
      </p:sp>
      <p:sp>
        <p:nvSpPr>
          <p:cNvPr id="13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457200" y="6610350"/>
            <a:ext cx="4038600" cy="247650"/>
          </a:xfrm>
          <a:prstGeom prst="rect">
            <a:avLst/>
          </a:prstGeom>
        </p:spPr>
        <p:txBody>
          <a:bodyPr/>
          <a:lstStyle>
            <a:lvl1pPr algn="l">
              <a:defRPr sz="900" b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/>
              <a:t>3079-21-0059-00-0000-AR Glasses for See-Direct Communication</a:t>
            </a:r>
          </a:p>
        </p:txBody>
      </p:sp>
      <p:sp>
        <p:nvSpPr>
          <p:cNvPr id="14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7543800" y="6610350"/>
            <a:ext cx="1485900" cy="247650"/>
          </a:xfrm>
          <a:prstGeom prst="rect">
            <a:avLst/>
          </a:prstGeom>
        </p:spPr>
        <p:txBody>
          <a:bodyPr/>
          <a:lstStyle>
            <a:lvl1pPr algn="r">
              <a:defRPr sz="900" b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2E8BD8E8-FEBE-4B48-A872-D5E72F1EB77B}" type="slidenum">
              <a:rPr lang="en-US" smtClean="0"/>
              <a:pPr>
                <a:defRPr/>
              </a:pPr>
              <a:t>‹#›</a:t>
            </a:fld>
            <a:endParaRPr lang="en-US">
              <a:latin typeface="Myriad Pro" charset="0"/>
            </a:endParaRPr>
          </a:p>
        </p:txBody>
      </p:sp>
      <p:pic>
        <p:nvPicPr>
          <p:cNvPr id="15" name="Picture 23" descr="IEEE_SA_Bar_Graphic_long_rgb"/>
          <p:cNvPicPr>
            <a:picLocks noChangeAspect="1" noChangeArrowheads="1"/>
          </p:cNvPicPr>
          <p:nvPr userDrawn="1"/>
        </p:nvPicPr>
        <p:blipFill>
          <a:blip/>
          <a:srcRect/>
          <a:stretch>
            <a:fillRect/>
          </a:stretch>
        </p:blipFill>
        <p:spPr bwMode="auto">
          <a:xfrm>
            <a:off x="0" y="6172200"/>
            <a:ext cx="9144000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4" descr="IEEE_white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8001000" y="6248400"/>
            <a:ext cx="901700" cy="265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DE1CE7A8-BA9E-4DCB-BE1F-6785074DEFE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378" y="49211"/>
            <a:ext cx="887095" cy="723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193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Insert Date here</a:t>
            </a:r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3079-21-0059-00-0000-AR Glasses for See-Direct Communication</a:t>
            </a:r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BD885-491E-4550-AA81-9CDC0E8A550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9914665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Insert Date here</a:t>
            </a:r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3079-21-0059-00-0000-AR Glasses for See-Direct Communication</a:t>
            </a:r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BD885-491E-4550-AA81-9CDC0E8A550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437862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/>
              <a:t>Insert Date here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3079-21-0059-00-0000-AR Glasses for See-Direct Communication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151530-862B-9346-A97E-4A574C8B779C}" type="slidenum">
              <a:rPr lang="en-US"/>
              <a:pPr>
                <a:defRPr/>
              </a:pPr>
              <a:t>‹#›</a:t>
            </a:fld>
            <a:endParaRPr lang="en-US" sz="1400">
              <a:latin typeface="Myriad Pro" charset="0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Insert Date here</a:t>
            </a:r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3079-21-0059-00-0000-AR Glasses for See-Direct Communication</a:t>
            </a:r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BD885-491E-4550-AA81-9CDC0E8A550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2795380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cxnSp>
        <p:nvCxnSpPr>
          <p:cNvPr id="6" name="직선 연결선 5"/>
          <p:cNvCxnSpPr/>
          <p:nvPr userDrawn="1"/>
        </p:nvCxnSpPr>
        <p:spPr>
          <a:xfrm>
            <a:off x="0" y="861773"/>
            <a:ext cx="9144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날짜 개체 틀 3"/>
          <p:cNvSpPr>
            <a:spLocks noGrp="1"/>
          </p:cNvSpPr>
          <p:nvPr>
            <p:ph type="dt" sz="half" idx="10"/>
          </p:nvPr>
        </p:nvSpPr>
        <p:spPr>
          <a:xfrm>
            <a:off x="5638800" y="6610350"/>
            <a:ext cx="1390650" cy="247650"/>
          </a:xfrm>
          <a:prstGeom prst="rect">
            <a:avLst/>
          </a:prstGeom>
        </p:spPr>
        <p:txBody>
          <a:bodyPr/>
          <a:lstStyle>
            <a:lvl1pPr algn="ctr">
              <a:defRPr sz="900" b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 altLang="ko-KR"/>
              <a:t>Insert Date here</a:t>
            </a:r>
            <a:endParaRPr lang="en-US"/>
          </a:p>
        </p:txBody>
      </p:sp>
      <p:sp>
        <p:nvSpPr>
          <p:cNvPr id="1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457200" y="6610350"/>
            <a:ext cx="4038600" cy="247650"/>
          </a:xfrm>
          <a:prstGeom prst="rect">
            <a:avLst/>
          </a:prstGeom>
        </p:spPr>
        <p:txBody>
          <a:bodyPr/>
          <a:lstStyle>
            <a:lvl1pPr algn="l">
              <a:defRPr sz="900" b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/>
              <a:t>3079-21-0059-00-0000-AR Glasses for See-Direct Communication</a:t>
            </a:r>
          </a:p>
        </p:txBody>
      </p:sp>
      <p:sp>
        <p:nvSpPr>
          <p:cNvPr id="1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7543800" y="6610350"/>
            <a:ext cx="1485900" cy="247650"/>
          </a:xfrm>
          <a:prstGeom prst="rect">
            <a:avLst/>
          </a:prstGeom>
        </p:spPr>
        <p:txBody>
          <a:bodyPr/>
          <a:lstStyle>
            <a:lvl1pPr algn="r">
              <a:defRPr sz="900" b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2E8BD8E8-FEBE-4B48-A872-D5E72F1EB77B}" type="slidenum">
              <a:rPr lang="en-US" smtClean="0"/>
              <a:pPr>
                <a:defRPr/>
              </a:pPr>
              <a:t>‹#›</a:t>
            </a:fld>
            <a:endParaRPr lang="en-US">
              <a:latin typeface="Myriad Pro" charset="0"/>
            </a:endParaRPr>
          </a:p>
        </p:txBody>
      </p:sp>
      <p:pic>
        <p:nvPicPr>
          <p:cNvPr id="17" name="Picture 23" descr="IEEE_SA_Bar_Graphic_long_rgb"/>
          <p:cNvPicPr>
            <a:picLocks noChangeAspect="1" noChangeArrowheads="1"/>
          </p:cNvPicPr>
          <p:nvPr userDrawn="1"/>
        </p:nvPicPr>
        <p:blipFill>
          <a:blip/>
          <a:srcRect/>
          <a:stretch>
            <a:fillRect/>
          </a:stretch>
        </p:blipFill>
        <p:spPr bwMode="auto">
          <a:xfrm>
            <a:off x="0" y="6172200"/>
            <a:ext cx="9144000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4" descr="IEEE_white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8001000" y="6248400"/>
            <a:ext cx="901700" cy="265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2F1DA4E6-C195-4C7B-B23E-D01A6A5A25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378" y="49211"/>
            <a:ext cx="887095" cy="723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47317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직선 연결선 5"/>
          <p:cNvCxnSpPr/>
          <p:nvPr userDrawn="1"/>
        </p:nvCxnSpPr>
        <p:spPr>
          <a:xfrm>
            <a:off x="0" y="861773"/>
            <a:ext cx="9144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날짜 개체 틀 3"/>
          <p:cNvSpPr>
            <a:spLocks noGrp="1"/>
          </p:cNvSpPr>
          <p:nvPr>
            <p:ph type="dt" sz="half" idx="10"/>
          </p:nvPr>
        </p:nvSpPr>
        <p:spPr>
          <a:xfrm>
            <a:off x="5638800" y="6610350"/>
            <a:ext cx="1390650" cy="247650"/>
          </a:xfrm>
          <a:prstGeom prst="rect">
            <a:avLst/>
          </a:prstGeom>
        </p:spPr>
        <p:txBody>
          <a:bodyPr/>
          <a:lstStyle>
            <a:lvl1pPr algn="ctr">
              <a:defRPr sz="900" b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 altLang="ko-KR"/>
              <a:t>Insert Date here</a:t>
            </a:r>
            <a:endParaRPr lang="en-US"/>
          </a:p>
        </p:txBody>
      </p:sp>
      <p:sp>
        <p:nvSpPr>
          <p:cNvPr id="13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457200" y="6610350"/>
            <a:ext cx="4038600" cy="247650"/>
          </a:xfrm>
          <a:prstGeom prst="rect">
            <a:avLst/>
          </a:prstGeom>
        </p:spPr>
        <p:txBody>
          <a:bodyPr/>
          <a:lstStyle>
            <a:lvl1pPr algn="l">
              <a:defRPr sz="900" b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/>
              <a:t>3079-21-0059-00-0000-AR Glasses for See-Direct Communication</a:t>
            </a:r>
          </a:p>
        </p:txBody>
      </p:sp>
      <p:sp>
        <p:nvSpPr>
          <p:cNvPr id="14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7543800" y="6610350"/>
            <a:ext cx="1485900" cy="247650"/>
          </a:xfrm>
          <a:prstGeom prst="rect">
            <a:avLst/>
          </a:prstGeom>
        </p:spPr>
        <p:txBody>
          <a:bodyPr/>
          <a:lstStyle>
            <a:lvl1pPr algn="r">
              <a:defRPr sz="900" b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2E8BD8E8-FEBE-4B48-A872-D5E72F1EB77B}" type="slidenum">
              <a:rPr lang="en-US" smtClean="0"/>
              <a:pPr>
                <a:defRPr/>
              </a:pPr>
              <a:t>‹#›</a:t>
            </a:fld>
            <a:endParaRPr lang="en-US">
              <a:latin typeface="Myriad Pro" charset="0"/>
            </a:endParaRPr>
          </a:p>
        </p:txBody>
      </p:sp>
      <p:pic>
        <p:nvPicPr>
          <p:cNvPr id="15" name="Picture 23" descr="IEEE_SA_Bar_Graphic_long_rgb"/>
          <p:cNvPicPr>
            <a:picLocks noChangeAspect="1" noChangeArrowheads="1"/>
          </p:cNvPicPr>
          <p:nvPr userDrawn="1"/>
        </p:nvPicPr>
        <p:blipFill>
          <a:blip/>
          <a:srcRect/>
          <a:stretch>
            <a:fillRect/>
          </a:stretch>
        </p:blipFill>
        <p:spPr bwMode="auto">
          <a:xfrm>
            <a:off x="0" y="6172200"/>
            <a:ext cx="9144000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4" descr="IEEE_white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8001000" y="6248400"/>
            <a:ext cx="901700" cy="265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ECA362BF-C9A2-4FB6-8BDC-F051490F3DC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378" y="49211"/>
            <a:ext cx="887095" cy="723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34439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날짜 개체 틀 3"/>
          <p:cNvSpPr>
            <a:spLocks noGrp="1"/>
          </p:cNvSpPr>
          <p:nvPr>
            <p:ph type="dt" sz="half" idx="10"/>
          </p:nvPr>
        </p:nvSpPr>
        <p:spPr>
          <a:xfrm>
            <a:off x="5638800" y="6610350"/>
            <a:ext cx="1390650" cy="247650"/>
          </a:xfrm>
          <a:prstGeom prst="rect">
            <a:avLst/>
          </a:prstGeom>
        </p:spPr>
        <p:txBody>
          <a:bodyPr/>
          <a:lstStyle>
            <a:lvl1pPr algn="ctr">
              <a:defRPr sz="900" b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 altLang="ko-KR"/>
              <a:t>Insert Date here</a:t>
            </a:r>
            <a:endParaRPr lang="en-US"/>
          </a:p>
        </p:txBody>
      </p:sp>
      <p:sp>
        <p:nvSpPr>
          <p:cNvPr id="13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457200" y="6610350"/>
            <a:ext cx="4038600" cy="247650"/>
          </a:xfrm>
          <a:prstGeom prst="rect">
            <a:avLst/>
          </a:prstGeom>
        </p:spPr>
        <p:txBody>
          <a:bodyPr/>
          <a:lstStyle>
            <a:lvl1pPr algn="l">
              <a:defRPr sz="900" b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/>
              <a:t>3079-21-0059-00-0000-AR Glasses for See-Direct Communication</a:t>
            </a:r>
          </a:p>
        </p:txBody>
      </p:sp>
      <p:sp>
        <p:nvSpPr>
          <p:cNvPr id="14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7543800" y="6610350"/>
            <a:ext cx="1485900" cy="247650"/>
          </a:xfrm>
          <a:prstGeom prst="rect">
            <a:avLst/>
          </a:prstGeom>
        </p:spPr>
        <p:txBody>
          <a:bodyPr/>
          <a:lstStyle>
            <a:lvl1pPr algn="r">
              <a:defRPr sz="900" b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2E8BD8E8-FEBE-4B48-A872-D5E72F1EB77B}" type="slidenum">
              <a:rPr lang="en-US" smtClean="0"/>
              <a:pPr>
                <a:defRPr/>
              </a:pPr>
              <a:t>‹#›</a:t>
            </a:fld>
            <a:endParaRPr lang="en-US">
              <a:latin typeface="Myriad Pro" charset="0"/>
            </a:endParaRPr>
          </a:p>
        </p:txBody>
      </p:sp>
      <p:pic>
        <p:nvPicPr>
          <p:cNvPr id="15" name="Picture 23" descr="IEEE_SA_Bar_Graphic_long_rgb"/>
          <p:cNvPicPr>
            <a:picLocks noChangeAspect="1" noChangeArrowheads="1"/>
          </p:cNvPicPr>
          <p:nvPr userDrawn="1"/>
        </p:nvPicPr>
        <p:blipFill>
          <a:blip/>
          <a:srcRect/>
          <a:stretch>
            <a:fillRect/>
          </a:stretch>
        </p:blipFill>
        <p:spPr bwMode="auto">
          <a:xfrm>
            <a:off x="0" y="6172200"/>
            <a:ext cx="9144000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4" descr="IEEE_white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8001000" y="6248400"/>
            <a:ext cx="901700" cy="265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714E5D77-DD01-4493-BAD3-ADD6993D131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378" y="49211"/>
            <a:ext cx="887095" cy="723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89747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Insert Date here</a:t>
            </a:r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3079-21-0059-00-0000-AR Glasses for See-Direct Communication</a:t>
            </a:r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BD885-491E-4550-AA81-9CDC0E8A550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8275400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Insert Date here</a:t>
            </a:r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3079-21-0059-00-0000-AR Glasses for See-Direct Communication</a:t>
            </a:r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BD885-491E-4550-AA81-9CDC0E8A550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2262990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Insert Date here</a:t>
            </a:r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3079-21-0059-00-0000-AR Glasses for See-Direct Communication</a:t>
            </a:r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BD885-491E-4550-AA81-9CDC0E8A550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9273494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Insert Date here</a:t>
            </a:r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3079-21-0059-00-0000-AR Glasses for See-Direct Communication</a:t>
            </a:r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BD885-491E-4550-AA81-9CDC0E8A550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048517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524000"/>
            <a:ext cx="39624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1524000"/>
            <a:ext cx="39624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/>
              <a:t>Insert Date here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3079-21-0059-00-0000-AR Glasses for See-Direct Communication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BAEA6A-4D89-7943-A8FF-D2FD5DF21EDA}" type="slidenum">
              <a:rPr lang="en-US"/>
              <a:pPr>
                <a:defRPr/>
              </a:pPr>
              <a:t>‹#›</a:t>
            </a:fld>
            <a:endParaRPr lang="en-US" sz="1400">
              <a:latin typeface="Myriad Pro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/>
              <a:t>Insert Date here</a:t>
            </a: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3079-21-0059-00-0000-AR Glasses for See-Direct Communication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833148-389D-4145-BA83-3955F191B085}" type="slidenum">
              <a:rPr lang="en-US"/>
              <a:pPr>
                <a:defRPr/>
              </a:pPr>
              <a:t>‹#›</a:t>
            </a:fld>
            <a:endParaRPr lang="en-US" sz="1400">
              <a:latin typeface="Myriad Pro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152400"/>
            <a:ext cx="8077200" cy="762000"/>
          </a:xfrm>
        </p:spPr>
        <p:txBody>
          <a:bodyPr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/>
              <a:t>Insert Date here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3079-21-0059-00-0000-AR Glasses for See-Direct Communication</a:t>
            </a: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37D910-186D-B944-A59B-CFB2E82D193D}" type="slidenum">
              <a:rPr lang="en-US"/>
              <a:pPr>
                <a:defRPr/>
              </a:pPr>
              <a:t>‹#›</a:t>
            </a:fld>
            <a:endParaRPr lang="en-US" sz="1400">
              <a:latin typeface="Myriad Pro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/>
              <a:t>Insert Date here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3079-21-0059-00-0000-AR Glasses for See-Direct Communication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9BF26B-5BF7-A441-824D-2B58A1CEF3A6}" type="slidenum">
              <a:rPr lang="en-US"/>
              <a:pPr>
                <a:defRPr/>
              </a:pPr>
              <a:t>‹#›</a:t>
            </a:fld>
            <a:endParaRPr lang="en-US" sz="1400">
              <a:latin typeface="Myriad Pro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/>
              <a:t>Insert Date here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3079-21-0059-00-0000-AR Glasses for See-Direct Communication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4E890C-18FA-EB4D-A659-13D1100DA7A5}" type="slidenum">
              <a:rPr lang="en-US"/>
              <a:pPr>
                <a:defRPr/>
              </a:pPr>
              <a:t>‹#›</a:t>
            </a:fld>
            <a:endParaRPr lang="en-US" sz="1400">
              <a:latin typeface="Myriad Pro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/>
              <a:t>Insert Date here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3079-21-0059-00-0000-AR Glasses for See-Direct Communication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3DE15D-E6AD-C14A-8CF8-1C5B9405B462}" type="slidenum">
              <a:rPr lang="en-US"/>
              <a:pPr>
                <a:defRPr/>
              </a:pPr>
              <a:t>‹#›</a:t>
            </a:fld>
            <a:endParaRPr lang="en-US" sz="1400">
              <a:latin typeface="Myriad Pro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3" descr="IEEE_SA_Bar_Graphic_long_rgb"/>
          <p:cNvPicPr>
            <a:picLocks noChangeAspect="1" noChangeArrowheads="1"/>
          </p:cNvPicPr>
          <p:nvPr/>
        </p:nvPicPr>
        <p:blipFill>
          <a:blip/>
          <a:srcRect/>
          <a:stretch>
            <a:fillRect/>
          </a:stretch>
        </p:blipFill>
        <p:spPr bwMode="auto">
          <a:xfrm>
            <a:off x="0" y="6172200"/>
            <a:ext cx="9190038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304800"/>
            <a:ext cx="80772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524000"/>
            <a:ext cx="80772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086600" y="6629400"/>
            <a:ext cx="1066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800" b="1">
                <a:solidFill>
                  <a:srgbClr val="000000"/>
                </a:solidFill>
                <a:latin typeface="Arial" charset="0"/>
                <a:ea typeface="ＭＳ Ｐゴシック" pitchFamily="-112" charset="-128"/>
                <a:cs typeface="+mn-cs"/>
              </a:defRPr>
            </a:lvl1pPr>
          </a:lstStyle>
          <a:p>
            <a:pPr>
              <a:defRPr/>
            </a:pPr>
            <a:r>
              <a:rPr lang="en-US" altLang="ko-KR"/>
              <a:t>Insert Date here</a:t>
            </a: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09600" y="6629400"/>
            <a:ext cx="4800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800" b="1">
                <a:solidFill>
                  <a:srgbClr val="000000"/>
                </a:solidFill>
                <a:latin typeface="Arial" charset="0"/>
                <a:ea typeface="ＭＳ Ｐゴシック" pitchFamily="-112" charset="-128"/>
                <a:cs typeface="+mn-cs"/>
              </a:defRPr>
            </a:lvl1pPr>
          </a:lstStyle>
          <a:p>
            <a:pPr>
              <a:defRPr/>
            </a:pPr>
            <a:r>
              <a:rPr lang="en-US"/>
              <a:t>3079-21-0059-00-0000-AR Glasses for See-Direct Communication</a:t>
            </a: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05850" y="6629400"/>
            <a:ext cx="4381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800" b="1">
                <a:solidFill>
                  <a:srgbClr val="000000"/>
                </a:solidFill>
                <a:latin typeface="Arial" pitchFamily="-84" charset="0"/>
              </a:defRPr>
            </a:lvl1pPr>
          </a:lstStyle>
          <a:p>
            <a:pPr>
              <a:defRPr/>
            </a:pPr>
            <a:fld id="{2E8BD8E8-FEBE-4B48-A872-D5E72F1EB77B}" type="slidenum">
              <a:rPr lang="en-US"/>
              <a:pPr>
                <a:defRPr/>
              </a:pPr>
              <a:t>‹#›</a:t>
            </a:fld>
            <a:endParaRPr lang="en-US" sz="1400">
              <a:latin typeface="Myriad Pro" charset="0"/>
            </a:endParaRPr>
          </a:p>
        </p:txBody>
      </p:sp>
      <p:pic>
        <p:nvPicPr>
          <p:cNvPr id="1032" name="Picture 24" descr="IEEE_white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8001000" y="6248400"/>
            <a:ext cx="901700" cy="265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86" r:id="rId2"/>
    <p:sldLayoutId id="2147483887" r:id="rId3"/>
    <p:sldLayoutId id="2147483888" r:id="rId4"/>
    <p:sldLayoutId id="2147483889" r:id="rId5"/>
    <p:sldLayoutId id="2147483890" r:id="rId6"/>
    <p:sldLayoutId id="2147483891" r:id="rId7"/>
    <p:sldLayoutId id="2147483892" r:id="rId8"/>
    <p:sldLayoutId id="2147483893" r:id="rId9"/>
    <p:sldLayoutId id="2147483894" r:id="rId10"/>
    <p:sldLayoutId id="2147483895" r:id="rId11"/>
    <p:sldLayoutId id="2147483898" r:id="rId12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+mj-lt"/>
          <a:ea typeface="+mj-ea"/>
          <a:cs typeface="ＭＳ Ｐゴシック" pitchFamily="-112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erdana" pitchFamily="34" charset="0"/>
          <a:ea typeface="ＭＳ Ｐゴシック" pitchFamily="34" charset="-128"/>
          <a:cs typeface="ＭＳ Ｐゴシック" pitchFamily="-112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erdana" pitchFamily="34" charset="0"/>
          <a:ea typeface="ＭＳ Ｐゴシック" pitchFamily="34" charset="-128"/>
          <a:cs typeface="ＭＳ Ｐゴシック" pitchFamily="-112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erdana" pitchFamily="34" charset="0"/>
          <a:ea typeface="ＭＳ Ｐゴシック" pitchFamily="34" charset="-128"/>
          <a:cs typeface="ＭＳ Ｐゴシック" pitchFamily="-112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erdana" pitchFamily="34" charset="0"/>
          <a:ea typeface="ＭＳ Ｐゴシック" pitchFamily="34" charset="-128"/>
          <a:cs typeface="ＭＳ Ｐゴシック" pitchFamily="-112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erdana" pitchFamily="34" charset="0"/>
          <a:ea typeface="ＭＳ Ｐゴシック" pitchFamily="34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erdana" pitchFamily="34" charset="0"/>
          <a:ea typeface="ＭＳ Ｐゴシック" pitchFamily="34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erdana" pitchFamily="34" charset="0"/>
          <a:ea typeface="ＭＳ Ｐゴシック" pitchFamily="34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erdana" pitchFamily="34" charset="0"/>
          <a:ea typeface="ＭＳ Ｐゴシック" pitchFamily="34" charset="-128"/>
        </a:defRPr>
      </a:lvl9pPr>
    </p:titleStyle>
    <p:bodyStyle>
      <a:lvl1pPr marL="342900" indent="-342900" algn="l" rtl="0" eaLnBrk="0" fontAlgn="base" hangingPunct="0">
        <a:spcBef>
          <a:spcPct val="5000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ＭＳ Ｐゴシック" pitchFamily="-112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+mn-ea"/>
          <a:cs typeface="ＭＳ Ｐゴシック" pitchFamily="-112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  <a:ea typeface="+mn-ea"/>
          <a:cs typeface="ＭＳ Ｐゴシック" pitchFamily="-112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+mn-lt"/>
          <a:ea typeface="+mn-ea"/>
          <a:cs typeface="ＭＳ Ｐゴシック" pitchFamily="-112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+mn-lt"/>
          <a:ea typeface="+mn-ea"/>
          <a:cs typeface="ＭＳ Ｐゴシック" pitchFamily="-112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152401"/>
            <a:ext cx="8229600" cy="609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Aft>
                <a:spcPct val="0"/>
              </a:spcAft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066800"/>
            <a:ext cx="82296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3"/>
          <p:cNvSpPr>
            <a:spLocks noGrp="1"/>
          </p:cNvSpPr>
          <p:nvPr>
            <p:ph type="dt" sz="half" idx="10"/>
          </p:nvPr>
        </p:nvSpPr>
        <p:spPr>
          <a:xfrm>
            <a:off x="5638800" y="6610350"/>
            <a:ext cx="1390650" cy="247650"/>
          </a:xfrm>
          <a:prstGeom prst="rect">
            <a:avLst/>
          </a:prstGeom>
        </p:spPr>
        <p:txBody>
          <a:bodyPr/>
          <a:lstStyle>
            <a:lvl1pPr algn="ctr">
              <a:defRPr sz="900" b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 altLang="ko-KR"/>
              <a:t>Insert Date here</a:t>
            </a:r>
            <a:endParaRPr lang="en-US"/>
          </a:p>
        </p:txBody>
      </p:sp>
      <p:sp>
        <p:nvSpPr>
          <p:cNvPr id="8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457200" y="6610350"/>
            <a:ext cx="4038600" cy="247650"/>
          </a:xfrm>
          <a:prstGeom prst="rect">
            <a:avLst/>
          </a:prstGeom>
        </p:spPr>
        <p:txBody>
          <a:bodyPr/>
          <a:lstStyle>
            <a:lvl1pPr algn="l">
              <a:defRPr sz="900" b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/>
              <a:t>3079-21-0059-00-0000-AR Glasses for See-Direct Communication</a:t>
            </a:r>
          </a:p>
        </p:txBody>
      </p:sp>
      <p:sp>
        <p:nvSpPr>
          <p:cNvPr id="9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7543800" y="6610350"/>
            <a:ext cx="1485900" cy="247650"/>
          </a:xfrm>
          <a:prstGeom prst="rect">
            <a:avLst/>
          </a:prstGeom>
        </p:spPr>
        <p:txBody>
          <a:bodyPr/>
          <a:lstStyle>
            <a:lvl1pPr algn="r">
              <a:defRPr sz="900" b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2E8BD8E8-FEBE-4B48-A872-D5E72F1EB77B}" type="slidenum">
              <a:rPr lang="en-US" smtClean="0"/>
              <a:pPr>
                <a:defRPr/>
              </a:pPr>
              <a:t>‹#›</a:t>
            </a:fld>
            <a:endParaRPr lang="en-US">
              <a:latin typeface="Myriad Pro" charset="0"/>
            </a:endParaRPr>
          </a:p>
        </p:txBody>
      </p:sp>
      <p:pic>
        <p:nvPicPr>
          <p:cNvPr id="11" name="Picture 24" descr="IEEE_white"/>
          <p:cNvPicPr>
            <a:picLocks noChangeAspect="1" noChangeArrowheads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8001000" y="6248400"/>
            <a:ext cx="901700" cy="265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BA82BADF-1C41-46E8-83B0-638BA0B7F648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378" y="49211"/>
            <a:ext cx="887095" cy="723683"/>
          </a:xfrm>
          <a:prstGeom prst="rect">
            <a:avLst/>
          </a:prstGeom>
        </p:spPr>
      </p:pic>
      <p:pic>
        <p:nvPicPr>
          <p:cNvPr id="12" name="Picture 23" descr="IEEE_SA_Bar_Graphic_long_rgb">
            <a:extLst>
              <a:ext uri="{FF2B5EF4-FFF2-40B4-BE49-F238E27FC236}">
                <a16:creationId xmlns:a16="http://schemas.microsoft.com/office/drawing/2014/main" id="{75C9D90F-5989-45BC-97CE-2CCBD1CED44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6"/>
          <a:srcRect/>
          <a:stretch>
            <a:fillRect/>
          </a:stretch>
        </p:blipFill>
        <p:spPr bwMode="auto">
          <a:xfrm>
            <a:off x="-23019" y="6154783"/>
            <a:ext cx="9190038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4" descr="IEEE_white">
            <a:extLst>
              <a:ext uri="{FF2B5EF4-FFF2-40B4-BE49-F238E27FC236}">
                <a16:creationId xmlns:a16="http://schemas.microsoft.com/office/drawing/2014/main" id="{D017F24A-097C-497D-B202-3F04A05189F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7977981" y="6230983"/>
            <a:ext cx="901700" cy="265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11743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07" r:id="rId8"/>
    <p:sldLayoutId id="2147483908" r:id="rId9"/>
    <p:sldLayoutId id="2147483909" r:id="rId10"/>
    <p:sldLayoutId id="2147483910" r:id="rId11"/>
    <p:sldLayoutId id="2147483911" r:id="rId12"/>
  </p:sldLayoutIdLst>
  <p:hf hdr="0" dt="0"/>
  <p:txStyles>
    <p:titleStyle>
      <a:lvl1pPr algn="l" defTabSz="685800" rtl="0" eaLnBrk="1" latinLnBrk="1" hangingPunct="1">
        <a:lnSpc>
          <a:spcPct val="90000"/>
        </a:lnSpc>
        <a:spcBef>
          <a:spcPct val="0"/>
        </a:spcBef>
        <a:buNone/>
        <a:defRPr lang="ko-KR" altLang="en-US" sz="28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1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7366" y="134881"/>
            <a:ext cx="8699545" cy="5887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367" y="999920"/>
            <a:ext cx="8699544" cy="52865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dirty="0"/>
              <a:t>마스터 텍스트 스타일 편집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548438" y="6481833"/>
            <a:ext cx="2057400" cy="3050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 baseline="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굴림" panose="020B0600000101010101" pitchFamily="50" charset="-127"/>
              </a:defRPr>
            </a:lvl1pPr>
          </a:lstStyle>
          <a:p>
            <a:r>
              <a:rPr lang="en-US" altLang="ko-KR"/>
              <a:t>Insert Date here</a:t>
            </a:r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366" y="6481834"/>
            <a:ext cx="3086100" cy="3050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baseline="0">
                <a:solidFill>
                  <a:schemeClr val="tx1"/>
                </a:solidFill>
                <a:latin typeface="Times New Roman" panose="02020603050405020304" pitchFamily="18" charset="0"/>
                <a:ea typeface="굴림" panose="020B0600000101010101" pitchFamily="50" charset="-127"/>
              </a:defRPr>
            </a:lvl1pPr>
          </a:lstStyle>
          <a:p>
            <a:r>
              <a:rPr lang="en-US" altLang="ko-KR"/>
              <a:t>3079-21-0059-00-0000-AR Glasses for See-Direct Communication</a:t>
            </a:r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69511" y="6481833"/>
            <a:ext cx="2057400" cy="3050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aseline="0">
                <a:solidFill>
                  <a:schemeClr val="tx1"/>
                </a:solidFill>
                <a:latin typeface="Times New Roman" panose="02020603050405020304" pitchFamily="18" charset="0"/>
                <a:ea typeface="굴림" panose="020B0600000101010101" pitchFamily="50" charset="-127"/>
              </a:defRPr>
            </a:lvl1pPr>
          </a:lstStyle>
          <a:p>
            <a:fld id="{089BD885-491E-4550-AA81-9CDC0E8A5503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46332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  <p:sldLayoutId id="2147483924" r:id="rId12"/>
    <p:sldLayoutId id="2147483925" r:id="rId13"/>
  </p:sldLayoutIdLst>
  <p:hf hd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2400" b="1" kern="1200" baseline="0">
          <a:solidFill>
            <a:schemeClr val="tx1"/>
          </a:solidFill>
          <a:latin typeface="Times New Roman" panose="02020603050405020304" pitchFamily="18" charset="0"/>
          <a:ea typeface="굴림" panose="020B0600000101010101" pitchFamily="50" charset="-127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 baseline="0">
          <a:solidFill>
            <a:schemeClr val="tx1"/>
          </a:solidFill>
          <a:latin typeface="Times New Roman" panose="02020603050405020304" pitchFamily="18" charset="0"/>
          <a:ea typeface="굴림" panose="020B0600000101010101" pitchFamily="50" charset="-127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Times New Roman" panose="02020603050405020304" pitchFamily="18" charset="0"/>
          <a:ea typeface="굴림" panose="020B0600000101010101" pitchFamily="50" charset="-127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Times New Roman" panose="02020603050405020304" pitchFamily="18" charset="0"/>
          <a:ea typeface="굴림" panose="020B0600000101010101" pitchFamily="50" charset="-127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Times New Roman" panose="02020603050405020304" pitchFamily="18" charset="0"/>
          <a:ea typeface="굴림" panose="020B0600000101010101" pitchFamily="50" charset="-127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Times New Roman" panose="02020603050405020304" pitchFamily="18" charset="0"/>
          <a:ea typeface="굴림" panose="020B0600000101010101" pitchFamily="50" charset="-127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standards.ieee.org/guides/bylaws/sect6-7.html#6" TargetMode="External"/><Relationship Id="rId2" Type="http://schemas.openxmlformats.org/officeDocument/2006/relationships/hyperlink" Target="http://standards.ieee.org/develop/policies/bylaws/sect6-7.html#7" TargetMode="Externa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AR Glasses for See-Direct Communication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-76200" y="3352800"/>
            <a:ext cx="4343400" cy="828675"/>
          </a:xfrm>
        </p:spPr>
        <p:txBody>
          <a:bodyPr/>
          <a:lstStyle/>
          <a:p>
            <a:r>
              <a:rPr lang="en-US" altLang="ko-KR" dirty="0"/>
              <a:t>RYU Cheol / ETRI</a:t>
            </a:r>
          </a:p>
        </p:txBody>
      </p:sp>
    </p:spTree>
    <p:extLst>
      <p:ext uri="{BB962C8B-B14F-4D97-AF65-F5344CB8AC3E}">
        <p14:creationId xmlns:p14="http://schemas.microsoft.com/office/powerpoint/2010/main" val="42719473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BFB43D6-32DB-417E-8169-DCCC01AECF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2401"/>
            <a:ext cx="8229600" cy="1019492"/>
          </a:xfrm>
        </p:spPr>
        <p:txBody>
          <a:bodyPr/>
          <a:lstStyle/>
          <a:p>
            <a:r>
              <a:rPr lang="en-US" dirty="0"/>
              <a:t>User Scenario B : </a:t>
            </a:r>
            <a:br>
              <a:rPr lang="en-US" dirty="0"/>
            </a:br>
            <a:r>
              <a:rPr lang="en-US" dirty="0"/>
              <a:t>	Listening to a specific audio device</a:t>
            </a:r>
            <a:endParaRPr lang="ko-KR" altLang="en-US" dirty="0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31D19B13-AE83-4B1A-A0D2-348F83FE30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7200" y="6610350"/>
            <a:ext cx="4648200" cy="247650"/>
          </a:xfrm>
        </p:spPr>
        <p:txBody>
          <a:bodyPr/>
          <a:lstStyle/>
          <a:p>
            <a:pPr>
              <a:defRPr/>
            </a:pPr>
            <a:r>
              <a:rPr lang="en-US" dirty="0"/>
              <a:t>3079-21-0059-00-0000-AR Glasses for See-Direct Communication</a:t>
            </a: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B6629BE1-039B-47B1-8832-75CB6FDD4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8BD8E8-FEBE-4B48-A872-D5E72F1EB77B}" type="slidenum">
              <a:rPr lang="en-US" smtClean="0"/>
              <a:pPr>
                <a:defRPr/>
              </a:pPr>
              <a:t>9</a:t>
            </a:fld>
            <a:endParaRPr lang="en-US">
              <a:latin typeface="Myriad Pro" charset="0"/>
            </a:endParaRP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363C4D14-EA3F-8447-B818-B7304712733F}"/>
              </a:ext>
            </a:extLst>
          </p:cNvPr>
          <p:cNvSpPr txBox="1">
            <a:spLocks/>
          </p:cNvSpPr>
          <p:nvPr/>
        </p:nvSpPr>
        <p:spPr>
          <a:xfrm>
            <a:off x="834889" y="1361440"/>
            <a:ext cx="7851911" cy="995680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1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dirty="0"/>
              <a:t>Smart glasses connect to and control a specific </a:t>
            </a:r>
            <a:r>
              <a:rPr lang="en-US" altLang="ko-KR" dirty="0"/>
              <a:t>audio</a:t>
            </a:r>
            <a:r>
              <a:rPr lang="en-US" dirty="0"/>
              <a:t> device, selecting among multiple nearby devices</a:t>
            </a:r>
          </a:p>
        </p:txBody>
      </p:sp>
      <p:pic>
        <p:nvPicPr>
          <p:cNvPr id="6" name="그림 2">
            <a:extLst>
              <a:ext uri="{FF2B5EF4-FFF2-40B4-BE49-F238E27FC236}">
                <a16:creationId xmlns:a16="http://schemas.microsoft.com/office/drawing/2014/main" id="{58476E2D-F543-E249-80C0-114528800CBD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2754" y="2546667"/>
            <a:ext cx="5562681" cy="323437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245388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000D7-5FCB-B04F-9EFC-DFAE29B5BC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2401"/>
            <a:ext cx="8229600" cy="1219199"/>
          </a:xfrm>
        </p:spPr>
        <p:txBody>
          <a:bodyPr/>
          <a:lstStyle/>
          <a:p>
            <a:r>
              <a:rPr lang="en-US" dirty="0"/>
              <a:t>User Scenario C :</a:t>
            </a:r>
            <a:br>
              <a:rPr lang="en-US" dirty="0"/>
            </a:br>
            <a:r>
              <a:rPr lang="en-US" dirty="0"/>
              <a:t>	Filtering broadcast from multiple beacons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EBCCA7-3D40-4F41-B1A7-B8A460979B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7200" y="6610350"/>
            <a:ext cx="4800600" cy="247650"/>
          </a:xfrm>
        </p:spPr>
        <p:txBody>
          <a:bodyPr/>
          <a:lstStyle/>
          <a:p>
            <a:pPr>
              <a:defRPr/>
            </a:pPr>
            <a:r>
              <a:rPr lang="en-US" dirty="0"/>
              <a:t>3079-21-0059-00-0000-AR Glasses for See-Direct Communication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1BF92E-E85B-8C4D-A81C-15E3A0182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8BD8E8-FEBE-4B48-A872-D5E72F1EB77B}" type="slidenum">
              <a:rPr lang="en-US" smtClean="0"/>
              <a:pPr>
                <a:defRPr/>
              </a:pPr>
              <a:t>10</a:t>
            </a:fld>
            <a:endParaRPr lang="en-US">
              <a:latin typeface="Myriad Pro" charset="0"/>
            </a:endParaRP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537837F8-1D4D-3244-9E59-F62C1A0F1664}"/>
              </a:ext>
            </a:extLst>
          </p:cNvPr>
          <p:cNvSpPr txBox="1">
            <a:spLocks/>
          </p:cNvSpPr>
          <p:nvPr/>
        </p:nvSpPr>
        <p:spPr>
          <a:xfrm>
            <a:off x="834889" y="1452880"/>
            <a:ext cx="7851911" cy="1087120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1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dirty="0"/>
              <a:t>See-Direct Communication can filter out broadcast data from beacons outside the user's line of sight</a:t>
            </a:r>
          </a:p>
        </p:txBody>
      </p:sp>
      <p:pic>
        <p:nvPicPr>
          <p:cNvPr id="6" name="그림 1" descr="그림3">
            <a:extLst>
              <a:ext uri="{FF2B5EF4-FFF2-40B4-BE49-F238E27FC236}">
                <a16:creationId xmlns:a16="http://schemas.microsoft.com/office/drawing/2014/main" id="{261224BE-85CD-A642-A244-AAC30D2DCCE1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1444" y="2377440"/>
            <a:ext cx="6284590" cy="34137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356359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BFAD8-0A1E-3043-A5BA-66FA0F72C1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Demonstration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630FF0-5C88-C040-BECA-C619C51EF9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7200" y="6610350"/>
            <a:ext cx="4495800" cy="247650"/>
          </a:xfrm>
        </p:spPr>
        <p:txBody>
          <a:bodyPr/>
          <a:lstStyle/>
          <a:p>
            <a:pPr>
              <a:defRPr/>
            </a:pPr>
            <a:r>
              <a:rPr lang="en-US" dirty="0"/>
              <a:t>3079-21-0059-00-0000-AR Glasses for See-Direct Communication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3789A9-B8B0-724F-AAE6-D07065BCF2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8BD8E8-FEBE-4B48-A872-D5E72F1EB77B}" type="slidenum">
              <a:rPr lang="en-US" smtClean="0"/>
              <a:pPr>
                <a:defRPr/>
              </a:pPr>
              <a:t>11</a:t>
            </a:fld>
            <a:endParaRPr lang="en-US">
              <a:latin typeface="Myriad Pro" charset="0"/>
            </a:endParaRPr>
          </a:p>
        </p:txBody>
      </p:sp>
      <p:pic>
        <p:nvPicPr>
          <p:cNvPr id="6" name="램프-점등-데모-3차년도평가">
            <a:hlinkClick r:id="" action="ppaction://media"/>
            <a:extLst>
              <a:ext uri="{FF2B5EF4-FFF2-40B4-BE49-F238E27FC236}">
                <a16:creationId xmlns:a16="http://schemas.microsoft.com/office/drawing/2014/main" id="{962EE96B-5E42-CD46-9335-6180C922ED8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600" y="857250"/>
            <a:ext cx="853440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165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70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부제목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ko-KR" dirty="0"/>
              <a:t>Thank You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302584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cs typeface="ＭＳ Ｐゴシック" pitchFamily="-84" charset="-128"/>
              </a:rPr>
              <a:t>Compliance with </a:t>
            </a:r>
            <a:br>
              <a:rPr lang="en-US" dirty="0">
                <a:cs typeface="ＭＳ Ｐゴシック" pitchFamily="-84" charset="-128"/>
              </a:rPr>
            </a:br>
            <a:r>
              <a:rPr lang="en-US" dirty="0">
                <a:cs typeface="ＭＳ Ｐゴシック" pitchFamily="-84" charset="-128"/>
              </a:rPr>
              <a:t>IEEE Standards Policies and Procedures</a:t>
            </a:r>
          </a:p>
        </p:txBody>
      </p:sp>
      <p:sp>
        <p:nvSpPr>
          <p:cNvPr id="17412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DFBEED3A-6D63-9244-B6A1-DC72C373F3D9}" type="slidenum">
              <a:rPr lang="en-US"/>
              <a:pPr/>
              <a:t>1</a:t>
            </a:fld>
            <a:endParaRPr lang="en-US" sz="1400">
              <a:latin typeface="Myriad Pro" charset="0"/>
            </a:endParaRPr>
          </a:p>
        </p:txBody>
      </p:sp>
      <p:sp>
        <p:nvSpPr>
          <p:cNvPr id="17411" name="Text Box 4"/>
          <p:cNvSpPr>
            <a:spLocks noGrp="1" noChangeArrowheads="1"/>
          </p:cNvSpPr>
          <p:nvPr>
            <p:ph idx="4294967295"/>
          </p:nvPr>
        </p:nvSpPr>
        <p:spPr>
          <a:xfrm>
            <a:off x="457200" y="1219200"/>
            <a:ext cx="8229600" cy="470535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altLang="ja-JP" sz="1200" dirty="0">
              <a:cs typeface="ＭＳ Ｐゴシック" pitchFamily="-84" charset="-128"/>
            </a:endParaRPr>
          </a:p>
          <a:p>
            <a:pPr marL="0" indent="0" eaLnBrk="1" hangingPunct="1"/>
            <a:r>
              <a:rPr lang="en-US" sz="1200" b="1" dirty="0" err="1"/>
              <a:t>Subclause</a:t>
            </a:r>
            <a:r>
              <a:rPr lang="en-US" sz="1200" b="1" dirty="0"/>
              <a:t> 5.2.1 of the </a:t>
            </a:r>
            <a:r>
              <a:rPr lang="en-US" sz="1200" b="1" i="1" dirty="0"/>
              <a:t>IEEE-SA Standards Board Bylaws </a:t>
            </a:r>
            <a:r>
              <a:rPr lang="en-US" sz="1200" b="1" dirty="0"/>
              <a:t>states, "While participating in IEEE standards development activities, all participants...shall act in accordance with all applicable laws (nation-based and international), the IEEE Code of Ethics, and with IEEE Standards policies and procedures."</a:t>
            </a:r>
            <a:endParaRPr lang="en-US" altLang="ja-JP" sz="1200" b="1" dirty="0">
              <a:cs typeface="ＭＳ Ｐゴシック" pitchFamily="-84" charset="-128"/>
            </a:endParaRPr>
          </a:p>
          <a:p>
            <a:pPr eaLnBrk="1" hangingPunct="1">
              <a:buFontTx/>
              <a:buChar char="•"/>
            </a:pPr>
            <a:endParaRPr lang="en-US" altLang="ja-JP" sz="1200" dirty="0">
              <a:cs typeface="ＭＳ Ｐゴシック" pitchFamily="-84" charset="-128"/>
            </a:endParaRPr>
          </a:p>
          <a:p>
            <a:pPr marL="0" indent="0" eaLnBrk="1" hangingPunct="1"/>
            <a:r>
              <a:rPr lang="en-US" altLang="ja-JP" sz="1200" dirty="0">
                <a:cs typeface="ＭＳ Ｐゴシック" pitchFamily="-84" charset="-128"/>
              </a:rPr>
              <a:t>The contributor acknowledges and accepts that this contribution is subject to </a:t>
            </a:r>
          </a:p>
          <a:p>
            <a:pPr eaLnBrk="1" hangingPunct="1">
              <a:buFontTx/>
              <a:buChar char="•"/>
            </a:pPr>
            <a:r>
              <a:rPr lang="en-US" altLang="ja-JP" sz="1200" dirty="0">
                <a:cs typeface="ＭＳ Ｐゴシック" pitchFamily="-84" charset="-128"/>
              </a:rPr>
              <a:t>The IEEE Standards copyright policy as stated in the </a:t>
            </a:r>
            <a:r>
              <a:rPr lang="en-US" altLang="ja-JP" sz="1200" i="1" dirty="0">
                <a:cs typeface="ＭＳ Ｐゴシック" pitchFamily="-84" charset="-128"/>
              </a:rPr>
              <a:t>IEEE-SA Standards Board Bylaws</a:t>
            </a:r>
            <a:r>
              <a:rPr lang="en-US" altLang="ja-JP" sz="1200" dirty="0">
                <a:cs typeface="ＭＳ Ｐゴシック" pitchFamily="-84" charset="-128"/>
              </a:rPr>
              <a:t>, section 7, </a:t>
            </a:r>
            <a:r>
              <a:rPr lang="en-US" altLang="ja-JP" sz="1200" dirty="0">
                <a:cs typeface="ＭＳ Ｐゴシック" pitchFamily="-84" charset="-128"/>
                <a:hlinkClick r:id="rId2"/>
              </a:rPr>
              <a:t>http://standards.ieee.org/develop/policies/bylaws/sect6-7.html#7</a:t>
            </a:r>
            <a:r>
              <a:rPr lang="en-US" altLang="ja-JP" sz="1200" dirty="0">
                <a:cs typeface="ＭＳ Ｐゴシック" pitchFamily="-84" charset="-128"/>
              </a:rPr>
              <a:t>, and the </a:t>
            </a:r>
            <a:r>
              <a:rPr lang="en-US" altLang="ja-JP" sz="1200" i="1" dirty="0">
                <a:cs typeface="ＭＳ Ｐゴシック" pitchFamily="-84" charset="-128"/>
              </a:rPr>
              <a:t>IEEE-SA Standards Board Operations Manual</a:t>
            </a:r>
            <a:r>
              <a:rPr lang="en-US" altLang="ja-JP" sz="1200" dirty="0">
                <a:cs typeface="ＭＳ Ｐゴシック" pitchFamily="-84" charset="-128"/>
              </a:rPr>
              <a:t>, section 6.1, http://standards.ieee.org/develop/policies/opman/sect6.html</a:t>
            </a:r>
          </a:p>
          <a:p>
            <a:pPr eaLnBrk="1" hangingPunct="1">
              <a:buFontTx/>
              <a:buChar char="•"/>
            </a:pPr>
            <a:r>
              <a:rPr lang="en-US" altLang="ja-JP" sz="1200" dirty="0">
                <a:cs typeface="ＭＳ Ｐゴシック" pitchFamily="-84" charset="-128"/>
              </a:rPr>
              <a:t>The IEEE Standards patent policy as stated in the </a:t>
            </a:r>
            <a:r>
              <a:rPr lang="en-US" altLang="ja-JP" sz="1200" i="1" dirty="0">
                <a:cs typeface="ＭＳ Ｐゴシック" pitchFamily="-84" charset="-128"/>
              </a:rPr>
              <a:t>IEEE-SA Standards Board Bylaws</a:t>
            </a:r>
            <a:r>
              <a:rPr lang="en-US" altLang="ja-JP" sz="1200" dirty="0">
                <a:cs typeface="ＭＳ Ｐゴシック" pitchFamily="-84" charset="-128"/>
              </a:rPr>
              <a:t>, section 6, </a:t>
            </a:r>
            <a:r>
              <a:rPr lang="en-US" altLang="ja-JP" sz="1200" dirty="0">
                <a:cs typeface="ＭＳ Ｐゴシック" pitchFamily="-84" charset="-128"/>
                <a:hlinkClick r:id="rId3"/>
              </a:rPr>
              <a:t>http://standards.ieee.org/guides/bylaws/sect6-7.html#6</a:t>
            </a:r>
            <a:r>
              <a:rPr lang="en-US" altLang="ja-JP" sz="1200" dirty="0">
                <a:cs typeface="ＭＳ Ｐゴシック" pitchFamily="-84" charset="-128"/>
              </a:rPr>
              <a:t>, and the </a:t>
            </a:r>
            <a:r>
              <a:rPr lang="en-US" altLang="ja-JP" sz="1200" i="1" dirty="0">
                <a:cs typeface="ＭＳ Ｐゴシック" pitchFamily="-84" charset="-128"/>
              </a:rPr>
              <a:t>IEEE-SA Standards Board Operations Manual</a:t>
            </a:r>
            <a:r>
              <a:rPr lang="en-US" altLang="ja-JP" sz="1200" dirty="0">
                <a:cs typeface="ＭＳ Ｐゴシック" pitchFamily="-84" charset="-128"/>
              </a:rPr>
              <a:t>, section 6.3, http://standards.ieee.org/develop/policies/opman/sect6.html</a:t>
            </a:r>
          </a:p>
          <a:p>
            <a:pPr eaLnBrk="1" hangingPunct="1">
              <a:buFontTx/>
              <a:buChar char="•"/>
            </a:pPr>
            <a:endParaRPr lang="en-US" sz="1200" dirty="0">
              <a:cs typeface="ＭＳ Ｐゴシック" pitchFamily="-84" charset="-128"/>
            </a:endParaRPr>
          </a:p>
        </p:txBody>
      </p:sp>
      <p:sp>
        <p:nvSpPr>
          <p:cNvPr id="2" name="바닥글 개체 틀 1"/>
          <p:cNvSpPr>
            <a:spLocks noGrp="1"/>
          </p:cNvSpPr>
          <p:nvPr>
            <p:ph type="ftr" sz="quarter" idx="11"/>
          </p:nvPr>
        </p:nvSpPr>
        <p:spPr>
          <a:xfrm>
            <a:off x="457200" y="6610350"/>
            <a:ext cx="4876800" cy="247650"/>
          </a:xfrm>
        </p:spPr>
        <p:txBody>
          <a:bodyPr/>
          <a:lstStyle/>
          <a:p>
            <a:pPr>
              <a:defRPr/>
            </a:pPr>
            <a:r>
              <a:rPr lang="en-US" dirty="0"/>
              <a:t>3079-21-0059-00-0000-AR Glasses for See-Direct Communication</a:t>
            </a:r>
          </a:p>
        </p:txBody>
      </p:sp>
    </p:spTree>
    <p:extLst>
      <p:ext uri="{BB962C8B-B14F-4D97-AF65-F5344CB8AC3E}">
        <p14:creationId xmlns:p14="http://schemas.microsoft.com/office/powerpoint/2010/main" val="12736125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4972172"/>
              </p:ext>
            </p:extLst>
          </p:nvPr>
        </p:nvGraphicFramePr>
        <p:xfrm>
          <a:off x="228600" y="1371600"/>
          <a:ext cx="8686800" cy="4116390"/>
        </p:xfrm>
        <a:graphic>
          <a:graphicData uri="http://schemas.openxmlformats.org/drawingml/2006/table">
            <a:tbl>
              <a:tblPr/>
              <a:tblGrid>
                <a:gridCol w="2057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14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81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33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106488">
                <a:tc gridSpan="4">
                  <a:txBody>
                    <a:bodyPr/>
                    <a:lstStyle/>
                    <a:p>
                      <a:pPr marL="45720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AR glasses for See-Direct Communication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itchFamily="-8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19150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84" charset="0"/>
                          <a:ea typeface="Times New Roman" pitchFamily="-84" charset="0"/>
                          <a:cs typeface="Times New Roman" pitchFamily="-84" charset="0"/>
                        </a:rPr>
                        <a:t>Date:</a:t>
                      </a: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84" charset="0"/>
                          <a:ea typeface="Times New Roman" pitchFamily="-84" charset="0"/>
                          <a:cs typeface="Times New Roman" pitchFamily="-84" charset="0"/>
                        </a:rPr>
                        <a:t>  2021-</a:t>
                      </a:r>
                      <a:r>
                        <a:rPr kumimoji="0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84" charset="0"/>
                          <a:ea typeface="Times New Roman" pitchFamily="-84" charset="0"/>
                          <a:cs typeface="Times New Roman" pitchFamily="-84" charset="0"/>
                        </a:rPr>
                        <a:t>07</a:t>
                      </a: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84" charset="0"/>
                          <a:ea typeface="Times New Roman" pitchFamily="-84" charset="0"/>
                          <a:cs typeface="Times New Roman" pitchFamily="-84" charset="0"/>
                        </a:rPr>
                        <a:t>-19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84" charset="0"/>
                        <a:ea typeface="Times New Roman" pitchFamily="-84" charset="0"/>
                        <a:cs typeface="Times New Roman" pitchFamily="-84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7688"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84" charset="0"/>
                          <a:ea typeface="Times New Roman" pitchFamily="-84" charset="0"/>
                          <a:cs typeface="Times New Roman" pitchFamily="-84" charset="0"/>
                        </a:rPr>
                        <a:t>Author(s):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84" charset="0"/>
                        <a:ea typeface="Times New Roman" pitchFamily="-84" charset="0"/>
                        <a:cs typeface="Times New Roman" pitchFamily="-84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76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84" charset="0"/>
                          <a:ea typeface="Times New Roman" pitchFamily="-84" charset="0"/>
                          <a:cs typeface="Times New Roman" pitchFamily="-84" charset="0"/>
                        </a:rPr>
                        <a:t>Name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84" charset="0"/>
                        <a:ea typeface="Times New Roman" pitchFamily="-84" charset="0"/>
                        <a:cs typeface="Times New Roman" pitchFamily="-84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84" charset="0"/>
                          <a:ea typeface="Times New Roman" pitchFamily="-84" charset="0"/>
                          <a:cs typeface="Times New Roman" pitchFamily="-84" charset="0"/>
                        </a:rPr>
                        <a:t>Affiliation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84" charset="0"/>
                        <a:ea typeface="Times New Roman" pitchFamily="-84" charset="0"/>
                        <a:cs typeface="Times New Roman" pitchFamily="-84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84" charset="0"/>
                          <a:ea typeface="Times New Roman" pitchFamily="-84" charset="0"/>
                          <a:cs typeface="Times New Roman" pitchFamily="-84" charset="0"/>
                        </a:rPr>
                        <a:t>Phone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84" charset="0"/>
                        <a:ea typeface="Times New Roman" pitchFamily="-84" charset="0"/>
                        <a:cs typeface="Times New Roman" pitchFamily="-84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84" charset="0"/>
                          <a:ea typeface="Times New Roman" pitchFamily="-84" charset="0"/>
                          <a:cs typeface="Times New Roman" pitchFamily="-84" charset="0"/>
                        </a:rPr>
                        <a:t>Email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84" charset="0"/>
                        <a:ea typeface="Times New Roman" pitchFamily="-84" charset="0"/>
                        <a:cs typeface="Times New Roman" pitchFamily="-84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76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84" charset="0"/>
                          <a:ea typeface="Times New Roman" pitchFamily="-84" charset="0"/>
                          <a:cs typeface="Times New Roman" pitchFamily="-84" charset="0"/>
                        </a:rPr>
                        <a:t>RYU Cheol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84" charset="0"/>
                          <a:ea typeface="Times New Roman" pitchFamily="-84" charset="0"/>
                          <a:cs typeface="Times New Roman" pitchFamily="-84" charset="0"/>
                        </a:rPr>
                        <a:t>ETRI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84" charset="0"/>
                        <a:ea typeface="Times New Roman" pitchFamily="-84" charset="0"/>
                        <a:cs typeface="Times New Roman" pitchFamily="-84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84" charset="0"/>
                        <a:ea typeface="Times New Roman" pitchFamily="-84" charset="0"/>
                        <a:cs typeface="Times New Roman" pitchFamily="-84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76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84" charset="0"/>
                          <a:ea typeface="Times New Roman" pitchFamily="-84" charset="0"/>
                          <a:cs typeface="Times New Roman" pitchFamily="-84" charset="0"/>
                        </a:rPr>
                        <a:t>LEE </a:t>
                      </a:r>
                      <a:r>
                        <a:rPr kumimoji="0" lang="en-GB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84" charset="0"/>
                          <a:ea typeface="Times New Roman" pitchFamily="-84" charset="0"/>
                          <a:cs typeface="Times New Roman" pitchFamily="-84" charset="0"/>
                        </a:rPr>
                        <a:t>Jaeho</a:t>
                      </a: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84" charset="0"/>
                        <a:ea typeface="Times New Roman" pitchFamily="-84" charset="0"/>
                        <a:cs typeface="Times New Roman" pitchFamily="-84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84" charset="0"/>
                          <a:ea typeface="Times New Roman" pitchFamily="-84" charset="0"/>
                          <a:cs typeface="Times New Roman" pitchFamily="-84" charset="0"/>
                        </a:rPr>
                        <a:t>ETRI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84" charset="0"/>
                        <a:ea typeface="Times New Roman" pitchFamily="-84" charset="0"/>
                        <a:cs typeface="Times New Roman" pitchFamily="-84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84" charset="0"/>
                        <a:ea typeface="Times New Roman" pitchFamily="-84" charset="0"/>
                        <a:cs typeface="Times New Roman" pitchFamily="-84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8467" name="Rectangle 6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eaLnBrk="0" hangingPunct="0"/>
            <a:endParaRPr lang="en-US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152401"/>
            <a:ext cx="8229600" cy="914399"/>
          </a:xfrm>
        </p:spPr>
        <p:txBody>
          <a:bodyPr/>
          <a:lstStyle/>
          <a:p>
            <a:pPr eaLnBrk="0" hangingPunct="0"/>
            <a:r>
              <a:rPr lang="en-GB" altLang="ko-KR" sz="1800" dirty="0"/>
              <a:t>IEEE 3079</a:t>
            </a:r>
            <a:br>
              <a:rPr lang="en-GB" altLang="ko-KR" sz="1800" dirty="0"/>
            </a:br>
            <a:r>
              <a:rPr lang="en-US" altLang="ko-KR" sz="1800" dirty="0"/>
              <a:t>Human Factor for Immersive Content Working Group</a:t>
            </a:r>
            <a:br>
              <a:rPr lang="en-US" altLang="ko-KR" sz="1800" dirty="0"/>
            </a:br>
            <a:endParaRPr lang="ko-KR" altLang="en-US" sz="1800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8BD8E8-FEBE-4B48-A872-D5E72F1EB77B}" type="slidenum">
              <a:rPr lang="en-US" smtClean="0"/>
              <a:pPr>
                <a:defRPr/>
              </a:pPr>
              <a:t>2</a:t>
            </a:fld>
            <a:endParaRPr lang="en-US">
              <a:latin typeface="Myriad Pro" charset="0"/>
            </a:endParaRPr>
          </a:p>
        </p:txBody>
      </p:sp>
      <p:sp>
        <p:nvSpPr>
          <p:cNvPr id="7" name="바닥글 개체 틀 1">
            <a:extLst>
              <a:ext uri="{FF2B5EF4-FFF2-40B4-BE49-F238E27FC236}">
                <a16:creationId xmlns:a16="http://schemas.microsoft.com/office/drawing/2014/main" id="{DA454FB3-4A56-483C-8186-5327C90D95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7200" y="6610350"/>
            <a:ext cx="4572000" cy="247650"/>
          </a:xfrm>
        </p:spPr>
        <p:txBody>
          <a:bodyPr/>
          <a:lstStyle/>
          <a:p>
            <a:pPr>
              <a:defRPr/>
            </a:pPr>
            <a:r>
              <a:rPr lang="en-US"/>
              <a:t>3079-21-0059-00-0000-AR Glasses for See-Direct Communication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68712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BFB43D6-32DB-417E-8169-DCCC01AECF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31D19B13-AE83-4B1A-A0D2-348F83FE30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7200" y="6610350"/>
            <a:ext cx="4495800" cy="247650"/>
          </a:xfrm>
        </p:spPr>
        <p:txBody>
          <a:bodyPr/>
          <a:lstStyle/>
          <a:p>
            <a:pPr>
              <a:defRPr/>
            </a:pPr>
            <a:r>
              <a:rPr lang="en-US" dirty="0"/>
              <a:t>3079-21-0059-00-0000-AR Glasses for See-Direct Communication</a:t>
            </a: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B6629BE1-039B-47B1-8832-75CB6FDD4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8BD8E8-FEBE-4B48-A872-D5E72F1EB77B}" type="slidenum">
              <a:rPr lang="en-US" smtClean="0"/>
              <a:pPr>
                <a:defRPr/>
              </a:pPr>
              <a:t>3</a:t>
            </a:fld>
            <a:endParaRPr lang="en-US">
              <a:latin typeface="Myriad Pro" charset="0"/>
            </a:endParaRPr>
          </a:p>
        </p:txBody>
      </p:sp>
      <p:sp>
        <p:nvSpPr>
          <p:cNvPr id="5" name="Title 6">
            <a:extLst>
              <a:ext uri="{FF2B5EF4-FFF2-40B4-BE49-F238E27FC236}">
                <a16:creationId xmlns:a16="http://schemas.microsoft.com/office/drawing/2014/main" id="{8CD2C330-BBDC-9D4F-B680-B55E593250BA}"/>
              </a:ext>
            </a:extLst>
          </p:cNvPr>
          <p:cNvSpPr txBox="1">
            <a:spLocks/>
          </p:cNvSpPr>
          <p:nvPr/>
        </p:nvSpPr>
        <p:spPr>
          <a:xfrm>
            <a:off x="243840" y="893142"/>
            <a:ext cx="8707120" cy="4288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defTabSz="6858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lang="ko-KR" altLang="en-US" sz="28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GB" sz="4800"/>
              <a:t>Introduction of</a:t>
            </a:r>
            <a:br>
              <a:rPr lang="en-GB" sz="4800"/>
            </a:br>
            <a:r>
              <a:rPr lang="en-GB" sz="4800"/>
              <a:t>See-Direct Communication</a:t>
            </a:r>
            <a:endParaRPr lang="en-GB" sz="4800" dirty="0"/>
          </a:p>
        </p:txBody>
      </p:sp>
    </p:spTree>
    <p:extLst>
      <p:ext uri="{BB962C8B-B14F-4D97-AF65-F5344CB8AC3E}">
        <p14:creationId xmlns:p14="http://schemas.microsoft.com/office/powerpoint/2010/main" val="21945250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8BD8E8-FEBE-4B48-A872-D5E72F1EB77B}" type="slidenum">
              <a:rPr lang="en-US" smtClean="0"/>
              <a:pPr>
                <a:defRPr/>
              </a:pPr>
              <a:t>4</a:t>
            </a:fld>
            <a:endParaRPr lang="en-US">
              <a:latin typeface="Myriad Pro" charset="0"/>
            </a:endParaRPr>
          </a:p>
        </p:txBody>
      </p:sp>
      <p:sp>
        <p:nvSpPr>
          <p:cNvPr id="8" name="바닥글 개체 틀 1">
            <a:extLst>
              <a:ext uri="{FF2B5EF4-FFF2-40B4-BE49-F238E27FC236}">
                <a16:creationId xmlns:a16="http://schemas.microsoft.com/office/drawing/2014/main" id="{6E19BE5C-5A6C-4575-9D4B-CC888E0C5C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7200" y="6610350"/>
            <a:ext cx="4800600" cy="247650"/>
          </a:xfrm>
        </p:spPr>
        <p:txBody>
          <a:bodyPr/>
          <a:lstStyle/>
          <a:p>
            <a:pPr>
              <a:defRPr/>
            </a:pPr>
            <a:r>
              <a:rPr lang="en-US" dirty="0"/>
              <a:t>3079-21-0059-00-0000-AR Glasses for See-Direct Communication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42557ED0-797B-F741-825E-C5A5EADCE9E5}"/>
              </a:ext>
            </a:extLst>
          </p:cNvPr>
          <p:cNvSpPr txBox="1">
            <a:spLocks/>
          </p:cNvSpPr>
          <p:nvPr/>
        </p:nvSpPr>
        <p:spPr>
          <a:xfrm>
            <a:off x="834889" y="1117600"/>
            <a:ext cx="7680463" cy="1896402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 algn="l" defTabSz="685800" rtl="0" eaLnBrk="1" latinLnBrk="1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/>
              <a:t>Increases in IoT devices with various services require more instinctive ways to discover and connect to them</a:t>
            </a:r>
          </a:p>
          <a:p>
            <a:pPr fontAlgn="auto">
              <a:spcAft>
                <a:spcPts val="0"/>
              </a:spcAft>
            </a:pPr>
            <a:r>
              <a:rPr lang="en-US" altLang="ko-KR">
                <a:solidFill>
                  <a:schemeClr val="accent1"/>
                </a:solidFill>
              </a:rPr>
              <a:t>Scan-and-Select</a:t>
            </a:r>
            <a:r>
              <a:rPr lang="en-US" altLang="ko-KR"/>
              <a:t> needs several steps of user intervention such as identifying targets and selecting the right target</a:t>
            </a:r>
            <a:endParaRPr lang="en-US"/>
          </a:p>
          <a:p>
            <a:pPr fontAlgn="auto">
              <a:spcAft>
                <a:spcPts val="0"/>
              </a:spcAft>
            </a:pPr>
            <a:endParaRPr lang="en-US" dirty="0"/>
          </a:p>
        </p:txBody>
      </p:sp>
      <p:sp>
        <p:nvSpPr>
          <p:cNvPr id="6" name="모서리가 둥근 직사각형 6">
            <a:extLst>
              <a:ext uri="{FF2B5EF4-FFF2-40B4-BE49-F238E27FC236}">
                <a16:creationId xmlns:a16="http://schemas.microsoft.com/office/drawing/2014/main" id="{4178C863-485A-6A40-BB10-560DC6887E04}"/>
              </a:ext>
            </a:extLst>
          </p:cNvPr>
          <p:cNvSpPr/>
          <p:nvPr/>
        </p:nvSpPr>
        <p:spPr>
          <a:xfrm>
            <a:off x="406092" y="5360525"/>
            <a:ext cx="2948019" cy="440555"/>
          </a:xfrm>
          <a:prstGeom prst="roundRect">
            <a:avLst/>
          </a:prstGeom>
          <a:ln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22590" tIns="11295" rIns="22590" bIns="11295" anchor="ctr"/>
          <a:lstStyle/>
          <a:p>
            <a:pPr algn="ctr" defTabSz="355718" latinLnBrk="0">
              <a:defRPr/>
            </a:pPr>
            <a:r>
              <a:rPr lang="en-US" altLang="ko-KR" sz="1450" kern="0" dirty="0">
                <a:solidFill>
                  <a:schemeClr val="tx1"/>
                </a:solidFill>
              </a:rPr>
              <a:t>Too many devices and services slow down the discovery of them</a:t>
            </a:r>
            <a:endParaRPr lang="ko-KR" altLang="en-US" sz="1450" kern="0" dirty="0">
              <a:solidFill>
                <a:schemeClr val="tx1"/>
              </a:solidFill>
            </a:endParaRPr>
          </a:p>
        </p:txBody>
      </p:sp>
      <p:pic>
        <p:nvPicPr>
          <p:cNvPr id="7" name="Picture 14" descr="Image result for  glasses icon">
            <a:extLst>
              <a:ext uri="{FF2B5EF4-FFF2-40B4-BE49-F238E27FC236}">
                <a16:creationId xmlns:a16="http://schemas.microsoft.com/office/drawing/2014/main" id="{246D1428-FC7F-D349-929A-B4B82BD14E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4" t="28158" r="324" b="30653"/>
          <a:stretch/>
        </p:blipFill>
        <p:spPr bwMode="auto">
          <a:xfrm>
            <a:off x="6390771" y="4328708"/>
            <a:ext cx="2254035" cy="928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직사각형 52">
            <a:extLst>
              <a:ext uri="{FF2B5EF4-FFF2-40B4-BE49-F238E27FC236}">
                <a16:creationId xmlns:a16="http://schemas.microsoft.com/office/drawing/2014/main" id="{00CDBFD3-F566-0C4C-B427-ADCF14B33259}"/>
              </a:ext>
            </a:extLst>
          </p:cNvPr>
          <p:cNvSpPr/>
          <p:nvPr/>
        </p:nvSpPr>
        <p:spPr>
          <a:xfrm>
            <a:off x="7790674" y="4572739"/>
            <a:ext cx="693335" cy="560191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0" name="직선 연결선 53">
            <a:extLst>
              <a:ext uri="{FF2B5EF4-FFF2-40B4-BE49-F238E27FC236}">
                <a16:creationId xmlns:a16="http://schemas.microsoft.com/office/drawing/2014/main" id="{8A2AE88A-8A5A-614E-A592-D368DD527B2A}"/>
              </a:ext>
            </a:extLst>
          </p:cNvPr>
          <p:cNvCxnSpPr/>
          <p:nvPr/>
        </p:nvCxnSpPr>
        <p:spPr>
          <a:xfrm>
            <a:off x="8140395" y="4671868"/>
            <a:ext cx="0" cy="31496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직선 연결선 54">
            <a:extLst>
              <a:ext uri="{FF2B5EF4-FFF2-40B4-BE49-F238E27FC236}">
                <a16:creationId xmlns:a16="http://schemas.microsoft.com/office/drawing/2014/main" id="{083DB954-8424-4E43-9C17-8941C1AB6CAC}"/>
              </a:ext>
            </a:extLst>
          </p:cNvPr>
          <p:cNvCxnSpPr/>
          <p:nvPr/>
        </p:nvCxnSpPr>
        <p:spPr>
          <a:xfrm>
            <a:off x="8004187" y="4833211"/>
            <a:ext cx="278607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모서리가 둥근 직사각형 70">
            <a:extLst>
              <a:ext uri="{FF2B5EF4-FFF2-40B4-BE49-F238E27FC236}">
                <a16:creationId xmlns:a16="http://schemas.microsoft.com/office/drawing/2014/main" id="{9FA67E91-ACE6-094A-AA8F-FCC819A7ABA0}"/>
              </a:ext>
            </a:extLst>
          </p:cNvPr>
          <p:cNvSpPr/>
          <p:nvPr/>
        </p:nvSpPr>
        <p:spPr>
          <a:xfrm>
            <a:off x="3774055" y="5379041"/>
            <a:ext cx="1759274" cy="558200"/>
          </a:xfrm>
          <a:prstGeom prst="roundRect">
            <a:avLst/>
          </a:prstGeom>
          <a:ln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22590" tIns="11295" rIns="22590" bIns="11295" anchor="ctr"/>
          <a:lstStyle/>
          <a:p>
            <a:pPr algn="ctr" defTabSz="355718"/>
            <a:r>
              <a:rPr lang="en-US" altLang="ko-KR" sz="1450" b="1" dirty="0">
                <a:solidFill>
                  <a:schemeClr val="accent1"/>
                </a:solidFill>
              </a:rPr>
              <a:t>Scan-and-Select</a:t>
            </a:r>
          </a:p>
        </p:txBody>
      </p:sp>
      <p:sp>
        <p:nvSpPr>
          <p:cNvPr id="13" name="직사각형 6">
            <a:extLst>
              <a:ext uri="{FF2B5EF4-FFF2-40B4-BE49-F238E27FC236}">
                <a16:creationId xmlns:a16="http://schemas.microsoft.com/office/drawing/2014/main" id="{1855E54B-CDF4-9B4C-AE18-C06D6BB4AAE4}"/>
              </a:ext>
            </a:extLst>
          </p:cNvPr>
          <p:cNvSpPr/>
          <p:nvPr/>
        </p:nvSpPr>
        <p:spPr>
          <a:xfrm>
            <a:off x="1989667" y="3969082"/>
            <a:ext cx="931333" cy="3381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4" name="그림 61">
            <a:extLst>
              <a:ext uri="{FF2B5EF4-FFF2-40B4-BE49-F238E27FC236}">
                <a16:creationId xmlns:a16="http://schemas.microsoft.com/office/drawing/2014/main" id="{7BEC0442-CC31-A04B-9214-1B4C6934E0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174" y="3167226"/>
            <a:ext cx="2250890" cy="2064481"/>
          </a:xfrm>
          <a:prstGeom prst="rect">
            <a:avLst/>
          </a:prstGeom>
        </p:spPr>
      </p:pic>
      <p:pic>
        <p:nvPicPr>
          <p:cNvPr id="15" name="e74f1c6b-2034-429a-b78f-550da4801a70" descr="Image">
            <a:extLst>
              <a:ext uri="{FF2B5EF4-FFF2-40B4-BE49-F238E27FC236}">
                <a16:creationId xmlns:a16="http://schemas.microsoft.com/office/drawing/2014/main" id="{0217366E-BE40-FA4C-AB3C-AB02E9569D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5" r="-618" b="15014"/>
          <a:stretch/>
        </p:blipFill>
        <p:spPr bwMode="auto">
          <a:xfrm>
            <a:off x="6186036" y="2896516"/>
            <a:ext cx="1006232" cy="148086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그림 1024">
            <a:extLst>
              <a:ext uri="{FF2B5EF4-FFF2-40B4-BE49-F238E27FC236}">
                <a16:creationId xmlns:a16="http://schemas.microsoft.com/office/drawing/2014/main" id="{096F55A9-03CD-AA49-91E7-B220B5679B6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319"/>
          <a:stretch/>
        </p:blipFill>
        <p:spPr>
          <a:xfrm>
            <a:off x="3734717" y="3194475"/>
            <a:ext cx="1797563" cy="2159980"/>
          </a:xfrm>
          <a:prstGeom prst="rect">
            <a:avLst/>
          </a:prstGeom>
        </p:spPr>
      </p:pic>
      <p:cxnSp>
        <p:nvCxnSpPr>
          <p:cNvPr id="17" name="직선 화살표 연결선 1027">
            <a:extLst>
              <a:ext uri="{FF2B5EF4-FFF2-40B4-BE49-F238E27FC236}">
                <a16:creationId xmlns:a16="http://schemas.microsoft.com/office/drawing/2014/main" id="{C9E6234E-7C23-FE48-A6C4-19C3438B21C5}"/>
              </a:ext>
            </a:extLst>
          </p:cNvPr>
          <p:cNvCxnSpPr>
            <a:cxnSpLocks/>
            <a:stCxn id="21" idx="3"/>
            <a:endCxn id="18" idx="1"/>
          </p:cNvCxnSpPr>
          <p:nvPr/>
        </p:nvCxnSpPr>
        <p:spPr>
          <a:xfrm>
            <a:off x="7322863" y="3949571"/>
            <a:ext cx="325521" cy="145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e74f1c6b-2034-429a-b78f-550da4801a70" descr="Image">
            <a:extLst>
              <a:ext uri="{FF2B5EF4-FFF2-40B4-BE49-F238E27FC236}">
                <a16:creationId xmlns:a16="http://schemas.microsoft.com/office/drawing/2014/main" id="{9A465CD5-C1A5-7741-B5E0-5B042BE899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102" r="50936" b="31433"/>
          <a:stretch/>
        </p:blipFill>
        <p:spPr bwMode="auto">
          <a:xfrm>
            <a:off x="7648384" y="3826763"/>
            <a:ext cx="984021" cy="248525"/>
          </a:xfrm>
          <a:prstGeom prst="rect">
            <a:avLst/>
          </a:prstGeom>
          <a:noFill/>
          <a:ln w="9525">
            <a:solidFill>
              <a:schemeClr val="accent1"/>
            </a:solidFill>
            <a:prstDash val="sys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모서리가 둥근 직사각형 6">
            <a:extLst>
              <a:ext uri="{FF2B5EF4-FFF2-40B4-BE49-F238E27FC236}">
                <a16:creationId xmlns:a16="http://schemas.microsoft.com/office/drawing/2014/main" id="{5F5AE542-E66A-9D48-BC01-22B9366DA242}"/>
              </a:ext>
            </a:extLst>
          </p:cNvPr>
          <p:cNvSpPr/>
          <p:nvPr/>
        </p:nvSpPr>
        <p:spPr>
          <a:xfrm>
            <a:off x="5789889" y="5360525"/>
            <a:ext cx="2948019" cy="440555"/>
          </a:xfrm>
          <a:prstGeom prst="roundRect">
            <a:avLst/>
          </a:prstGeom>
          <a:ln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22590" tIns="11295" rIns="22590" bIns="11295" anchor="ctr"/>
          <a:lstStyle/>
          <a:p>
            <a:pPr algn="ctr" defTabSz="355718" latinLnBrk="0">
              <a:defRPr/>
            </a:pPr>
            <a:r>
              <a:rPr lang="en-US" altLang="ko-KR" sz="1450" kern="0" dirty="0">
                <a:solidFill>
                  <a:schemeClr val="tx1"/>
                </a:solidFill>
              </a:rPr>
              <a:t>Far from user-friendly interface</a:t>
            </a:r>
          </a:p>
          <a:p>
            <a:pPr algn="ctr" defTabSz="355718" latinLnBrk="0">
              <a:defRPr/>
            </a:pPr>
            <a:r>
              <a:rPr lang="en-US" altLang="ko-KR" sz="1450" kern="0" dirty="0">
                <a:solidFill>
                  <a:schemeClr val="tx1"/>
                </a:solidFill>
              </a:rPr>
              <a:t>for smart glasses</a:t>
            </a:r>
            <a:endParaRPr lang="ko-KR" altLang="en-US" sz="1450" kern="0" dirty="0">
              <a:solidFill>
                <a:schemeClr val="tx1"/>
              </a:solidFill>
            </a:endParaRPr>
          </a:p>
        </p:txBody>
      </p:sp>
      <p:pic>
        <p:nvPicPr>
          <p:cNvPr id="20" name="e74f1c6b-2034-429a-b78f-550da4801a70" descr="Image">
            <a:extLst>
              <a:ext uri="{FF2B5EF4-FFF2-40B4-BE49-F238E27FC236}">
                <a16:creationId xmlns:a16="http://schemas.microsoft.com/office/drawing/2014/main" id="{D60B50DF-0F07-3541-9CBF-B045F30E9B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5" r="-618" b="15014"/>
          <a:stretch/>
        </p:blipFill>
        <p:spPr bwMode="auto">
          <a:xfrm>
            <a:off x="6756703" y="4533305"/>
            <a:ext cx="355919" cy="52380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직사각형 1028">
            <a:extLst>
              <a:ext uri="{FF2B5EF4-FFF2-40B4-BE49-F238E27FC236}">
                <a16:creationId xmlns:a16="http://schemas.microsoft.com/office/drawing/2014/main" id="{4DA129A2-2B54-2547-88ED-FB7F0ED9C216}"/>
              </a:ext>
            </a:extLst>
          </p:cNvPr>
          <p:cNvSpPr/>
          <p:nvPr/>
        </p:nvSpPr>
        <p:spPr>
          <a:xfrm>
            <a:off x="5988396" y="3873538"/>
            <a:ext cx="1334467" cy="152066"/>
          </a:xfrm>
          <a:prstGeom prst="rect">
            <a:avLst/>
          </a:prstGeom>
          <a:noFill/>
          <a:ln w="9525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895616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685142E-90A6-43CC-A080-BE157B3A4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2401"/>
            <a:ext cx="8229600" cy="810316"/>
          </a:xfrm>
        </p:spPr>
        <p:txBody>
          <a:bodyPr/>
          <a:lstStyle/>
          <a:p>
            <a:r>
              <a:rPr lang="en-US" dirty="0"/>
              <a:t>Bluetooth </a:t>
            </a:r>
            <a:r>
              <a:rPr lang="en-US" dirty="0" err="1"/>
              <a:t>AoA</a:t>
            </a:r>
            <a:endParaRPr lang="ko-KR" altLang="en-US" dirty="0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4CC7D709-B8CD-4D00-8741-A47E522F0E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7199" y="6610350"/>
            <a:ext cx="4607153" cy="247650"/>
          </a:xfrm>
        </p:spPr>
        <p:txBody>
          <a:bodyPr/>
          <a:lstStyle/>
          <a:p>
            <a:pPr>
              <a:defRPr/>
            </a:pPr>
            <a:r>
              <a:rPr lang="en-US" dirty="0"/>
              <a:t>3079-21-0059-00-0000-AR Glasses for See-Direct Communication</a:t>
            </a: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19FE3FCD-4015-439A-9B1E-9D0C742AC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8BD8E8-FEBE-4B48-A872-D5E72F1EB77B}" type="slidenum">
              <a:rPr lang="en-US" smtClean="0"/>
              <a:pPr>
                <a:defRPr/>
              </a:pPr>
              <a:t>5</a:t>
            </a:fld>
            <a:endParaRPr lang="en-US">
              <a:latin typeface="Myriad Pro" charset="0"/>
            </a:endParaRPr>
          </a:p>
        </p:txBody>
      </p:sp>
      <p:pic>
        <p:nvPicPr>
          <p:cNvPr id="6" name="Picture 2" descr="LED LAMP에 대한 이미지 검색결과">
            <a:extLst>
              <a:ext uri="{FF2B5EF4-FFF2-40B4-BE49-F238E27FC236}">
                <a16:creationId xmlns:a16="http://schemas.microsoft.com/office/drawing/2014/main" id="{90C39A54-D26D-AF48-8D72-6FBC5397D9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7347" y="3500295"/>
            <a:ext cx="612264" cy="612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관련 이미지">
            <a:extLst>
              <a:ext uri="{FF2B5EF4-FFF2-40B4-BE49-F238E27FC236}">
                <a16:creationId xmlns:a16="http://schemas.microsoft.com/office/drawing/2014/main" id="{B8ADD82F-957E-294E-A4CA-C2E55AC929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563" y="3812161"/>
            <a:ext cx="545605" cy="51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Footer: Bluetooth Logo">
            <a:extLst>
              <a:ext uri="{FF2B5EF4-FFF2-40B4-BE49-F238E27FC236}">
                <a16:creationId xmlns:a16="http://schemas.microsoft.com/office/drawing/2014/main" id="{0F1BD659-D97F-D34D-B6C7-4E7E4D12E9A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812" y="4473944"/>
            <a:ext cx="420914" cy="420914"/>
          </a:xfrm>
          <a:prstGeom prst="rect">
            <a:avLst/>
          </a:prstGeom>
        </p:spPr>
      </p:pic>
      <p:pic>
        <p:nvPicPr>
          <p:cNvPr id="9" name="Footer: Bluetooth Logo">
            <a:extLst>
              <a:ext uri="{FF2B5EF4-FFF2-40B4-BE49-F238E27FC236}">
                <a16:creationId xmlns:a16="http://schemas.microsoft.com/office/drawing/2014/main" id="{F15FD739-3686-A744-A942-329F1FD0DED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2105" y="4393453"/>
            <a:ext cx="390124" cy="390124"/>
          </a:xfrm>
          <a:prstGeom prst="rect">
            <a:avLst/>
          </a:prstGeom>
        </p:spPr>
      </p:pic>
      <p:grpSp>
        <p:nvGrpSpPr>
          <p:cNvPr id="10" name="그룹 11">
            <a:extLst>
              <a:ext uri="{FF2B5EF4-FFF2-40B4-BE49-F238E27FC236}">
                <a16:creationId xmlns:a16="http://schemas.microsoft.com/office/drawing/2014/main" id="{FCD12FF8-F108-2046-8CBD-4BF4234B3128}"/>
              </a:ext>
            </a:extLst>
          </p:cNvPr>
          <p:cNvGrpSpPr/>
          <p:nvPr/>
        </p:nvGrpSpPr>
        <p:grpSpPr>
          <a:xfrm>
            <a:off x="2045085" y="5360709"/>
            <a:ext cx="1355564" cy="630640"/>
            <a:chOff x="1914469" y="5203592"/>
            <a:chExt cx="1355564" cy="630640"/>
          </a:xfrm>
        </p:grpSpPr>
        <p:pic>
          <p:nvPicPr>
            <p:cNvPr id="11" name="Picture 6" descr="Image result for google smart glass">
              <a:extLst>
                <a:ext uri="{FF2B5EF4-FFF2-40B4-BE49-F238E27FC236}">
                  <a16:creationId xmlns:a16="http://schemas.microsoft.com/office/drawing/2014/main" id="{3B17F8A9-19B5-6F4E-AAD9-899FB334CED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5494"/>
            <a:stretch/>
          </p:blipFill>
          <p:spPr bwMode="auto">
            <a:xfrm rot="153850">
              <a:off x="1914469" y="5216579"/>
              <a:ext cx="1209393" cy="5062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2" descr="LED LAMP에 대한 이미지 검색결과">
              <a:extLst>
                <a:ext uri="{FF2B5EF4-FFF2-40B4-BE49-F238E27FC236}">
                  <a16:creationId xmlns:a16="http://schemas.microsoft.com/office/drawing/2014/main" id="{4200189A-7B56-6247-89A3-491C7CB0A3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3817" y="5442526"/>
              <a:ext cx="156401" cy="1564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2" descr="LED LAMP에 대한 이미지 검색결과">
              <a:extLst>
                <a:ext uri="{FF2B5EF4-FFF2-40B4-BE49-F238E27FC236}">
                  <a16:creationId xmlns:a16="http://schemas.microsoft.com/office/drawing/2014/main" id="{7BF85E69-6621-FB44-BD72-8C25125753D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9502" y="5393453"/>
              <a:ext cx="156401" cy="1564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4" name="직선 연결선 17">
              <a:extLst>
                <a:ext uri="{FF2B5EF4-FFF2-40B4-BE49-F238E27FC236}">
                  <a16:creationId xmlns:a16="http://schemas.microsoft.com/office/drawing/2014/main" id="{3AC721E5-3691-DA48-AB87-DE5B13F910B6}"/>
                </a:ext>
              </a:extLst>
            </p:cNvPr>
            <p:cNvCxnSpPr>
              <a:cxnSpLocks/>
            </p:cNvCxnSpPr>
            <p:nvPr/>
          </p:nvCxnSpPr>
          <p:spPr>
            <a:xfrm>
              <a:off x="2343641" y="5230650"/>
              <a:ext cx="0" cy="554530"/>
            </a:xfrm>
            <a:prstGeom prst="line">
              <a:avLst/>
            </a:prstGeom>
            <a:ln>
              <a:solidFill>
                <a:srgbClr val="C00000"/>
              </a:solidFill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직선 연결선 102">
              <a:extLst>
                <a:ext uri="{FF2B5EF4-FFF2-40B4-BE49-F238E27FC236}">
                  <a16:creationId xmlns:a16="http://schemas.microsoft.com/office/drawing/2014/main" id="{B9377CF6-CC37-ED46-91DF-B47FF02D9088}"/>
                </a:ext>
              </a:extLst>
            </p:cNvPr>
            <p:cNvCxnSpPr>
              <a:cxnSpLocks/>
            </p:cNvCxnSpPr>
            <p:nvPr/>
          </p:nvCxnSpPr>
          <p:spPr>
            <a:xfrm>
              <a:off x="2835929" y="5203592"/>
              <a:ext cx="0" cy="630640"/>
            </a:xfrm>
            <a:prstGeom prst="line">
              <a:avLst/>
            </a:prstGeom>
            <a:ln>
              <a:solidFill>
                <a:srgbClr val="C00000"/>
              </a:solidFill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직선 연결선 19">
              <a:extLst>
                <a:ext uri="{FF2B5EF4-FFF2-40B4-BE49-F238E27FC236}">
                  <a16:creationId xmlns:a16="http://schemas.microsoft.com/office/drawing/2014/main" id="{2F6F751B-06AD-4D40-96CC-8E8AEFE435B1}"/>
                </a:ext>
              </a:extLst>
            </p:cNvPr>
            <p:cNvCxnSpPr/>
            <p:nvPr/>
          </p:nvCxnSpPr>
          <p:spPr>
            <a:xfrm>
              <a:off x="2059936" y="5469711"/>
              <a:ext cx="1210097" cy="51015"/>
            </a:xfrm>
            <a:prstGeom prst="line">
              <a:avLst/>
            </a:prstGeom>
            <a:ln>
              <a:solidFill>
                <a:srgbClr val="C00000"/>
              </a:solidFill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7" name="직사각형 112">
              <a:extLst>
                <a:ext uri="{FF2B5EF4-FFF2-40B4-BE49-F238E27FC236}">
                  <a16:creationId xmlns:a16="http://schemas.microsoft.com/office/drawing/2014/main" id="{3A750F0B-0ED8-0444-95DE-FCDCAB45761F}"/>
                </a:ext>
              </a:extLst>
            </p:cNvPr>
            <p:cNvSpPr/>
            <p:nvPr/>
          </p:nvSpPr>
          <p:spPr>
            <a:xfrm>
              <a:off x="2239026" y="5366286"/>
              <a:ext cx="203301" cy="237890"/>
            </a:xfrm>
            <a:prstGeom prst="rect">
              <a:avLst/>
            </a:prstGeom>
            <a:noFill/>
            <a:ln>
              <a:solidFill>
                <a:schemeClr val="accent4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cxnSp>
        <p:nvCxnSpPr>
          <p:cNvPr id="18" name="직선 연결선 114">
            <a:extLst>
              <a:ext uri="{FF2B5EF4-FFF2-40B4-BE49-F238E27FC236}">
                <a16:creationId xmlns:a16="http://schemas.microsoft.com/office/drawing/2014/main" id="{F2262783-2DF6-6543-9CDF-7374E2C3AEB6}"/>
              </a:ext>
            </a:extLst>
          </p:cNvPr>
          <p:cNvCxnSpPr>
            <a:cxnSpLocks/>
          </p:cNvCxnSpPr>
          <p:nvPr/>
        </p:nvCxnSpPr>
        <p:spPr>
          <a:xfrm flipH="1">
            <a:off x="2734757" y="4174516"/>
            <a:ext cx="33203" cy="1239093"/>
          </a:xfrm>
          <a:prstGeom prst="line">
            <a:avLst/>
          </a:prstGeom>
          <a:noFill/>
          <a:ln w="12700" cap="flat" cmpd="sng" algn="ctr">
            <a:solidFill>
              <a:srgbClr val="2260A5"/>
            </a:solidFill>
            <a:prstDash val="solid"/>
            <a:miter lim="800000"/>
            <a:headEnd type="arrow"/>
            <a:tailEnd type="arrow"/>
          </a:ln>
          <a:effectLst/>
        </p:spPr>
      </p:cxnSp>
      <p:cxnSp>
        <p:nvCxnSpPr>
          <p:cNvPr id="19" name="직선 연결선 49">
            <a:extLst>
              <a:ext uri="{FF2B5EF4-FFF2-40B4-BE49-F238E27FC236}">
                <a16:creationId xmlns:a16="http://schemas.microsoft.com/office/drawing/2014/main" id="{396E18AD-817E-754F-A6D6-0589A8179FF7}"/>
              </a:ext>
            </a:extLst>
          </p:cNvPr>
          <p:cNvCxnSpPr>
            <a:cxnSpLocks/>
          </p:cNvCxnSpPr>
          <p:nvPr/>
        </p:nvCxnSpPr>
        <p:spPr>
          <a:xfrm>
            <a:off x="1122279" y="4244997"/>
            <a:ext cx="1171538" cy="1203120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  <a:headEnd type="arrow"/>
            <a:tailEnd type="arrow"/>
          </a:ln>
          <a:effectLst/>
        </p:spPr>
      </p:cxnSp>
      <p:sp>
        <p:nvSpPr>
          <p:cNvPr id="20" name="내용 개체 틀 3">
            <a:extLst>
              <a:ext uri="{FF2B5EF4-FFF2-40B4-BE49-F238E27FC236}">
                <a16:creationId xmlns:a16="http://schemas.microsoft.com/office/drawing/2014/main" id="{52CB0770-036D-654A-A19E-6659C472D14E}"/>
              </a:ext>
            </a:extLst>
          </p:cNvPr>
          <p:cNvSpPr txBox="1">
            <a:spLocks/>
          </p:cNvSpPr>
          <p:nvPr/>
        </p:nvSpPr>
        <p:spPr>
          <a:xfrm>
            <a:off x="834889" y="1032091"/>
            <a:ext cx="7680463" cy="2381858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171450" indent="-171450" algn="l" defTabSz="685800" rtl="0" eaLnBrk="1" latinLnBrk="1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altLang="ko-KR" dirty="0"/>
              <a:t>User-friendly, intuitive </a:t>
            </a:r>
            <a:r>
              <a:rPr lang="en-US" altLang="ko-KR" sz="2500" dirty="0"/>
              <a:t>connection interface via ‘</a:t>
            </a:r>
            <a:r>
              <a:rPr lang="en-US" altLang="ko-KR" sz="2500" dirty="0">
                <a:solidFill>
                  <a:schemeClr val="accent1"/>
                </a:solidFill>
              </a:rPr>
              <a:t>Look-and-Connect</a:t>
            </a:r>
            <a:r>
              <a:rPr lang="en-US" altLang="ko-KR" sz="2500" dirty="0"/>
              <a:t>’</a:t>
            </a:r>
          </a:p>
          <a:p>
            <a:pPr lvl="1" fontAlgn="auto">
              <a:spcAft>
                <a:spcPts val="0"/>
              </a:spcAft>
            </a:pPr>
            <a:r>
              <a:rPr lang="en-US" altLang="ko-KR" dirty="0"/>
              <a:t>Just looking at the target device through smart glasses leads to automatic connection</a:t>
            </a:r>
          </a:p>
          <a:p>
            <a:pPr fontAlgn="auto">
              <a:spcAft>
                <a:spcPts val="0"/>
              </a:spcAft>
            </a:pPr>
            <a:r>
              <a:rPr lang="en-US" altLang="ko-KR" dirty="0"/>
              <a:t>More use cases beyond asset tracking(</a:t>
            </a:r>
            <a:r>
              <a:rPr lang="en-US" altLang="ko-KR" dirty="0" err="1"/>
              <a:t>AoA</a:t>
            </a:r>
            <a:r>
              <a:rPr lang="en-US" altLang="ko-KR" dirty="0"/>
              <a:t>) and indoor positioning(</a:t>
            </a:r>
            <a:r>
              <a:rPr lang="en-US" altLang="ko-KR" dirty="0" err="1"/>
              <a:t>AoD</a:t>
            </a:r>
            <a:r>
              <a:rPr lang="en-US" altLang="ko-KR" dirty="0"/>
              <a:t>)</a:t>
            </a:r>
          </a:p>
          <a:p>
            <a:pPr lvl="1" fontAlgn="auto">
              <a:spcAft>
                <a:spcPts val="0"/>
              </a:spcAft>
            </a:pPr>
            <a:r>
              <a:rPr lang="en-US" altLang="ko-KR" dirty="0"/>
              <a:t>Angle estimation can significantly reduce connection time by minimizing user intervention to identify a target device</a:t>
            </a:r>
          </a:p>
          <a:p>
            <a:pPr marL="254788" lvl="1" indent="0" fontAlgn="auto">
              <a:spcAft>
                <a:spcPts val="0"/>
              </a:spcAft>
              <a:buFont typeface="Arial" panose="020B0604020202020204" pitchFamily="34" charset="0"/>
              <a:buNone/>
            </a:pPr>
            <a:endParaRPr lang="en-US" altLang="ko-KR" dirty="0"/>
          </a:p>
        </p:txBody>
      </p:sp>
      <p:grpSp>
        <p:nvGrpSpPr>
          <p:cNvPr id="21" name="그룹 131">
            <a:extLst>
              <a:ext uri="{FF2B5EF4-FFF2-40B4-BE49-F238E27FC236}">
                <a16:creationId xmlns:a16="http://schemas.microsoft.com/office/drawing/2014/main" id="{BB979D06-1BD3-4242-BA24-C4B68A763329}"/>
              </a:ext>
            </a:extLst>
          </p:cNvPr>
          <p:cNvGrpSpPr/>
          <p:nvPr/>
        </p:nvGrpSpPr>
        <p:grpSpPr>
          <a:xfrm>
            <a:off x="4363484" y="2406339"/>
            <a:ext cx="4247880" cy="3765861"/>
            <a:chOff x="4363484" y="2170109"/>
            <a:chExt cx="4247880" cy="3765861"/>
          </a:xfrm>
        </p:grpSpPr>
        <p:sp>
          <p:nvSpPr>
            <p:cNvPr id="22" name="원호 132">
              <a:extLst>
                <a:ext uri="{FF2B5EF4-FFF2-40B4-BE49-F238E27FC236}">
                  <a16:creationId xmlns:a16="http://schemas.microsoft.com/office/drawing/2014/main" id="{CA88D83D-4BEE-9C4E-9478-DCA2D3E44E3A}"/>
                </a:ext>
              </a:extLst>
            </p:cNvPr>
            <p:cNvSpPr/>
            <p:nvPr/>
          </p:nvSpPr>
          <p:spPr>
            <a:xfrm rot="11259359">
              <a:off x="6457872" y="2170109"/>
              <a:ext cx="1881868" cy="1929190"/>
            </a:xfrm>
            <a:prstGeom prst="arc">
              <a:avLst>
                <a:gd name="adj1" fmla="val 18081178"/>
                <a:gd name="adj2" fmla="val 21032070"/>
              </a:avLst>
            </a:prstGeom>
            <a:ln w="1270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3" name="원호 133">
              <a:extLst>
                <a:ext uri="{FF2B5EF4-FFF2-40B4-BE49-F238E27FC236}">
                  <a16:creationId xmlns:a16="http://schemas.microsoft.com/office/drawing/2014/main" id="{6A92D4E5-48F2-8C4E-B3C2-035BFD284B6B}"/>
                </a:ext>
              </a:extLst>
            </p:cNvPr>
            <p:cNvSpPr/>
            <p:nvPr/>
          </p:nvSpPr>
          <p:spPr>
            <a:xfrm rot="11259359">
              <a:off x="6309658" y="2222077"/>
              <a:ext cx="1881868" cy="1929190"/>
            </a:xfrm>
            <a:prstGeom prst="arc">
              <a:avLst>
                <a:gd name="adj1" fmla="val 17535946"/>
                <a:gd name="adj2" fmla="val 0"/>
              </a:avLst>
            </a:prstGeom>
            <a:ln w="1270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24" name="그룹 134">
              <a:extLst>
                <a:ext uri="{FF2B5EF4-FFF2-40B4-BE49-F238E27FC236}">
                  <a16:creationId xmlns:a16="http://schemas.microsoft.com/office/drawing/2014/main" id="{FE978705-B398-4348-A2AC-1A3C42B4114E}"/>
                </a:ext>
              </a:extLst>
            </p:cNvPr>
            <p:cNvGrpSpPr/>
            <p:nvPr/>
          </p:nvGrpSpPr>
          <p:grpSpPr>
            <a:xfrm>
              <a:off x="4363484" y="2306511"/>
              <a:ext cx="4247880" cy="3629459"/>
              <a:chOff x="4363484" y="2306511"/>
              <a:chExt cx="4247880" cy="3629459"/>
            </a:xfrm>
          </p:grpSpPr>
          <p:sp>
            <p:nvSpPr>
              <p:cNvPr id="25" name="원호 135">
                <a:extLst>
                  <a:ext uri="{FF2B5EF4-FFF2-40B4-BE49-F238E27FC236}">
                    <a16:creationId xmlns:a16="http://schemas.microsoft.com/office/drawing/2014/main" id="{21CA0A2D-91E3-164E-A669-98E9CF931265}"/>
                  </a:ext>
                </a:extLst>
              </p:cNvPr>
              <p:cNvSpPr/>
              <p:nvPr/>
            </p:nvSpPr>
            <p:spPr>
              <a:xfrm rot="10800000">
                <a:off x="6173183" y="2306511"/>
                <a:ext cx="1880904" cy="1929190"/>
              </a:xfrm>
              <a:prstGeom prst="arc">
                <a:avLst>
                  <a:gd name="adj1" fmla="val 17535946"/>
                  <a:gd name="adj2" fmla="val 1066785"/>
                </a:avLst>
              </a:prstGeom>
              <a:ln w="12700"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6" name="직사각형 136">
                <a:extLst>
                  <a:ext uri="{FF2B5EF4-FFF2-40B4-BE49-F238E27FC236}">
                    <a16:creationId xmlns:a16="http://schemas.microsoft.com/office/drawing/2014/main" id="{3A2B3FE2-0542-724A-B130-0E43F78C774C}"/>
                  </a:ext>
                </a:extLst>
              </p:cNvPr>
              <p:cNvSpPr/>
              <p:nvPr/>
            </p:nvSpPr>
            <p:spPr>
              <a:xfrm>
                <a:off x="6905147" y="3444313"/>
                <a:ext cx="1414517" cy="365125"/>
              </a:xfrm>
              <a:prstGeom prst="rect">
                <a:avLst/>
              </a:prstGeom>
              <a:ln>
                <a:prstDash val="sysDot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27" name="모서리가 둥근 직사각형 48">
                <a:extLst>
                  <a:ext uri="{FF2B5EF4-FFF2-40B4-BE49-F238E27FC236}">
                    <a16:creationId xmlns:a16="http://schemas.microsoft.com/office/drawing/2014/main" id="{80FFE0F4-8CE6-EF4A-B804-1E62C3FF4D0C}"/>
                  </a:ext>
                </a:extLst>
              </p:cNvPr>
              <p:cNvSpPr/>
              <p:nvPr/>
            </p:nvSpPr>
            <p:spPr>
              <a:xfrm>
                <a:off x="6624319" y="4859318"/>
                <a:ext cx="1987045" cy="556519"/>
              </a:xfrm>
              <a:prstGeom prst="roundRect">
                <a:avLst>
                  <a:gd name="adj" fmla="val 0"/>
                </a:avLst>
              </a:prstGeom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altLang="ko-KR" sz="1450" dirty="0">
                    <a:solidFill>
                      <a:schemeClr val="accent1"/>
                    </a:solidFill>
                  </a:rPr>
                  <a:t>See-Direct </a:t>
                </a:r>
              </a:p>
              <a:p>
                <a:pPr algn="ctr"/>
                <a:r>
                  <a:rPr lang="en-US" altLang="ko-KR" sz="1450" dirty="0">
                    <a:solidFill>
                      <a:schemeClr val="accent1"/>
                    </a:solidFill>
                  </a:rPr>
                  <a:t>Profiles and Services</a:t>
                </a:r>
                <a:endParaRPr lang="ko-KR" altLang="en-US" sz="1450" dirty="0">
                  <a:solidFill>
                    <a:schemeClr val="accent1"/>
                  </a:solidFill>
                </a:endParaRPr>
              </a:p>
            </p:txBody>
          </p:sp>
          <p:cxnSp>
            <p:nvCxnSpPr>
              <p:cNvPr id="28" name="직선 연결선 138">
                <a:extLst>
                  <a:ext uri="{FF2B5EF4-FFF2-40B4-BE49-F238E27FC236}">
                    <a16:creationId xmlns:a16="http://schemas.microsoft.com/office/drawing/2014/main" id="{46923EFA-F4B9-1A4E-A064-5E5D09C2784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786255" y="3627445"/>
                <a:ext cx="1176580" cy="700061"/>
              </a:xfrm>
              <a:prstGeom prst="line">
                <a:avLst/>
              </a:prstGeom>
              <a:ln w="9525"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직사각형 139">
                <a:extLst>
                  <a:ext uri="{FF2B5EF4-FFF2-40B4-BE49-F238E27FC236}">
                    <a16:creationId xmlns:a16="http://schemas.microsoft.com/office/drawing/2014/main" id="{0FD56269-698D-6246-9DF9-8ED8399111F2}"/>
                  </a:ext>
                </a:extLst>
              </p:cNvPr>
              <p:cNvSpPr/>
              <p:nvPr/>
            </p:nvSpPr>
            <p:spPr>
              <a:xfrm>
                <a:off x="4644113" y="4521494"/>
                <a:ext cx="1511297" cy="1039802"/>
              </a:xfrm>
              <a:prstGeom prst="rect">
                <a:avLst/>
              </a:prstGeom>
              <a:ln>
                <a:prstDash val="sysDot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endParaRPr>
              </a:p>
            </p:txBody>
          </p:sp>
          <p:grpSp>
            <p:nvGrpSpPr>
              <p:cNvPr id="30" name="그룹 140">
                <a:extLst>
                  <a:ext uri="{FF2B5EF4-FFF2-40B4-BE49-F238E27FC236}">
                    <a16:creationId xmlns:a16="http://schemas.microsoft.com/office/drawing/2014/main" id="{308272B5-98B0-3646-B06A-2F0CB47ADB85}"/>
                  </a:ext>
                </a:extLst>
              </p:cNvPr>
              <p:cNvGrpSpPr/>
              <p:nvPr/>
            </p:nvGrpSpPr>
            <p:grpSpPr>
              <a:xfrm>
                <a:off x="5064353" y="4298820"/>
                <a:ext cx="139311" cy="323312"/>
                <a:chOff x="845304" y="991892"/>
                <a:chExt cx="573163" cy="795023"/>
              </a:xfrm>
            </p:grpSpPr>
            <p:cxnSp>
              <p:nvCxnSpPr>
                <p:cNvPr id="47" name="직선 연결선 157">
                  <a:extLst>
                    <a:ext uri="{FF2B5EF4-FFF2-40B4-BE49-F238E27FC236}">
                      <a16:creationId xmlns:a16="http://schemas.microsoft.com/office/drawing/2014/main" id="{1A6339DE-CA5C-3145-958C-088E1077F1E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45304" y="1003300"/>
                  <a:ext cx="309320" cy="379814"/>
                </a:xfrm>
                <a:prstGeom prst="line">
                  <a:avLst/>
                </a:prstGeom>
                <a:ln w="158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직선 연결선 158">
                  <a:extLst>
                    <a:ext uri="{FF2B5EF4-FFF2-40B4-BE49-F238E27FC236}">
                      <a16:creationId xmlns:a16="http://schemas.microsoft.com/office/drawing/2014/main" id="{F41F6506-C8C1-6841-B8DD-CF5E199B1B1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54624" y="991892"/>
                  <a:ext cx="0" cy="795023"/>
                </a:xfrm>
                <a:prstGeom prst="line">
                  <a:avLst/>
                </a:prstGeom>
                <a:ln w="158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직선 연결선 159">
                  <a:extLst>
                    <a:ext uri="{FF2B5EF4-FFF2-40B4-BE49-F238E27FC236}">
                      <a16:creationId xmlns:a16="http://schemas.microsoft.com/office/drawing/2014/main" id="{AF20E53E-10BE-0F40-B57D-9361EE193CD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154624" y="1003300"/>
                  <a:ext cx="263843" cy="379814"/>
                </a:xfrm>
                <a:prstGeom prst="line">
                  <a:avLst/>
                </a:prstGeom>
                <a:ln w="158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1" name="그룹 141">
                <a:extLst>
                  <a:ext uri="{FF2B5EF4-FFF2-40B4-BE49-F238E27FC236}">
                    <a16:creationId xmlns:a16="http://schemas.microsoft.com/office/drawing/2014/main" id="{DE3445EE-A66A-8049-91CF-B75CB4383465}"/>
                  </a:ext>
                </a:extLst>
              </p:cNvPr>
              <p:cNvGrpSpPr/>
              <p:nvPr/>
            </p:nvGrpSpPr>
            <p:grpSpPr>
              <a:xfrm>
                <a:off x="5584994" y="4293022"/>
                <a:ext cx="139311" cy="323312"/>
                <a:chOff x="845304" y="991892"/>
                <a:chExt cx="573163" cy="795023"/>
              </a:xfrm>
            </p:grpSpPr>
            <p:cxnSp>
              <p:nvCxnSpPr>
                <p:cNvPr id="44" name="직선 연결선 154">
                  <a:extLst>
                    <a:ext uri="{FF2B5EF4-FFF2-40B4-BE49-F238E27FC236}">
                      <a16:creationId xmlns:a16="http://schemas.microsoft.com/office/drawing/2014/main" id="{83EE1A95-24C4-7E40-B465-78FB46E851B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45304" y="1003300"/>
                  <a:ext cx="309320" cy="379814"/>
                </a:xfrm>
                <a:prstGeom prst="line">
                  <a:avLst/>
                </a:prstGeom>
                <a:ln w="158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직선 연결선 155">
                  <a:extLst>
                    <a:ext uri="{FF2B5EF4-FFF2-40B4-BE49-F238E27FC236}">
                      <a16:creationId xmlns:a16="http://schemas.microsoft.com/office/drawing/2014/main" id="{1E13EE12-4E03-2F4E-AB06-71B3D498EB5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54624" y="991892"/>
                  <a:ext cx="0" cy="795023"/>
                </a:xfrm>
                <a:prstGeom prst="line">
                  <a:avLst/>
                </a:prstGeom>
                <a:ln w="158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직선 연결선 156">
                  <a:extLst>
                    <a:ext uri="{FF2B5EF4-FFF2-40B4-BE49-F238E27FC236}">
                      <a16:creationId xmlns:a16="http://schemas.microsoft.com/office/drawing/2014/main" id="{F7400FE2-8AAA-6C41-B4DE-C13F3C77C0F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154624" y="1003300"/>
                  <a:ext cx="263843" cy="379814"/>
                </a:xfrm>
                <a:prstGeom prst="line">
                  <a:avLst/>
                </a:prstGeom>
                <a:ln w="158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2" name="직사각형 142">
                <a:extLst>
                  <a:ext uri="{FF2B5EF4-FFF2-40B4-BE49-F238E27FC236}">
                    <a16:creationId xmlns:a16="http://schemas.microsoft.com/office/drawing/2014/main" id="{C755707A-DBC7-2D4F-8B01-A71BF25F581E}"/>
                  </a:ext>
                </a:extLst>
              </p:cNvPr>
              <p:cNvSpPr/>
              <p:nvPr/>
            </p:nvSpPr>
            <p:spPr>
              <a:xfrm>
                <a:off x="4743142" y="4937478"/>
                <a:ext cx="1309702" cy="218631"/>
              </a:xfrm>
              <a:prstGeom prst="rect">
                <a:avLst/>
              </a:prstGeom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2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 panose="020F0502020204030204"/>
                    <a:ea typeface="맑은 고딕" panose="020B0503020000020004" pitchFamily="50" charset="-127"/>
                    <a:cs typeface="+mn-cs"/>
                  </a:rPr>
                  <a:t>LE Receiver</a:t>
                </a:r>
                <a:endParaRPr kumimoji="0" lang="ko-KR" altLang="en-US" sz="1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endParaRPr>
              </a:p>
            </p:txBody>
          </p:sp>
          <p:cxnSp>
            <p:nvCxnSpPr>
              <p:cNvPr id="33" name="직선 연결선 143">
                <a:extLst>
                  <a:ext uri="{FF2B5EF4-FFF2-40B4-BE49-F238E27FC236}">
                    <a16:creationId xmlns:a16="http://schemas.microsoft.com/office/drawing/2014/main" id="{56CB60A0-9236-2644-AC97-EF1E20B45AE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79150" y="4327506"/>
                <a:ext cx="1436148" cy="567"/>
              </a:xfrm>
              <a:prstGeom prst="line">
                <a:avLst/>
              </a:prstGeom>
              <a:ln w="9525"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4" name="그룹 144">
                <a:extLst>
                  <a:ext uri="{FF2B5EF4-FFF2-40B4-BE49-F238E27FC236}">
                    <a16:creationId xmlns:a16="http://schemas.microsoft.com/office/drawing/2014/main" id="{58C652FA-D51B-AE42-9449-106717A0E2CC}"/>
                  </a:ext>
                </a:extLst>
              </p:cNvPr>
              <p:cNvGrpSpPr/>
              <p:nvPr/>
            </p:nvGrpSpPr>
            <p:grpSpPr>
              <a:xfrm>
                <a:off x="7548083" y="3192724"/>
                <a:ext cx="139311" cy="323312"/>
                <a:chOff x="845304" y="991892"/>
                <a:chExt cx="573163" cy="795023"/>
              </a:xfrm>
            </p:grpSpPr>
            <p:cxnSp>
              <p:nvCxnSpPr>
                <p:cNvPr id="41" name="직선 연결선 151">
                  <a:extLst>
                    <a:ext uri="{FF2B5EF4-FFF2-40B4-BE49-F238E27FC236}">
                      <a16:creationId xmlns:a16="http://schemas.microsoft.com/office/drawing/2014/main" id="{83FB1F7C-B290-8840-BC82-603FAEF6D2B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45304" y="1003300"/>
                  <a:ext cx="309320" cy="379814"/>
                </a:xfrm>
                <a:prstGeom prst="line">
                  <a:avLst/>
                </a:prstGeom>
                <a:ln w="158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직선 연결선 152">
                  <a:extLst>
                    <a:ext uri="{FF2B5EF4-FFF2-40B4-BE49-F238E27FC236}">
                      <a16:creationId xmlns:a16="http://schemas.microsoft.com/office/drawing/2014/main" id="{B503E576-E3CE-BA45-B8A2-72C7FFA7B78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54624" y="991892"/>
                  <a:ext cx="0" cy="795023"/>
                </a:xfrm>
                <a:prstGeom prst="line">
                  <a:avLst/>
                </a:prstGeom>
                <a:ln w="158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직선 연결선 153">
                  <a:extLst>
                    <a:ext uri="{FF2B5EF4-FFF2-40B4-BE49-F238E27FC236}">
                      <a16:creationId xmlns:a16="http://schemas.microsoft.com/office/drawing/2014/main" id="{A9081AC0-6E3E-7145-90E6-CBE1CE8C9B2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154624" y="1003300"/>
                  <a:ext cx="263843" cy="379814"/>
                </a:xfrm>
                <a:prstGeom prst="line">
                  <a:avLst/>
                </a:prstGeom>
                <a:ln w="158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5" name="직사각형 145">
                <a:extLst>
                  <a:ext uri="{FF2B5EF4-FFF2-40B4-BE49-F238E27FC236}">
                    <a16:creationId xmlns:a16="http://schemas.microsoft.com/office/drawing/2014/main" id="{C2019A4D-2173-CD4D-B02A-12A4F593B4CB}"/>
                  </a:ext>
                </a:extLst>
              </p:cNvPr>
              <p:cNvSpPr/>
              <p:nvPr/>
            </p:nvSpPr>
            <p:spPr>
              <a:xfrm>
                <a:off x="6955052" y="3528403"/>
                <a:ext cx="1309702" cy="218631"/>
              </a:xfrm>
              <a:prstGeom prst="rect">
                <a:avLst/>
              </a:prstGeom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2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 panose="020F0502020204030204"/>
                    <a:ea typeface="맑은 고딕" panose="020B0503020000020004" pitchFamily="50" charset="-127"/>
                    <a:cs typeface="+mn-cs"/>
                  </a:rPr>
                  <a:t>LE Transmitter</a:t>
                </a:r>
                <a:endParaRPr kumimoji="0" lang="ko-KR" altLang="en-US" sz="1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1A735FF6-0F92-4046-8B09-63B81EE2BF97}"/>
                  </a:ext>
                </a:extLst>
              </p:cNvPr>
              <p:cNvSpPr txBox="1"/>
              <p:nvPr/>
            </p:nvSpPr>
            <p:spPr>
              <a:xfrm>
                <a:off x="4363484" y="5620499"/>
                <a:ext cx="1974267" cy="3154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ko-KR" sz="1450" dirty="0"/>
                  <a:t>Smart</a:t>
                </a:r>
                <a:r>
                  <a:rPr kumimoji="0" lang="en-US" altLang="ko-KR" sz="1400" b="0" i="0" u="none" strike="noStrike" kern="0" cap="none" spc="0" normalizeH="0" baseline="0" dirty="0">
                    <a:ln>
                      <a:noFill/>
                    </a:ln>
                    <a:effectLst/>
                    <a:uLnTx/>
                    <a:uFillTx/>
                  </a:rPr>
                  <a:t> </a:t>
                </a:r>
                <a:r>
                  <a:rPr lang="en-US" altLang="ko-KR" sz="1450" dirty="0"/>
                  <a:t>glasses</a:t>
                </a:r>
                <a:endParaRPr lang="ko-KR" altLang="en-US" sz="1450" dirty="0"/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CA60600A-06FC-BF47-B98C-865B372F5533}"/>
                  </a:ext>
                </a:extLst>
              </p:cNvPr>
              <p:cNvSpPr txBox="1"/>
              <p:nvPr/>
            </p:nvSpPr>
            <p:spPr>
              <a:xfrm>
                <a:off x="7018117" y="3844356"/>
                <a:ext cx="1212614" cy="3154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ko-KR" sz="1450" dirty="0"/>
                  <a:t>IoT</a:t>
                </a:r>
                <a:r>
                  <a:rPr kumimoji="0" lang="en-US" altLang="ko-KR" sz="1400" b="0" i="0" u="none" strike="noStrike" kern="0" cap="none" spc="0" normalizeH="0" baseline="0" dirty="0">
                    <a:ln>
                      <a:noFill/>
                    </a:ln>
                    <a:effectLst/>
                    <a:uLnTx/>
                    <a:uFillTx/>
                  </a:rPr>
                  <a:t> </a:t>
                </a:r>
                <a:r>
                  <a:rPr lang="en-US" altLang="ko-KR" sz="1450" dirty="0"/>
                  <a:t>device</a:t>
                </a:r>
                <a:endParaRPr lang="ko-KR" altLang="en-US" sz="1450" dirty="0"/>
              </a:p>
            </p:txBody>
          </p:sp>
          <p:sp>
            <p:nvSpPr>
              <p:cNvPr id="38" name="화살표: 왼쪽/오른쪽 148">
                <a:extLst>
                  <a:ext uri="{FF2B5EF4-FFF2-40B4-BE49-F238E27FC236}">
                    <a16:creationId xmlns:a16="http://schemas.microsoft.com/office/drawing/2014/main" id="{509F289B-7A84-7F43-8BB7-5AAF52AF1A02}"/>
                  </a:ext>
                </a:extLst>
              </p:cNvPr>
              <p:cNvSpPr/>
              <p:nvPr/>
            </p:nvSpPr>
            <p:spPr>
              <a:xfrm>
                <a:off x="6210595" y="5038791"/>
                <a:ext cx="332116" cy="243045"/>
              </a:xfrm>
              <a:prstGeom prst="leftRightArrow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/>
              </a:p>
            </p:txBody>
          </p:sp>
          <p:sp>
            <p:nvSpPr>
              <p:cNvPr id="39" name="화살표: 위쪽/아래쪽 149">
                <a:extLst>
                  <a:ext uri="{FF2B5EF4-FFF2-40B4-BE49-F238E27FC236}">
                    <a16:creationId xmlns:a16="http://schemas.microsoft.com/office/drawing/2014/main" id="{CDD863AC-CE2C-BA45-80B0-EC1A761C2387}"/>
                  </a:ext>
                </a:extLst>
              </p:cNvPr>
              <p:cNvSpPr/>
              <p:nvPr/>
            </p:nvSpPr>
            <p:spPr>
              <a:xfrm>
                <a:off x="7509770" y="4189794"/>
                <a:ext cx="233974" cy="524651"/>
              </a:xfrm>
              <a:prstGeom prst="upDownArrow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A542A589-87E8-1245-9D14-4151FE116440}"/>
                  </a:ext>
                </a:extLst>
              </p:cNvPr>
              <p:cNvSpPr txBox="1"/>
              <p:nvPr/>
            </p:nvSpPr>
            <p:spPr>
              <a:xfrm>
                <a:off x="5102153" y="4011424"/>
                <a:ext cx="914400" cy="257947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lstStyle/>
              <a:p>
                <a:r>
                  <a:rPr lang="en-US" altLang="ko-KR" sz="1450" dirty="0" err="1">
                    <a:solidFill>
                      <a:schemeClr val="accent1"/>
                    </a:solidFill>
                  </a:rPr>
                  <a:t>AoA</a:t>
                </a:r>
                <a:endParaRPr lang="ko-KR" altLang="en-US" sz="1450" dirty="0">
                  <a:solidFill>
                    <a:schemeClr val="accent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558278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4" descr="Image result for  glasses icon">
            <a:extLst>
              <a:ext uri="{FF2B5EF4-FFF2-40B4-BE49-F238E27FC236}">
                <a16:creationId xmlns:a16="http://schemas.microsoft.com/office/drawing/2014/main" id="{9A6A2C8F-0F68-0C45-BD1A-1C67C4472F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4" t="28158" r="324" b="30653"/>
          <a:stretch/>
        </p:blipFill>
        <p:spPr bwMode="auto">
          <a:xfrm>
            <a:off x="4191000" y="4114799"/>
            <a:ext cx="4809993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618FD61-C9F3-FE43-9085-3A3F2D8859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81001"/>
            <a:ext cx="8229600" cy="609599"/>
          </a:xfrm>
        </p:spPr>
        <p:txBody>
          <a:bodyPr/>
          <a:lstStyle/>
          <a:p>
            <a:r>
              <a:rPr lang="en-US" dirty="0"/>
              <a:t>Device Image Recognition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3E0BE13-D970-8C4E-B79E-CAF9918DE1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7200" y="6610350"/>
            <a:ext cx="4495800" cy="247650"/>
          </a:xfrm>
        </p:spPr>
        <p:txBody>
          <a:bodyPr/>
          <a:lstStyle/>
          <a:p>
            <a:pPr>
              <a:defRPr/>
            </a:pPr>
            <a:r>
              <a:rPr lang="en-US" dirty="0"/>
              <a:t>3079-21-0059-00-0000-AR Glasses for See-Direct Communication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A876D5-21F5-C147-A6C2-EB4D526127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8BD8E8-FEBE-4B48-A872-D5E72F1EB77B}" type="slidenum">
              <a:rPr lang="en-US" smtClean="0"/>
              <a:pPr>
                <a:defRPr/>
              </a:pPr>
              <a:t>6</a:t>
            </a:fld>
            <a:endParaRPr lang="en-US">
              <a:latin typeface="Myriad Pro" charset="0"/>
            </a:endParaRPr>
          </a:p>
        </p:txBody>
      </p:sp>
      <p:sp>
        <p:nvSpPr>
          <p:cNvPr id="6" name="직사각형 52">
            <a:extLst>
              <a:ext uri="{FF2B5EF4-FFF2-40B4-BE49-F238E27FC236}">
                <a16:creationId xmlns:a16="http://schemas.microsoft.com/office/drawing/2014/main" id="{75907C48-9423-2946-9237-30C539C948B2}"/>
              </a:ext>
            </a:extLst>
          </p:cNvPr>
          <p:cNvSpPr/>
          <p:nvPr/>
        </p:nvSpPr>
        <p:spPr>
          <a:xfrm>
            <a:off x="7612465" y="4926209"/>
            <a:ext cx="693335" cy="560191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1C3B394-9897-E842-9628-A13D619DEB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3600" y="2083341"/>
            <a:ext cx="1752600" cy="1752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0A71299-490E-7446-A7C0-AB43585D44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2432" y="4926209"/>
            <a:ext cx="533400" cy="5334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D17C92C-97A3-BC47-B1F0-9904679E22B9}"/>
              </a:ext>
            </a:extLst>
          </p:cNvPr>
          <p:cNvSpPr/>
          <p:nvPr/>
        </p:nvSpPr>
        <p:spPr>
          <a:xfrm>
            <a:off x="304800" y="1282259"/>
            <a:ext cx="54102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ko-KR" dirty="0"/>
              <a:t>Vision-based device selection</a:t>
            </a:r>
          </a:p>
          <a:p>
            <a:pPr fontAlgn="auto">
              <a:spcAft>
                <a:spcPts val="0"/>
              </a:spcAft>
            </a:pPr>
            <a:endParaRPr lang="en-US" altLang="ko-KR" dirty="0"/>
          </a:p>
          <a:p>
            <a:pPr marL="742950" lvl="1" indent="-28575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ko-KR" dirty="0"/>
              <a:t>Selecting a device among the candidate devices by classifying device into categories</a:t>
            </a:r>
          </a:p>
          <a:p>
            <a:pPr marL="742950" lvl="1" indent="-28575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ko-KR" dirty="0"/>
              <a:t>Incremental learning with pre-trained Convolutional Neural Network model</a:t>
            </a:r>
          </a:p>
          <a:p>
            <a:pPr marL="254788" lvl="1" indent="0" fontAlgn="auto">
              <a:spcAft>
                <a:spcPts val="0"/>
              </a:spcAft>
              <a:buFont typeface="Arial" panose="020B0604020202020204" pitchFamily="34" charset="0"/>
              <a:buNone/>
            </a:pPr>
            <a:endParaRPr lang="en-US" altLang="ko-KR" dirty="0"/>
          </a:p>
        </p:txBody>
      </p:sp>
      <p:sp>
        <p:nvSpPr>
          <p:cNvPr id="11" name="직사각형 52">
            <a:extLst>
              <a:ext uri="{FF2B5EF4-FFF2-40B4-BE49-F238E27FC236}">
                <a16:creationId xmlns:a16="http://schemas.microsoft.com/office/drawing/2014/main" id="{2CCED7DB-ABED-834F-9845-F5DE61D64BEA}"/>
              </a:ext>
            </a:extLst>
          </p:cNvPr>
          <p:cNvSpPr/>
          <p:nvPr/>
        </p:nvSpPr>
        <p:spPr>
          <a:xfrm>
            <a:off x="4953000" y="4926209"/>
            <a:ext cx="693335" cy="560191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AA56782-33A1-064A-A5D4-D8178D2C7A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2967" y="4926209"/>
            <a:ext cx="53340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5038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BFB43D6-32DB-417E-8169-DCCC01AECF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31D19B13-AE83-4B1A-A0D2-348F83FE30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7200" y="6610350"/>
            <a:ext cx="5105400" cy="247650"/>
          </a:xfrm>
        </p:spPr>
        <p:txBody>
          <a:bodyPr/>
          <a:lstStyle/>
          <a:p>
            <a:pPr>
              <a:defRPr/>
            </a:pPr>
            <a:r>
              <a:rPr lang="en-US" dirty="0"/>
              <a:t>3079-21-0059-00-0000-AR Glasses for See-Direct Communication</a:t>
            </a: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B6629BE1-039B-47B1-8832-75CB6FDD4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8BD8E8-FEBE-4B48-A872-D5E72F1EB77B}" type="slidenum">
              <a:rPr lang="en-US" smtClean="0"/>
              <a:pPr>
                <a:defRPr/>
              </a:pPr>
              <a:t>7</a:t>
            </a:fld>
            <a:endParaRPr lang="en-US">
              <a:latin typeface="Myriad Pro" charset="0"/>
            </a:endParaRPr>
          </a:p>
        </p:txBody>
      </p:sp>
      <p:sp>
        <p:nvSpPr>
          <p:cNvPr id="5" name="Title 6">
            <a:extLst>
              <a:ext uri="{FF2B5EF4-FFF2-40B4-BE49-F238E27FC236}">
                <a16:creationId xmlns:a16="http://schemas.microsoft.com/office/drawing/2014/main" id="{261CBF37-345F-6B46-A029-09CF26244143}"/>
              </a:ext>
            </a:extLst>
          </p:cNvPr>
          <p:cNvSpPr txBox="1">
            <a:spLocks/>
          </p:cNvSpPr>
          <p:nvPr/>
        </p:nvSpPr>
        <p:spPr>
          <a:xfrm>
            <a:off x="243840" y="893142"/>
            <a:ext cx="8707120" cy="4288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defTabSz="6858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lang="ko-KR" altLang="en-US" sz="28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GB" sz="4800" dirty="0"/>
              <a:t>Use Cases of </a:t>
            </a:r>
            <a:br>
              <a:rPr lang="en-GB" sz="4800" dirty="0"/>
            </a:br>
            <a:r>
              <a:rPr lang="en-GB" sz="4800" dirty="0"/>
              <a:t>See-Direct Communication</a:t>
            </a:r>
          </a:p>
        </p:txBody>
      </p:sp>
    </p:spTree>
    <p:extLst>
      <p:ext uri="{BB962C8B-B14F-4D97-AF65-F5344CB8AC3E}">
        <p14:creationId xmlns:p14="http://schemas.microsoft.com/office/powerpoint/2010/main" val="18689947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BFB43D6-32DB-417E-8169-DCCC01AECF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2401"/>
            <a:ext cx="8229600" cy="1172845"/>
          </a:xfrm>
        </p:spPr>
        <p:txBody>
          <a:bodyPr/>
          <a:lstStyle/>
          <a:p>
            <a:r>
              <a:rPr lang="en-US" dirty="0"/>
              <a:t>User Scenario A : </a:t>
            </a:r>
            <a:br>
              <a:rPr lang="en-US" dirty="0"/>
            </a:br>
            <a:r>
              <a:rPr lang="en-US" dirty="0"/>
              <a:t>	Selecting a lamp</a:t>
            </a:r>
            <a:endParaRPr lang="ko-KR" altLang="en-US" dirty="0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31D19B13-AE83-4B1A-A0D2-348F83FE30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7200" y="6610350"/>
            <a:ext cx="4648200" cy="247650"/>
          </a:xfrm>
        </p:spPr>
        <p:txBody>
          <a:bodyPr/>
          <a:lstStyle/>
          <a:p>
            <a:pPr>
              <a:defRPr/>
            </a:pPr>
            <a:r>
              <a:rPr lang="en-US" dirty="0"/>
              <a:t>3079-21-0059-00-0000-AR Glasses for See-Direct Communication</a:t>
            </a: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B6629BE1-039B-47B1-8832-75CB6FDD4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8BD8E8-FEBE-4B48-A872-D5E72F1EB77B}" type="slidenum">
              <a:rPr lang="en-US" smtClean="0"/>
              <a:pPr>
                <a:defRPr/>
              </a:pPr>
              <a:t>8</a:t>
            </a:fld>
            <a:endParaRPr lang="en-US">
              <a:latin typeface="Myriad Pro" charset="0"/>
            </a:endParaRP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AA6551E6-3B75-654D-93B8-464F1CC9AFDA}"/>
              </a:ext>
            </a:extLst>
          </p:cNvPr>
          <p:cNvSpPr txBox="1">
            <a:spLocks/>
          </p:cNvSpPr>
          <p:nvPr/>
        </p:nvSpPr>
        <p:spPr>
          <a:xfrm>
            <a:off x="533401" y="1468120"/>
            <a:ext cx="7981952" cy="741680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 algn="l" defTabSz="685800" rtl="0" eaLnBrk="1" latinLnBrk="1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dirty="0"/>
              <a:t>Smart glasses connect to and control the LED lamp in the line of sight</a:t>
            </a:r>
          </a:p>
        </p:txBody>
      </p:sp>
      <p:pic>
        <p:nvPicPr>
          <p:cNvPr id="7" name="그림 15">
            <a:extLst>
              <a:ext uri="{FF2B5EF4-FFF2-40B4-BE49-F238E27FC236}">
                <a16:creationId xmlns:a16="http://schemas.microsoft.com/office/drawing/2014/main" id="{42038432-0E55-7446-8FFE-974ECB2440B6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1649" y="2352674"/>
            <a:ext cx="5587247" cy="346900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77508918"/>
      </p:ext>
    </p:extLst>
  </p:cSld>
  <p:clrMapOvr>
    <a:masterClrMapping/>
  </p:clrMapOvr>
</p:sld>
</file>

<file path=ppt/theme/theme1.xml><?xml version="1.0" encoding="utf-8"?>
<a:theme xmlns:a="http://schemas.openxmlformats.org/drawingml/2006/main" name="IEEE-SA Powerpoint Template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A6B4AC"/>
      </a:lt2>
      <a:accent1>
        <a:srgbClr val="0066A1"/>
      </a:accent1>
      <a:accent2>
        <a:srgbClr val="009FDA"/>
      </a:accent2>
      <a:accent3>
        <a:srgbClr val="FFFFFF"/>
      </a:accent3>
      <a:accent4>
        <a:srgbClr val="000000"/>
      </a:accent4>
      <a:accent5>
        <a:srgbClr val="AAB8CD"/>
      </a:accent5>
      <a:accent6>
        <a:srgbClr val="0090C5"/>
      </a:accent6>
      <a:hlink>
        <a:srgbClr val="CC1239"/>
      </a:hlink>
      <a:folHlink>
        <a:srgbClr val="FDC82F"/>
      </a:folHlink>
    </a:clrScheme>
    <a:fontScheme name="Blank Presentation">
      <a:majorFont>
        <a:latin typeface="Verdana"/>
        <a:ea typeface="ＭＳ Ｐゴシック"/>
        <a:cs typeface=""/>
      </a:majorFont>
      <a:minorFont>
        <a:latin typeface="Verdan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ea typeface="ＭＳ Ｐゴシック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ea typeface="ＭＳ Ｐゴシック" pitchFamily="34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A6B4AC"/>
        </a:lt2>
        <a:accent1>
          <a:srgbClr val="0066A1"/>
        </a:accent1>
        <a:accent2>
          <a:srgbClr val="009FDA"/>
        </a:accent2>
        <a:accent3>
          <a:srgbClr val="FFFFFF"/>
        </a:accent3>
        <a:accent4>
          <a:srgbClr val="000000"/>
        </a:accent4>
        <a:accent5>
          <a:srgbClr val="AAB8CD"/>
        </a:accent5>
        <a:accent6>
          <a:srgbClr val="0090C5"/>
        </a:accent6>
        <a:hlink>
          <a:srgbClr val="CC1239"/>
        </a:hlink>
        <a:folHlink>
          <a:srgbClr val="FDC8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A6B4AC"/>
        </a:dk1>
        <a:lt1>
          <a:srgbClr val="FFFFFF"/>
        </a:lt1>
        <a:dk2>
          <a:srgbClr val="000000"/>
        </a:dk2>
        <a:lt2>
          <a:srgbClr val="FFFFFF"/>
        </a:lt2>
        <a:accent1>
          <a:srgbClr val="0066A1"/>
        </a:accent1>
        <a:accent2>
          <a:srgbClr val="009FDA"/>
        </a:accent2>
        <a:accent3>
          <a:srgbClr val="AAAAAA"/>
        </a:accent3>
        <a:accent4>
          <a:srgbClr val="DADADA"/>
        </a:accent4>
        <a:accent5>
          <a:srgbClr val="AAB8CD"/>
        </a:accent5>
        <a:accent6>
          <a:srgbClr val="0090C5"/>
        </a:accent6>
        <a:hlink>
          <a:srgbClr val="CC1239"/>
        </a:hlink>
        <a:folHlink>
          <a:srgbClr val="FDC82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테마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IEEE-SA Powerpoint Template</Template>
  <TotalTime>6814</TotalTime>
  <Words>547</Words>
  <Application>Microsoft Office PowerPoint</Application>
  <PresentationFormat>화면 슬라이드 쇼(4:3)</PresentationFormat>
  <Paragraphs>80</Paragraphs>
  <Slides>13</Slides>
  <Notes>3</Notes>
  <HiddenSlides>0</HiddenSlides>
  <MMClips>1</MMClips>
  <ScaleCrop>false</ScaleCrop>
  <HeadingPairs>
    <vt:vector size="6" baseType="variant">
      <vt:variant>
        <vt:lpstr>사용한 글꼴</vt:lpstr>
      </vt:variant>
      <vt:variant>
        <vt:i4>6</vt:i4>
      </vt:variant>
      <vt:variant>
        <vt:lpstr>테마</vt:lpstr>
      </vt:variant>
      <vt:variant>
        <vt:i4>3</vt:i4>
      </vt:variant>
      <vt:variant>
        <vt:lpstr>슬라이드 제목</vt:lpstr>
      </vt:variant>
      <vt:variant>
        <vt:i4>13</vt:i4>
      </vt:variant>
    </vt:vector>
  </HeadingPairs>
  <TitlesOfParts>
    <vt:vector size="22" baseType="lpstr">
      <vt:lpstr>맑은 고딕</vt:lpstr>
      <vt:lpstr>Arial</vt:lpstr>
      <vt:lpstr>Calibri</vt:lpstr>
      <vt:lpstr>Myriad Pro</vt:lpstr>
      <vt:lpstr>Times New Roman</vt:lpstr>
      <vt:lpstr>Verdana</vt:lpstr>
      <vt:lpstr>IEEE-SA Powerpoint Template</vt:lpstr>
      <vt:lpstr>Office 테마</vt:lpstr>
      <vt:lpstr>1_Office 테마</vt:lpstr>
      <vt:lpstr>PowerPoint 프레젠테이션</vt:lpstr>
      <vt:lpstr>Compliance with  IEEE Standards Policies and Procedures</vt:lpstr>
      <vt:lpstr>IEEE 3079 Human Factor for Immersive Content Working Group </vt:lpstr>
      <vt:lpstr>PowerPoint 프레젠테이션</vt:lpstr>
      <vt:lpstr>Background</vt:lpstr>
      <vt:lpstr>Bluetooth AoA</vt:lpstr>
      <vt:lpstr>Device Image Recognition</vt:lpstr>
      <vt:lpstr>PowerPoint 프레젠테이션</vt:lpstr>
      <vt:lpstr>User Scenario A :   Selecting a lamp</vt:lpstr>
      <vt:lpstr>User Scenario B :   Listening to a specific audio device</vt:lpstr>
      <vt:lpstr>User Scenario C :  Filtering broadcast from multiple beacons</vt:lpstr>
      <vt:lpstr>Demonstration</vt:lpstr>
      <vt:lpstr>PowerPoint 프레젠테이션</vt:lpstr>
    </vt:vector>
  </TitlesOfParts>
  <Company>IEEE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Cover Page Using a Light Image</dc:title>
  <dc:creator>jkenny</dc:creator>
  <cp:lastModifiedBy>Sangkwon Jeong</cp:lastModifiedBy>
  <cp:revision>310</cp:revision>
  <dcterms:created xsi:type="dcterms:W3CDTF">2014-10-13T13:02:20Z</dcterms:created>
  <dcterms:modified xsi:type="dcterms:W3CDTF">2021-07-19T15:22:29Z</dcterms:modified>
</cp:coreProperties>
</file>