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sldIdLst>
    <p:sldId id="327" r:id="rId3"/>
    <p:sldId id="348" r:id="rId4"/>
    <p:sldId id="349" r:id="rId5"/>
    <p:sldId id="354" r:id="rId6"/>
    <p:sldId id="355" r:id="rId7"/>
    <p:sldId id="356" r:id="rId8"/>
    <p:sldId id="328" r:id="rId9"/>
    <p:sldId id="353" r:id="rId10"/>
    <p:sldId id="357" r:id="rId11"/>
    <p:sldId id="358" r:id="rId12"/>
    <p:sldId id="359" r:id="rId13"/>
    <p:sldId id="360" r:id="rId14"/>
    <p:sldId id="31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6383" autoAdjust="0"/>
  </p:normalViewPr>
  <p:slideViewPr>
    <p:cSldViewPr snapToGrid="0">
      <p:cViewPr varScale="1">
        <p:scale>
          <a:sx n="128" d="100"/>
          <a:sy n="128" d="100"/>
        </p:scale>
        <p:origin x="1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D3EA6-D220-4681-96BD-8F5302E9A1C2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661A7-89D0-4051-A870-0310C7AA8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4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61A7-89D0-4051-A870-0310C7AA8F7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63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638" y="-400050"/>
            <a:ext cx="10201275" cy="7658100"/>
          </a:xfrm>
          <a:prstGeom prst="rect">
            <a:avLst/>
          </a:prstGeom>
        </p:spPr>
      </p:pic>
      <p:pic>
        <p:nvPicPr>
          <p:cNvPr id="9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633906"/>
            <a:ext cx="10210800" cy="46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32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25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05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DEDD-E1AD-436A-BE99-C4059616AFAF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93AE-2936-42A4-BE5B-315AAB0DA6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39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613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8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558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26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03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anchor="b"/>
          <a:lstStyle>
            <a:lvl1pPr>
              <a:defRPr/>
            </a:lvl1pPr>
          </a:lstStyle>
          <a:p>
            <a:fld id="{85E1C3CA-581C-42C7-BF3C-DC3BD0806D6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901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A82BADF-1C41-46E8-83B0-638BA0B7F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33" y="0"/>
            <a:ext cx="581555" cy="54297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85800" y="276272"/>
            <a:ext cx="7772400" cy="5334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31515" y="1091662"/>
            <a:ext cx="8306656" cy="484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latin typeface="+mn-ea"/>
                <a:ea typeface="+mn-ea"/>
                <a:cs typeface="Arial" panose="020B0604020202020204" pitchFamily="34" charset="0"/>
              </a:defRPr>
            </a:lvl1pPr>
            <a:lvl2pPr>
              <a:defRPr sz="2800">
                <a:latin typeface="+mn-ea"/>
                <a:ea typeface="+mn-ea"/>
                <a:cs typeface="Arial" panose="020B0604020202020204" pitchFamily="34" charset="0"/>
              </a:defRPr>
            </a:lvl2pPr>
            <a:lvl3pPr>
              <a:defRPr sz="2400">
                <a:latin typeface="+mn-ea"/>
                <a:ea typeface="+mn-ea"/>
                <a:cs typeface="Arial" panose="020B0604020202020204" pitchFamily="34" charset="0"/>
              </a:defRPr>
            </a:lvl3pPr>
            <a:lvl4pPr>
              <a:defRPr sz="2000">
                <a:latin typeface="+mn-ea"/>
                <a:ea typeface="+mn-ea"/>
                <a:cs typeface="Arial" panose="020B0604020202020204" pitchFamily="34" charset="0"/>
              </a:defRPr>
            </a:lvl4pPr>
            <a:lvl5pPr>
              <a:defRPr sz="2000"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31514" y="208535"/>
            <a:ext cx="8306657" cy="67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7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66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7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34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525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225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38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35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24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42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70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15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201"/>
            <a:ext cx="9144000" cy="6864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17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20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13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85800" y="1209675"/>
            <a:ext cx="7772400" cy="5334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1" y="6552968"/>
            <a:ext cx="5234473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3079-21-0000-60-0001-Human Factor related in Cybersickness in HMD VR</a:t>
            </a:r>
          </a:p>
        </p:txBody>
      </p:sp>
    </p:spTree>
    <p:extLst>
      <p:ext uri="{BB962C8B-B14F-4D97-AF65-F5344CB8AC3E}">
        <p14:creationId xmlns:p14="http://schemas.microsoft.com/office/powerpoint/2010/main" val="31010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0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00800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r>
              <a:rPr lang="en-US" altLang="ko-KR" dirty="0"/>
              <a:t>3079-10-0020-00-0000-Motion-to-Photon-Latency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07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yoonsangcheol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4294967295"/>
          </p:nvPr>
        </p:nvSpPr>
        <p:spPr>
          <a:xfrm>
            <a:off x="0" y="1666875"/>
            <a:ext cx="9144000" cy="122872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</a:rPr>
              <a:t>[Human Factor Related to Cybersickness in HMD VR]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0" y="4406090"/>
            <a:ext cx="7708278" cy="11488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800" b="1" dirty="0">
                <a:solidFill>
                  <a:schemeClr val="bg1"/>
                </a:solidFill>
                <a:latin typeface="+mn-ea"/>
              </a:rPr>
              <a:t>[Yoon, </a:t>
            </a:r>
            <a:r>
              <a:rPr lang="en-US" altLang="ko-KR" sz="1800" b="1" dirty="0" err="1">
                <a:solidFill>
                  <a:schemeClr val="bg1"/>
                </a:solidFill>
                <a:latin typeface="+mn-ea"/>
              </a:rPr>
              <a:t>Sangcheol</a:t>
            </a:r>
            <a:r>
              <a:rPr lang="en-US" altLang="ko-KR" sz="1800" b="1" dirty="0">
                <a:solidFill>
                  <a:schemeClr val="bg1"/>
                </a:solidFill>
                <a:latin typeface="+mn-ea"/>
              </a:rPr>
              <a:t> / Daejeon University]</a:t>
            </a:r>
          </a:p>
        </p:txBody>
      </p:sp>
    </p:spTree>
    <p:extLst>
      <p:ext uri="{BB962C8B-B14F-4D97-AF65-F5344CB8AC3E}">
        <p14:creationId xmlns:p14="http://schemas.microsoft.com/office/powerpoint/2010/main" val="116703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>
                <a:solidFill>
                  <a:srgbClr val="44546A"/>
                </a:solidFill>
                <a:latin typeface="+mj-ea"/>
              </a:rPr>
              <a:t>Sight in Stereoscopic 3D Display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874780" y="2957135"/>
            <a:ext cx="974725" cy="814388"/>
            <a:chOff x="6159574" y="4164558"/>
            <a:chExt cx="974725" cy="814388"/>
          </a:xfrm>
        </p:grpSpPr>
        <p:sp>
          <p:nvSpPr>
            <p:cNvPr id="26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0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31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33" name="그룹 32"/>
          <p:cNvGrpSpPr/>
          <p:nvPr/>
        </p:nvGrpSpPr>
        <p:grpSpPr>
          <a:xfrm>
            <a:off x="5734569" y="1579948"/>
            <a:ext cx="974725" cy="814388"/>
            <a:chOff x="6159574" y="4164558"/>
            <a:chExt cx="974725" cy="814388"/>
          </a:xfrm>
        </p:grpSpPr>
        <p:sp>
          <p:nvSpPr>
            <p:cNvPr id="34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5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8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39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41" name="그룹 40"/>
          <p:cNvGrpSpPr/>
          <p:nvPr/>
        </p:nvGrpSpPr>
        <p:grpSpPr>
          <a:xfrm>
            <a:off x="6932065" y="2598519"/>
            <a:ext cx="974725" cy="814388"/>
            <a:chOff x="6159574" y="4164558"/>
            <a:chExt cx="974725" cy="814388"/>
          </a:xfrm>
        </p:grpSpPr>
        <p:sp>
          <p:nvSpPr>
            <p:cNvPr id="42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6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47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8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49" name="그룹 48"/>
          <p:cNvGrpSpPr/>
          <p:nvPr/>
        </p:nvGrpSpPr>
        <p:grpSpPr>
          <a:xfrm>
            <a:off x="1297360" y="3405144"/>
            <a:ext cx="573674" cy="550668"/>
            <a:chOff x="2300084" y="3361730"/>
            <a:chExt cx="569251" cy="550013"/>
          </a:xfrm>
        </p:grpSpPr>
        <p:sp>
          <p:nvSpPr>
            <p:cNvPr id="50" name="타원 49"/>
            <p:cNvSpPr/>
            <p:nvPr/>
          </p:nvSpPr>
          <p:spPr>
            <a:xfrm>
              <a:off x="2300084" y="3361730"/>
              <a:ext cx="569251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/>
          <p:cNvGrpSpPr/>
          <p:nvPr/>
        </p:nvGrpSpPr>
        <p:grpSpPr>
          <a:xfrm rot="19214053">
            <a:off x="1874266" y="4982791"/>
            <a:ext cx="573672" cy="550668"/>
            <a:chOff x="2300082" y="3361730"/>
            <a:chExt cx="569250" cy="550013"/>
          </a:xfrm>
        </p:grpSpPr>
        <p:sp>
          <p:nvSpPr>
            <p:cNvPr id="53" name="타원 52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62900" y="2732504"/>
            <a:ext cx="10425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Observer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32183" y="2281941"/>
            <a:ext cx="11160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3D Object</a:t>
            </a:r>
            <a:endParaRPr lang="ko-KR" altLang="en-US" dirty="0"/>
          </a:p>
        </p:txBody>
      </p:sp>
      <p:cxnSp>
        <p:nvCxnSpPr>
          <p:cNvPr id="78" name="직선 화살표 연결선 77"/>
          <p:cNvCxnSpPr/>
          <p:nvPr/>
        </p:nvCxnSpPr>
        <p:spPr>
          <a:xfrm flipV="1">
            <a:off x="2611051" y="3915537"/>
            <a:ext cx="216024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/>
          <p:nvPr/>
        </p:nvCxnSpPr>
        <p:spPr>
          <a:xfrm flipV="1">
            <a:off x="2887006" y="3215949"/>
            <a:ext cx="3937857" cy="26415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 rot="19589264">
            <a:off x="2708817" y="4666806"/>
            <a:ext cx="22343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Convergence distance</a:t>
            </a:r>
            <a:endParaRPr lang="ko-KR" altLang="en-US" dirty="0"/>
          </a:p>
        </p:txBody>
      </p:sp>
      <p:sp>
        <p:nvSpPr>
          <p:cNvPr id="81" name="TextBox 80"/>
          <p:cNvSpPr txBox="1"/>
          <p:nvPr/>
        </p:nvSpPr>
        <p:spPr>
          <a:xfrm rot="19589264">
            <a:off x="4033451" y="4415571"/>
            <a:ext cx="2562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Accommodation distance</a:t>
            </a:r>
            <a:endParaRPr lang="ko-KR" altLang="en-US" dirty="0"/>
          </a:p>
        </p:txBody>
      </p:sp>
      <p:cxnSp>
        <p:nvCxnSpPr>
          <p:cNvPr id="82" name="직선 연결선 81"/>
          <p:cNvCxnSpPr>
            <a:stCxn id="53" idx="6"/>
          </p:cNvCxnSpPr>
          <p:nvPr/>
        </p:nvCxnSpPr>
        <p:spPr>
          <a:xfrm flipV="1">
            <a:off x="2381583" y="2364084"/>
            <a:ext cx="3375271" cy="2710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stCxn id="50" idx="6"/>
          </p:cNvCxnSpPr>
          <p:nvPr/>
        </p:nvCxnSpPr>
        <p:spPr>
          <a:xfrm flipV="1">
            <a:off x="1871034" y="3217486"/>
            <a:ext cx="5335980" cy="46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원호 83"/>
          <p:cNvSpPr/>
          <p:nvPr/>
        </p:nvSpPr>
        <p:spPr>
          <a:xfrm rot="12396591">
            <a:off x="3478284" y="3353356"/>
            <a:ext cx="721449" cy="720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평행 사변형 84"/>
          <p:cNvSpPr/>
          <p:nvPr/>
        </p:nvSpPr>
        <p:spPr>
          <a:xfrm rot="16200000">
            <a:off x="5356285" y="1025023"/>
            <a:ext cx="1845594" cy="1929149"/>
          </a:xfrm>
          <a:prstGeom prst="parallelogram">
            <a:avLst/>
          </a:prstGeom>
          <a:gradFill>
            <a:gsLst>
              <a:gs pos="0">
                <a:schemeClr val="bg1">
                  <a:lumMod val="85000"/>
                  <a:alpha val="70000"/>
                </a:schemeClr>
              </a:gs>
              <a:gs pos="50000">
                <a:schemeClr val="bg1">
                  <a:lumMod val="50000"/>
                  <a:alpha val="70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  <a:lin ang="9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평행 사변형 85"/>
          <p:cNvSpPr/>
          <p:nvPr/>
        </p:nvSpPr>
        <p:spPr>
          <a:xfrm rot="16200000">
            <a:off x="6535966" y="1958967"/>
            <a:ext cx="1845594" cy="1929149"/>
          </a:xfrm>
          <a:prstGeom prst="parallelogram">
            <a:avLst/>
          </a:prstGeom>
          <a:gradFill>
            <a:gsLst>
              <a:gs pos="0">
                <a:schemeClr val="bg1">
                  <a:lumMod val="85000"/>
                  <a:alpha val="70000"/>
                </a:schemeClr>
              </a:gs>
              <a:gs pos="50000">
                <a:schemeClr val="bg1">
                  <a:lumMod val="50000"/>
                  <a:alpha val="70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  <a:lin ang="9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62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>
                <a:solidFill>
                  <a:srgbClr val="44546A"/>
                </a:solidFill>
                <a:latin typeface="+mj-ea"/>
              </a:rPr>
              <a:t>Reduction issue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63988" y="2923311"/>
            <a:ext cx="8816024" cy="2973694"/>
            <a:chOff x="191192" y="2025535"/>
            <a:chExt cx="8816024" cy="2973694"/>
          </a:xfrm>
        </p:grpSpPr>
        <p:pic>
          <p:nvPicPr>
            <p:cNvPr id="1026" name="Picture 2" descr="THE ADVANTAGES AND DISADVANTAGES OF 3D TVS – Tech Sparta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92" y="2025535"/>
              <a:ext cx="3812856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VR, AR, MR, SR 그리고, MPEG-I - 기술인/기술IN/건설뉴스, 산업뉴스, 토목뉴스,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174" y="2025535"/>
              <a:ext cx="4909042" cy="2571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5710007" y="4596938"/>
              <a:ext cx="1685375" cy="40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latinLnBrk="1" hangingPunct="1"/>
              <a:r>
                <a:rPr kumimoji="1" lang="en-US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Times New Roman" pitchFamily="18" charset="0"/>
                </a:rPr>
                <a:t>VR using HMD</a:t>
              </a:r>
              <a:endParaRPr kumimoji="1" lang="en-US" altLang="ko-KR" sz="20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>
              <a:off x="585294" y="4596938"/>
              <a:ext cx="3024652" cy="40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latinLnBrk="1" hangingPunct="1"/>
              <a:r>
                <a:rPr kumimoji="1" lang="en-US" altLang="ko-KR" sz="2000" b="1" u="none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Times New Roman" pitchFamily="18" charset="0"/>
                </a:rPr>
                <a:t>Traditional Stereoscopic 3D</a:t>
              </a:r>
              <a:endParaRPr kumimoji="1" lang="en-US" altLang="ko-KR" sz="20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 rot="21393373">
            <a:off x="459215" y="3458640"/>
            <a:ext cx="831273" cy="736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130855" y="2498521"/>
            <a:ext cx="384598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/>
              <a:t>3D image see with display frame(real world)</a:t>
            </a:r>
            <a:endParaRPr lang="ko-KR" alt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4637312" y="2498521"/>
            <a:ext cx="377635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/>
              <a:t>Only 3D image viewing (exclude real world)</a:t>
            </a:r>
            <a:endParaRPr lang="ko-KR" altLang="en-US" sz="1600" dirty="0"/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>
          <a:xfrm>
            <a:off x="400050" y="834045"/>
            <a:ext cx="8343900" cy="4495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Stereoscopic 3D displays cause this issues but, that is reduction in VR HMD devices</a:t>
            </a:r>
          </a:p>
          <a:p>
            <a:pPr lvl="1" algn="just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 HMD block the mixing real-world with virtual-world(3D)</a:t>
            </a:r>
          </a:p>
          <a:p>
            <a:pPr lvl="1" algn="just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VR HMD have lack of Physiological depth cues</a:t>
            </a: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2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 fontScale="90000"/>
          </a:bodyPr>
          <a:lstStyle/>
          <a:p>
            <a:r>
              <a:rPr lang="en-US" altLang="ko-KR" sz="2800" b="1" dirty="0">
                <a:solidFill>
                  <a:srgbClr val="44546A"/>
                </a:solidFill>
                <a:latin typeface="+mj-ea"/>
              </a:rPr>
              <a:t>Insight into Vergence-Accommodation Mismatch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47DC3F24-666E-7941-A0D4-AF0F25C44CC4}"/>
              </a:ext>
            </a:extLst>
          </p:cNvPr>
          <p:cNvSpPr txBox="1">
            <a:spLocks noChangeArrowheads="1"/>
          </p:cNvSpPr>
          <p:nvPr/>
        </p:nvSpPr>
        <p:spPr>
          <a:xfrm>
            <a:off x="400050" y="1066800"/>
            <a:ext cx="8343900" cy="4495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Vergence-Accommodation mismatch is possible to causing cybersickness</a:t>
            </a:r>
          </a:p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peoples in 19-33 years old.</a:t>
            </a:r>
          </a:p>
          <a:p>
            <a:pPr algn="just"/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27E35E1-AA32-3847-8010-A0429747A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7" y="3173431"/>
            <a:ext cx="2906829" cy="24384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B2C012F-AC86-AC46-A71E-207FA4C1B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93" y="3123735"/>
            <a:ext cx="5492198" cy="243886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0F55161-E278-D94B-AE66-D0AB8516DD4F}"/>
              </a:ext>
            </a:extLst>
          </p:cNvPr>
          <p:cNvSpPr txBox="1"/>
          <p:nvPr/>
        </p:nvSpPr>
        <p:spPr>
          <a:xfrm>
            <a:off x="604450" y="5672578"/>
            <a:ext cx="809228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‘Insight into Vergence-Accommodation Mismatch’, Martin S, Banks, </a:t>
            </a:r>
            <a:r>
              <a:rPr lang="en-US" altLang="ko-KR" sz="1200" dirty="0" err="1"/>
              <a:t>Joohwan</a:t>
            </a:r>
            <a:r>
              <a:rPr lang="en-US" altLang="ko-KR" sz="1200" dirty="0"/>
              <a:t> Kim, and Takashi Shibata (2013)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3045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326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/>
            <a: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Compliance with </a:t>
            </a:r>
            <a:b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IEEE Standards Policies and Procedures</a:t>
            </a:r>
            <a:endParaRPr lang="ko-KR" altLang="en-US" sz="2800" b="1" dirty="0">
              <a:solidFill>
                <a:schemeClr val="tx2"/>
              </a:solidFill>
              <a:latin typeface="+mj-ea"/>
              <a:cs typeface="ＭＳ Ｐゴシック" pitchFamily="-84" charset="-128"/>
            </a:endParaRPr>
          </a:p>
        </p:txBody>
      </p:sp>
      <p:sp>
        <p:nvSpPr>
          <p:cNvPr id="15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96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18671" y="238352"/>
            <a:ext cx="8306657" cy="1033858"/>
          </a:xfrm>
        </p:spPr>
        <p:txBody>
          <a:bodyPr>
            <a:noAutofit/>
          </a:bodyPr>
          <a:lstStyle/>
          <a:p>
            <a:pPr defTabSz="685800"/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IEEE 3079</a:t>
            </a:r>
            <a:br>
              <a:rPr lang="en-GB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Human Factor for Immersive Content Working Group</a:t>
            </a:r>
            <a:b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400" b="1" dirty="0" err="1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Seo</a:t>
            </a:r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, Dong Il Dillon, </a:t>
            </a:r>
            <a:r>
              <a:rPr lang="en-US" altLang="ko-KR" sz="2400" b="1" dirty="0" err="1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dillon.seo@dtcp.capital</a:t>
            </a:r>
            <a:endParaRPr lang="ko-KR" altLang="en-US" sz="2400" b="1" dirty="0">
              <a:solidFill>
                <a:schemeClr val="tx2"/>
              </a:solidFill>
              <a:latin typeface="+mj-ea"/>
              <a:cs typeface="ＭＳ Ｐゴシック" pitchFamily="-84" charset="-128"/>
            </a:endParaRPr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01358"/>
              </p:ext>
            </p:extLst>
          </p:nvPr>
        </p:nvGraphicFramePr>
        <p:xfrm>
          <a:off x="228600" y="1371600"/>
          <a:ext cx="8686800" cy="444817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2476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Human Factor Related to Cybersickness in HMD based VR</a:t>
                      </a:r>
                      <a:endParaRPr kumimoji="0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12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2021-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07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-21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71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Yoon, 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Sangcheol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Daejeon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+82 10 2502 6915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  <a:hlinkClick r:id="rId2"/>
                        </a:rPr>
                        <a:t>yoonsangcheol@gmail.com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1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>
                <a:solidFill>
                  <a:srgbClr val="44546A"/>
                </a:solidFill>
                <a:latin typeface="+mj-ea"/>
              </a:rPr>
              <a:t>Physiological Cues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803820" y="1083098"/>
            <a:ext cx="310082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Binocular disparity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874728" y="1067223"/>
            <a:ext cx="279882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Accommodation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874728" y="3246186"/>
            <a:ext cx="1807459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Vergence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789532" y="3246186"/>
            <a:ext cx="268795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Motion parallax</a:t>
            </a:r>
          </a:p>
        </p:txBody>
      </p:sp>
      <p:pic>
        <p:nvPicPr>
          <p:cNvPr id="26" name="Picture 4" descr="motion paralla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326" y="3846803"/>
            <a:ext cx="185737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3" descr="fig1-2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239" y="1651453"/>
            <a:ext cx="147955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7376" y="1600377"/>
            <a:ext cx="14827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7414" y="1600377"/>
            <a:ext cx="14827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onverge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164" y="4680760"/>
            <a:ext cx="1069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onvergen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164" y="3983847"/>
            <a:ext cx="10699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C:\Users\Administrator\Pictures\convergenc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2726" y="4126864"/>
            <a:ext cx="2519363" cy="11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32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>
                <a:solidFill>
                  <a:srgbClr val="44546A"/>
                </a:solidFill>
                <a:latin typeface="+mj-ea"/>
              </a:rPr>
              <a:t>Psychological Cues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803820" y="1083098"/>
            <a:ext cx="218519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Overlapping</a:t>
            </a:r>
            <a:endParaRPr kumimoji="1" lang="en-US" altLang="ko-KR" sz="2800" b="1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874728" y="1067223"/>
            <a:ext cx="305825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Linear perspective</a:t>
            </a:r>
            <a:endParaRPr kumimoji="1" lang="en-US" altLang="ko-KR" sz="2800" b="1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874728" y="3246186"/>
            <a:ext cx="339885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Shading and Shadow</a:t>
            </a:r>
            <a:endParaRPr kumimoji="1" lang="en-US" altLang="ko-KR" sz="2800" b="1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789532" y="3246186"/>
            <a:ext cx="282786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Texture Gradient</a:t>
            </a:r>
            <a:endParaRPr kumimoji="1" lang="en-US" altLang="ko-KR" sz="2800" b="1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053358" y="4350926"/>
            <a:ext cx="3048000" cy="533400"/>
          </a:xfrm>
          <a:prstGeom prst="rect">
            <a:avLst/>
          </a:prstGeom>
          <a:gradFill rotWithShape="0">
            <a:gsLst>
              <a:gs pos="0">
                <a:srgbClr val="C1C1C1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1138554" y="4350926"/>
            <a:ext cx="304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ko-KR" alt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138554" y="2078622"/>
            <a:ext cx="3048000" cy="838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138554" y="2294522"/>
            <a:ext cx="3048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ko-KR" altLang="en-US"/>
          </a:p>
        </p:txBody>
      </p: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1138554" y="2294522"/>
            <a:ext cx="1524000" cy="609600"/>
            <a:chOff x="576" y="2880"/>
            <a:chExt cx="960" cy="384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H="1">
              <a:off x="912" y="2880"/>
              <a:ext cx="624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 flipH="1">
              <a:off x="1296" y="2880"/>
              <a:ext cx="240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35" name="Group 19"/>
          <p:cNvGrpSpPr>
            <a:grpSpLocks/>
          </p:cNvGrpSpPr>
          <p:nvPr/>
        </p:nvGrpSpPr>
        <p:grpSpPr bwMode="auto">
          <a:xfrm flipH="1">
            <a:off x="2662554" y="2294522"/>
            <a:ext cx="1524000" cy="609600"/>
            <a:chOff x="576" y="2880"/>
            <a:chExt cx="960" cy="384"/>
          </a:xfrm>
        </p:grpSpPr>
        <p:sp>
          <p:nvSpPr>
            <p:cNvPr id="36" name="Line 20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 flipH="1">
              <a:off x="912" y="2880"/>
              <a:ext cx="624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H="1">
              <a:off x="1296" y="2880"/>
              <a:ext cx="240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5053358" y="2065922"/>
            <a:ext cx="3048000" cy="838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1138554" y="4046126"/>
            <a:ext cx="3048000" cy="838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5053358" y="4046126"/>
            <a:ext cx="3048000" cy="838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6170958" y="2218322"/>
            <a:ext cx="685800" cy="609600"/>
          </a:xfrm>
          <a:prstGeom prst="rect">
            <a:avLst/>
          </a:prstGeom>
          <a:solidFill>
            <a:srgbClr val="29292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6094758" y="2370722"/>
            <a:ext cx="914400" cy="38100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6399558" y="2091322"/>
            <a:ext cx="381000" cy="76200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7" name="Oval 31"/>
          <p:cNvSpPr>
            <a:spLocks noChangeArrowheads="1"/>
          </p:cNvSpPr>
          <p:nvPr/>
        </p:nvSpPr>
        <p:spPr bwMode="auto">
          <a:xfrm>
            <a:off x="2510154" y="4274726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sy="50000" kx="-2453608" rotWithShape="0">
              <a:srgbClr val="292929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ko-KR" alt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104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>
                <a:solidFill>
                  <a:srgbClr val="44546A"/>
                </a:solidFill>
                <a:latin typeface="+mj-ea"/>
              </a:rPr>
              <a:t>Classification of 3D Displays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graphicFrame>
        <p:nvGraphicFramePr>
          <p:cNvPr id="30" name="Group 10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93153"/>
              </p:ext>
            </p:extLst>
          </p:nvPr>
        </p:nvGraphicFramePr>
        <p:xfrm>
          <a:off x="614307" y="1377140"/>
          <a:ext cx="8072493" cy="4586352"/>
        </p:xfrm>
        <a:graphic>
          <a:graphicData uri="http://schemas.openxmlformats.org/drawingml/2006/table">
            <a:tbl>
              <a:tblPr/>
              <a:tblGrid>
                <a:gridCol w="95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6051">
                <a:tc grid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Classification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Depth cues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Key component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14">
                <a:tc rowSpan="9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Stereoscopic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+mn-cs"/>
                        </a:rPr>
                        <a:t>Glasses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Polarizing glasses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LC shutter glasses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714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Autostereoscopic</a:t>
                      </a:r>
                      <a:endParaRPr kumimoji="1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(Non-glasses type)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  <a:cs typeface="+mn-cs"/>
                        </a:rPr>
                        <a:t>Multi-view display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disparity, Vergence, Motion parallax (Horizontal only, limited range, discrete)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Parallax barrier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Lenticular</a:t>
                      </a: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 lens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HOE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 (Holographic Optical Element)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Directional BLU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Super multi-view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disparity, Vergence, Motion parallax (H only, continuous), Accommodation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Lenticular</a:t>
                      </a: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 lens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50" dirty="0">
                          <a:latin typeface="+mj-lt"/>
                          <a:cs typeface="Times New Roman" pitchFamily="18" charset="0"/>
                        </a:rPr>
                        <a:t>Multiple projection</a:t>
                      </a:r>
                      <a:endParaRPr lang="ko-KR" altLang="en-US" sz="105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Integral imaging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disparity, Vergence, Motion parallax (H&amp;V, continuous), Accommodation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+mj-lt"/>
                          <a:cs typeface="Times New Roman" pitchFamily="18" charset="0"/>
                        </a:rPr>
                        <a:t>Lens array</a:t>
                      </a:r>
                      <a:endParaRPr lang="ko-KR" altLang="en-US" sz="105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714">
                <a:tc rowSpan="3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Volumetric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display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disparity, Vergence, Motion parallax, Accommodation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Stacked screens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714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Spinning screen/mirror 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3950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Crossed-beam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(Two-photon absorption)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39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  <a:cs typeface="+mn-cs"/>
                        </a:rPr>
                        <a:t>Holographic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  <a:cs typeface="+mn-cs"/>
                        </a:rPr>
                        <a:t>display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disparity, Vergence, Motion parallax, Accommodation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Electro-holography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(Coherent optics)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1579418" y="1654232"/>
            <a:ext cx="7107382" cy="4987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457200" y="652549"/>
            <a:ext cx="8343900" cy="65393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3D Display which gives image including depth information by using </a:t>
            </a:r>
            <a:r>
              <a:rPr lang="en-US" altLang="ko-K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depth cue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6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00050" y="1066800"/>
            <a:ext cx="8343900" cy="4495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by the vertebrate eye changes optical power to maintain a clear image or focus on an object as its distance varies</a:t>
            </a:r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solidFill>
                  <a:srgbClr val="44546A"/>
                </a:solidFill>
                <a:latin typeface="+mj-ea"/>
              </a:rPr>
              <a:t>Accommodation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pic>
        <p:nvPicPr>
          <p:cNvPr id="5" name="Picture 2" descr="C:\Documents and Settings\Youngmin Kim\Local Settings\Temporary Internet Files\Content.IE5\DUHUYFUX\MCj04398330000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746" y="2379528"/>
            <a:ext cx="1440000" cy="1440000"/>
          </a:xfrm>
          <a:prstGeom prst="rect">
            <a:avLst/>
          </a:prstGeom>
          <a:noFill/>
        </p:spPr>
      </p:pic>
      <p:pic>
        <p:nvPicPr>
          <p:cNvPr id="6" name="Picture 2" descr="C:\Documents and Settings\Youngmin Kim\Local Settings\Temporary Internet Files\Content.IE5\DUHUYFUX\MCj04398330000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667" y="3997043"/>
            <a:ext cx="1440000" cy="1440000"/>
          </a:xfrm>
          <a:prstGeom prst="rect">
            <a:avLst/>
          </a:prstGeom>
          <a:noFill/>
        </p:spPr>
      </p:pic>
      <p:grpSp>
        <p:nvGrpSpPr>
          <p:cNvPr id="9" name="그룹 8"/>
          <p:cNvGrpSpPr/>
          <p:nvPr/>
        </p:nvGrpSpPr>
        <p:grpSpPr>
          <a:xfrm>
            <a:off x="2279034" y="4463543"/>
            <a:ext cx="569250" cy="550013"/>
            <a:chOff x="1403728" y="5025304"/>
            <a:chExt cx="720000" cy="720000"/>
          </a:xfrm>
        </p:grpSpPr>
        <p:sp>
          <p:nvSpPr>
            <p:cNvPr id="11" name="타원 10"/>
            <p:cNvSpPr/>
            <p:nvPr/>
          </p:nvSpPr>
          <p:spPr>
            <a:xfrm>
              <a:off x="1403728" y="502530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003674" y="5265304"/>
              <a:ext cx="108000" cy="2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278971" y="2813320"/>
            <a:ext cx="569250" cy="550013"/>
            <a:chOff x="2300082" y="3361730"/>
            <a:chExt cx="569250" cy="550013"/>
          </a:xfrm>
        </p:grpSpPr>
        <p:sp>
          <p:nvSpPr>
            <p:cNvPr id="14" name="타원 13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6" name="직선 화살표 연결선 15"/>
          <p:cNvCxnSpPr>
            <a:stCxn id="14" idx="6"/>
          </p:cNvCxnSpPr>
          <p:nvPr/>
        </p:nvCxnSpPr>
        <p:spPr>
          <a:xfrm>
            <a:off x="2848221" y="3088327"/>
            <a:ext cx="1878797" cy="0"/>
          </a:xfrm>
          <a:prstGeom prst="straightConnector1">
            <a:avLst/>
          </a:pr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11" idx="6"/>
          </p:cNvCxnSpPr>
          <p:nvPr/>
        </p:nvCxnSpPr>
        <p:spPr>
          <a:xfrm>
            <a:off x="2848284" y="4738549"/>
            <a:ext cx="3842786" cy="0"/>
          </a:xfrm>
          <a:prstGeom prst="straightConnector1">
            <a:avLst/>
          </a:pr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74806" y="3818144"/>
            <a:ext cx="203363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/>
              <a:t>Accommodation distance</a:t>
            </a:r>
            <a:endParaRPr lang="ko-KR" altLang="en-US" sz="1400" dirty="0"/>
          </a:p>
        </p:txBody>
      </p:sp>
      <p:cxnSp>
        <p:nvCxnSpPr>
          <p:cNvPr id="19" name="구부러진 연결선 18"/>
          <p:cNvCxnSpPr>
            <a:stCxn id="18" idx="0"/>
          </p:cNvCxnSpPr>
          <p:nvPr/>
        </p:nvCxnSpPr>
        <p:spPr>
          <a:xfrm rot="16200000" flipV="1">
            <a:off x="3620548" y="3347069"/>
            <a:ext cx="638148" cy="304002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구부러진 연결선 19"/>
          <p:cNvCxnSpPr>
            <a:stCxn id="18" idx="2"/>
          </p:cNvCxnSpPr>
          <p:nvPr/>
        </p:nvCxnSpPr>
        <p:spPr>
          <a:xfrm rot="16200000" flipH="1">
            <a:off x="3950545" y="4266998"/>
            <a:ext cx="575964" cy="293809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21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00050" y="1066800"/>
            <a:ext cx="8343900" cy="4495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simultaneous movement of both eyes in opposite direction to obtain or maintain single binocular vision</a:t>
            </a:r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solidFill>
                  <a:srgbClr val="44546A"/>
                </a:solidFill>
                <a:latin typeface="+mj-ea"/>
              </a:rPr>
              <a:t>Vergence [Convergence]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992780" y="4018900"/>
            <a:ext cx="287361" cy="281984"/>
            <a:chOff x="2300082" y="3361730"/>
            <a:chExt cx="569250" cy="550013"/>
          </a:xfrm>
        </p:grpSpPr>
        <p:sp>
          <p:nvSpPr>
            <p:cNvPr id="23" name="타원 22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1996226" y="4639335"/>
            <a:ext cx="287361" cy="281984"/>
            <a:chOff x="2300082" y="3361730"/>
            <a:chExt cx="569250" cy="550013"/>
          </a:xfrm>
        </p:grpSpPr>
        <p:sp>
          <p:nvSpPr>
            <p:cNvPr id="26" name="타원 25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1960740" y="2665224"/>
            <a:ext cx="287361" cy="281984"/>
            <a:chOff x="2300082" y="3361730"/>
            <a:chExt cx="569250" cy="550013"/>
          </a:xfrm>
        </p:grpSpPr>
        <p:sp>
          <p:nvSpPr>
            <p:cNvPr id="29" name="타원 28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1964186" y="3285659"/>
            <a:ext cx="287361" cy="281984"/>
            <a:chOff x="2300082" y="3361730"/>
            <a:chExt cx="569250" cy="550013"/>
          </a:xfrm>
        </p:grpSpPr>
        <p:sp>
          <p:nvSpPr>
            <p:cNvPr id="32" name="타원 31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3628828" y="2739533"/>
            <a:ext cx="778049" cy="637902"/>
            <a:chOff x="6159574" y="4164558"/>
            <a:chExt cx="974725" cy="814388"/>
          </a:xfrm>
        </p:grpSpPr>
        <p:sp>
          <p:nvSpPr>
            <p:cNvPr id="35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9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40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42" name="그룹 41"/>
          <p:cNvGrpSpPr/>
          <p:nvPr/>
        </p:nvGrpSpPr>
        <p:grpSpPr>
          <a:xfrm>
            <a:off x="6595718" y="4159892"/>
            <a:ext cx="778049" cy="637902"/>
            <a:chOff x="6159574" y="4164558"/>
            <a:chExt cx="974725" cy="814388"/>
          </a:xfrm>
        </p:grpSpPr>
        <p:sp>
          <p:nvSpPr>
            <p:cNvPr id="43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7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48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9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cxnSp>
        <p:nvCxnSpPr>
          <p:cNvPr id="50" name="직선 연결선 49"/>
          <p:cNvCxnSpPr>
            <a:stCxn id="29" idx="6"/>
          </p:cNvCxnSpPr>
          <p:nvPr/>
        </p:nvCxnSpPr>
        <p:spPr>
          <a:xfrm>
            <a:off x="2248101" y="2806216"/>
            <a:ext cx="1600198" cy="33993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32" idx="6"/>
          </p:cNvCxnSpPr>
          <p:nvPr/>
        </p:nvCxnSpPr>
        <p:spPr>
          <a:xfrm flipV="1">
            <a:off x="2251547" y="3146149"/>
            <a:ext cx="1597138" cy="28050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>
            <a:stCxn id="24" idx="6"/>
          </p:cNvCxnSpPr>
          <p:nvPr/>
        </p:nvCxnSpPr>
        <p:spPr>
          <a:xfrm>
            <a:off x="2276695" y="4159892"/>
            <a:ext cx="4538879" cy="38609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26" idx="6"/>
          </p:cNvCxnSpPr>
          <p:nvPr/>
        </p:nvCxnSpPr>
        <p:spPr>
          <a:xfrm flipV="1">
            <a:off x="2283586" y="4566508"/>
            <a:ext cx="4531987" cy="2138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원호 53"/>
          <p:cNvSpPr/>
          <p:nvPr/>
        </p:nvSpPr>
        <p:spPr>
          <a:xfrm rot="13500000">
            <a:off x="2819510" y="2814787"/>
            <a:ext cx="563969" cy="574721"/>
          </a:xfrm>
          <a:prstGeom prst="arc">
            <a:avLst>
              <a:gd name="adj1" fmla="val 16200000"/>
              <a:gd name="adj2" fmla="val 211521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원호 54"/>
          <p:cNvSpPr/>
          <p:nvPr/>
        </p:nvSpPr>
        <p:spPr>
          <a:xfrm rot="13500000">
            <a:off x="4749609" y="4282754"/>
            <a:ext cx="458869" cy="448805"/>
          </a:xfrm>
          <a:prstGeom prst="arc">
            <a:avLst>
              <a:gd name="adj1" fmla="val 16200000"/>
              <a:gd name="adj2" fmla="val 211521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89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00050" y="1066800"/>
            <a:ext cx="8343900" cy="4495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discussion on the terms &amp; definitions of P3079.1 </a:t>
            </a:r>
            <a:r>
              <a:rPr lang="en-US" altLang="ko-KR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>
                <a:solidFill>
                  <a:srgbClr val="44546A"/>
                </a:solidFill>
                <a:latin typeface="+mj-ea"/>
              </a:rPr>
              <a:t>Sight in real world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5851655" y="3482963"/>
            <a:ext cx="974725" cy="814388"/>
            <a:chOff x="6159574" y="4164558"/>
            <a:chExt cx="974725" cy="814388"/>
          </a:xfrm>
        </p:grpSpPr>
        <p:sp>
          <p:nvSpPr>
            <p:cNvPr id="57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8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61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62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64" name="그룹 63"/>
          <p:cNvGrpSpPr/>
          <p:nvPr/>
        </p:nvGrpSpPr>
        <p:grpSpPr>
          <a:xfrm>
            <a:off x="2501419" y="2969207"/>
            <a:ext cx="580545" cy="1762274"/>
            <a:chOff x="1952430" y="3587937"/>
            <a:chExt cx="290804" cy="902419"/>
          </a:xfrm>
        </p:grpSpPr>
        <p:grpSp>
          <p:nvGrpSpPr>
            <p:cNvPr id="65" name="그룹 64"/>
            <p:cNvGrpSpPr/>
            <p:nvPr/>
          </p:nvGrpSpPr>
          <p:grpSpPr>
            <a:xfrm>
              <a:off x="1952430" y="3587937"/>
              <a:ext cx="287362" cy="281984"/>
              <a:chOff x="2300084" y="3361730"/>
              <a:chExt cx="569251" cy="550013"/>
            </a:xfrm>
          </p:grpSpPr>
          <p:sp>
            <p:nvSpPr>
              <p:cNvPr id="69" name="타원 68"/>
              <p:cNvSpPr/>
              <p:nvPr/>
            </p:nvSpPr>
            <p:spPr>
              <a:xfrm>
                <a:off x="2300084" y="3361730"/>
                <a:ext cx="569251" cy="5500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/>
              <p:cNvSpPr/>
              <p:nvPr/>
            </p:nvSpPr>
            <p:spPr>
              <a:xfrm>
                <a:off x="2720193" y="3545068"/>
                <a:ext cx="142313" cy="1833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6" name="그룹 65"/>
            <p:cNvGrpSpPr/>
            <p:nvPr/>
          </p:nvGrpSpPr>
          <p:grpSpPr>
            <a:xfrm>
              <a:off x="1955873" y="4208372"/>
              <a:ext cx="287361" cy="281984"/>
              <a:chOff x="2300082" y="3361730"/>
              <a:chExt cx="569250" cy="550013"/>
            </a:xfrm>
          </p:grpSpPr>
          <p:sp>
            <p:nvSpPr>
              <p:cNvPr id="67" name="타원 66"/>
              <p:cNvSpPr/>
              <p:nvPr/>
            </p:nvSpPr>
            <p:spPr>
              <a:xfrm>
                <a:off x="2300082" y="3361730"/>
                <a:ext cx="569250" cy="5500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타원 67"/>
              <p:cNvSpPr/>
              <p:nvPr/>
            </p:nvSpPr>
            <p:spPr>
              <a:xfrm>
                <a:off x="2720193" y="3545068"/>
                <a:ext cx="142313" cy="1833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71" name="직선 연결선 70"/>
          <p:cNvCxnSpPr>
            <a:stCxn id="69" idx="6"/>
          </p:cNvCxnSpPr>
          <p:nvPr/>
        </p:nvCxnSpPr>
        <p:spPr>
          <a:xfrm>
            <a:off x="3075093" y="3244541"/>
            <a:ext cx="3051993" cy="660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>
            <a:stCxn id="67" idx="6"/>
          </p:cNvCxnSpPr>
          <p:nvPr/>
        </p:nvCxnSpPr>
        <p:spPr>
          <a:xfrm flipV="1">
            <a:off x="3081964" y="3905311"/>
            <a:ext cx="3045122" cy="55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/>
          <p:nvPr/>
        </p:nvCxnSpPr>
        <p:spPr>
          <a:xfrm>
            <a:off x="3081964" y="4731481"/>
            <a:ext cx="3096344" cy="0"/>
          </a:xfrm>
          <a:prstGeom prst="straightConnector1">
            <a:avLst/>
          </a:pr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273831" y="2393143"/>
            <a:ext cx="10425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Observer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888797" y="2403705"/>
            <a:ext cx="8034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Object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226584" y="4988075"/>
                <a:ext cx="48907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/>
                  <a:t>Accommodation distance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Convergence distance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584" y="4988075"/>
                <a:ext cx="4890762" cy="369332"/>
              </a:xfrm>
              <a:prstGeom prst="rect">
                <a:avLst/>
              </a:prstGeom>
              <a:blipFill>
                <a:blip r:embed="rId2"/>
                <a:stretch>
                  <a:fillRect l="-621" t="-6349" r="-497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121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3622</TotalTime>
  <Words>627</Words>
  <Application>Microsoft Macintosh PowerPoint</Application>
  <PresentationFormat>화면 슬라이드 쇼(4:3)</PresentationFormat>
  <Paragraphs>117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맑은 고딕</vt:lpstr>
      <vt:lpstr>Myriad Pro</vt:lpstr>
      <vt:lpstr>Arial</vt:lpstr>
      <vt:lpstr>Calibri</vt:lpstr>
      <vt:lpstr>Calibri Light</vt:lpstr>
      <vt:lpstr>Cambria Math</vt:lpstr>
      <vt:lpstr>Times New Roman</vt:lpstr>
      <vt:lpstr>Wingdings</vt:lpstr>
      <vt:lpstr>Office 테마</vt:lpstr>
      <vt:lpstr>1_Office 테마</vt:lpstr>
      <vt:lpstr>PowerPoint 프레젠테이션</vt:lpstr>
      <vt:lpstr>Compliance with  IEEE Standards Policies and Procedures</vt:lpstr>
      <vt:lpstr>IEEE 3079 Human Factor for Immersive Content Working Group Seo, Dong Il Dillon, dillon.seo@dtcp.capital</vt:lpstr>
      <vt:lpstr>Physiological Cues</vt:lpstr>
      <vt:lpstr>Psychological Cues</vt:lpstr>
      <vt:lpstr>Classification of 3D Displays</vt:lpstr>
      <vt:lpstr>Accommodation</vt:lpstr>
      <vt:lpstr>Vergence [Convergence]</vt:lpstr>
      <vt:lpstr>Sight in real world</vt:lpstr>
      <vt:lpstr>Sight in Stereoscopic 3D Display</vt:lpstr>
      <vt:lpstr>Reduction issue</vt:lpstr>
      <vt:lpstr>Insight into Vergence-Accommodation Mismatch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Hyun K. Lim</dc:creator>
  <cp:lastModifiedBy>11658</cp:lastModifiedBy>
  <cp:revision>200</cp:revision>
  <dcterms:created xsi:type="dcterms:W3CDTF">2020-07-07T10:18:46Z</dcterms:created>
  <dcterms:modified xsi:type="dcterms:W3CDTF">2021-07-20T00:52:07Z</dcterms:modified>
</cp:coreProperties>
</file>