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47"/>
  </p:notesMasterIdLst>
  <p:handoutMasterIdLst>
    <p:handoutMasterId r:id="rId48"/>
  </p:handoutMasterIdLst>
  <p:sldIdLst>
    <p:sldId id="325" r:id="rId4"/>
    <p:sldId id="365" r:id="rId5"/>
    <p:sldId id="366" r:id="rId6"/>
    <p:sldId id="375" r:id="rId7"/>
    <p:sldId id="395" r:id="rId8"/>
    <p:sldId id="521" r:id="rId9"/>
    <p:sldId id="460" r:id="rId10"/>
    <p:sldId id="414" r:id="rId11"/>
    <p:sldId id="498" r:id="rId12"/>
    <p:sldId id="473" r:id="rId13"/>
    <p:sldId id="491" r:id="rId14"/>
    <p:sldId id="492" r:id="rId15"/>
    <p:sldId id="475" r:id="rId16"/>
    <p:sldId id="480" r:id="rId17"/>
    <p:sldId id="476" r:id="rId18"/>
    <p:sldId id="505" r:id="rId19"/>
    <p:sldId id="506" r:id="rId20"/>
    <p:sldId id="507" r:id="rId21"/>
    <p:sldId id="508" r:id="rId22"/>
    <p:sldId id="509" r:id="rId23"/>
    <p:sldId id="510" r:id="rId24"/>
    <p:sldId id="511" r:id="rId25"/>
    <p:sldId id="512" r:id="rId26"/>
    <p:sldId id="513" r:id="rId27"/>
    <p:sldId id="514" r:id="rId28"/>
    <p:sldId id="515" r:id="rId29"/>
    <p:sldId id="516" r:id="rId30"/>
    <p:sldId id="504" r:id="rId31"/>
    <p:sldId id="502" r:id="rId32"/>
    <p:sldId id="518" r:id="rId33"/>
    <p:sldId id="500" r:id="rId34"/>
    <p:sldId id="499" r:id="rId35"/>
    <p:sldId id="517" r:id="rId36"/>
    <p:sldId id="501" r:id="rId37"/>
    <p:sldId id="497" r:id="rId38"/>
    <p:sldId id="520" r:id="rId39"/>
    <p:sldId id="519" r:id="rId40"/>
    <p:sldId id="352" r:id="rId41"/>
    <p:sldId id="401" r:id="rId42"/>
    <p:sldId id="422" r:id="rId43"/>
    <p:sldId id="470" r:id="rId44"/>
    <p:sldId id="490" r:id="rId45"/>
    <p:sldId id="356" r:id="rId46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660"/>
  </p:normalViewPr>
  <p:slideViewPr>
    <p:cSldViewPr>
      <p:cViewPr varScale="1">
        <p:scale>
          <a:sx n="129" d="100"/>
          <a:sy n="129" d="100"/>
        </p:scale>
        <p:origin x="138" y="1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3079-21-0036-02-0000-Session-18-WG-Closing-Plenary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3079-21-0036-02-0000-Session-18-WG-Closing-Plenary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3079-21-0036-02-0000-Session-18-WG-Closing-Plenary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3079-21-0036-02-0000-Session-18-WG-Closing-Plenary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3079-21-0036-02-0000-Session-18-WG-Closing-Plenary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3079-21-0036-02-0000-Session-18-WG-Closing-Plenary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3079-21-0036-02-0000-Session-18-WG-Closing-Plenary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3079-21-0036-02-0000-Session-18-WG-Closing-Plenary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3079-21-0036-02-0000-Session-18-WG-Closing-Plenary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3079-21-0036-02-0000-Session-18-WG-Closing-Plenary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us02web.zoom.us/j/83808221695?pwd%3DeERXZDVCYkJMWXI3VHdQdFdvaWl5dz09&amp;sa=D&amp;source=calendar&amp;ust=1619149014545000&amp;usg=AOvVaw3U7tu39eWHSk_6KlR-87xt" TargetMode="Externa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#19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256CA88-404B-46BC-A338-E543A3424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40940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3079-21-0048-00-0000-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Orientation of IEEE 3079 WG for New Comers’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555683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502124-3184-4F08-B6C0-40A90099C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‘3079-21-0047-00-0000-Introduction of IEEE 3079’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293343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DB49B04-A020-4796-B5F8-AA98F63EF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35903"/>
            <a:ext cx="8686800" cy="427873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‘3079-21-0050-00-0000-Introduction of Digital Human and its Evaluation’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3830204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D1DE17D-E2E6-4432-9BE6-23BEFC32D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7241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document ‘3079-21-0052-01-0000-Proposal of New PAR for Framework for Evaluating the Quality of Digital Human’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556985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AB4AA45-F280-4AAF-A6B8-CF458AFDD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7241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‘3079-21-0054-00-0002-Adding-Definitions-acronyms-and-abbreviations’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02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06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Fails </a:t>
            </a:r>
          </a:p>
        </p:txBody>
      </p:sp>
    </p:spTree>
    <p:extLst>
      <p:ext uri="{BB962C8B-B14F-4D97-AF65-F5344CB8AC3E}">
        <p14:creationId xmlns:p14="http://schemas.microsoft.com/office/powerpoint/2010/main" val="2597871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‘3079-21-0059-00-0000-AR Glasses for See-Direct Communication’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4088469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‘3079-21-0042-00-0001-Introduction of IEEE 2888 WG’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1997222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6FC7688-6F94-4350-BCC0-14084C6B6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‘3079-21-0049-00-0001-Progress on Human Factor and Measurement System for MTP Latency’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3173893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‘3079-21-0058-00-0001-Proposal for Vestibular Parameters Under IEEE 3079’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Peter Sangkwon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95113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‘3079-21-0039-00-0002-RGB User Image-based User Motion Correction Instruction Providing System’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3352183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‘3079-21-0040-00-0002-WebRTC Connection through QR code and JWT’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300866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‘3079-21-0043-00-0002-Real-time User Tracking System Using Depth Camera’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1815984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‘3079-21-0008-01-0002-Human body key point data format for Mixed Reality Motion Recognition’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Peter Sangkwon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5376426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#18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‘3079-21-0053-00-0002-Description Scheme of Facial image for personal recognition of Mixed Reality’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Peter Sangkwon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728232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#19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CCE7E67-9CCB-4583-B0C7-97A841EFF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‘3079-21-0055-00-0001-On MCTS Tile Merger for CDN-based Viewport-dependent 360 Video Tiled Streaming’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32524323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#20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F387F1A-F1BC-415A-A19A-1060413B2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049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‘3079-21-0056-00-0001-MPEG-Immersive 6DoF Standard Work Related to MPEG Immersive Video’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0465498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#21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BF712E1-85DE-4AD8-BF76-77DA323F9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903839"/>
            <a:ext cx="88011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‘3079-21-0057-00-0001-On OpenGL-based View Synthesizer Optimization for Real-time 6DoF Immersive Video Streaming’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1355958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#22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DCED3F7-36B0-4515-90EB-77EBDC4C9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903839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‘3079-21-0060-03-0001-Human Factor related to cybersickness in HMD based VR’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1377035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27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BDF697-8E9D-489D-BFC2-70BB2731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‘3079-21-0061-01-0002-Hierarchy for IEEE P3079.2’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Hyo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Chul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Bae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30127571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28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BDF697-8E9D-489D-BFC2-70BB2731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‘3079-21-0065-00-0002-STD-D01-Frameowk for Motion Training’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Hyo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Chul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Bae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471387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773034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3079 Session #19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2021-07-22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Son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Wookho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+82 10 8759 3602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+mn-ea"/>
                          <a:cs typeface="Times New Roman" pitchFamily="-84" charset="0"/>
                        </a:rPr>
                        <a:t>whson@etri.re.kr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Beom-Ryeol</a:t>
            </a:r>
            <a:r>
              <a:rPr lang="ko-KR" altLang="en-US" sz="1800" dirty="0"/>
              <a:t> </a:t>
            </a:r>
            <a:r>
              <a:rPr lang="en-US" altLang="ko-KR" sz="1800" dirty="0"/>
              <a:t>Lee, lbr@etri.re.kr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#25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29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613E70D-3859-4A92-8E52-9E682297D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‘3079-21-0064-00-0002-PAR Modification for the IEEE 3079.2’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Hyo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Chul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Bae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6401435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#26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30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BDF697-8E9D-489D-BFC2-70BB2731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‘3079-21-0044-01-0000-Proposal of New PAR for ‘Basic Framework for Motion Training’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01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21360764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#27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31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613E70D-3859-4A92-8E52-9E682297D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‘3079-21-0045-01-0000-PAR Modification for the IEEE 3079.2’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3366034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#28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32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BDF697-8E9D-489D-BFC2-70BB2731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‘3079-21-0067-00-0001-Session 19 3079.1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41030623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BDF697-8E9D-489D-BFC2-70BB2731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‘3079-21-0062-00-0002-Session 19 3079.2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6638400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#30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34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BA2A3B2-788E-48F1-819D-20D3A59BB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‘3079-21-0066-00-0000-Session #19 WG Closing Plenary’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23925208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2913062" y="2743200"/>
            <a:ext cx="3317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Action Item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35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5801935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</a:pPr>
            <a:r>
              <a:rPr lang="en-US" altLang="ko-KR" dirty="0">
                <a:latin typeface="Arial" charset="0"/>
              </a:rPr>
              <a:t>WG Action Item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PARs Proposal to Standard Committee (C/SAB)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 proposal for expansion of P3079.2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WG title change proposal to Standard Committee (C/SAB)</a:t>
            </a:r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2235D4C3-4E93-4514-9AE1-B6759904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A0BF9EB-08AA-4364-819A-4313DF99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36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7105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</a:pPr>
            <a:r>
              <a:rPr lang="en-US" altLang="ko-KR" dirty="0">
                <a:latin typeface="Arial" charset="0"/>
              </a:rPr>
              <a:t>Next Agenda for P3079.1</a:t>
            </a: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2235D4C3-4E93-4514-9AE1-B6759904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A0BF9EB-08AA-4364-819A-4313DF99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37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42B452F-0C6F-4481-A131-BB68506EE5FD}"/>
              </a:ext>
            </a:extLst>
          </p:cNvPr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discussion on the terms &amp; definitions of P3079.1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MTP Latency measurement of VR devices in market 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MTP Latency measurement using following devices:</a:t>
            </a:r>
          </a:p>
          <a:p>
            <a:pPr marL="457200" lvl="1" indent="0" algn="just">
              <a:buNone/>
            </a:pP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Various company products (Oculus, </a:t>
            </a:r>
            <a:r>
              <a:rPr lang="en-US" altLang="ko-K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Vive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Pico, etc.)</a:t>
            </a:r>
          </a:p>
          <a:p>
            <a:pPr marL="457200" lvl="1" indent="0" algn="just">
              <a:buNone/>
            </a:pPr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F8D2BE28-C3B9-4F7D-9CE7-8E681BBA2D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508" y="3641287"/>
            <a:ext cx="2665231" cy="1998923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2FEE7C94-3E57-4810-B66A-3F524AD12F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218" y="3658347"/>
            <a:ext cx="2642484" cy="198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draft writing for P3079.2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Reviewing contribution documents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discussion on the character generation for P3079.2 standard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38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 for P3079.2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7" name="Text Box 47">
            <a:extLst>
              <a:ext uri="{FF2B5EF4-FFF2-40B4-BE49-F238E27FC236}">
                <a16:creationId xmlns:a16="http://schemas.microsoft.com/office/drawing/2014/main" id="{B359562A-E674-4199-8740-AB3ED0B88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1054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CAPELLA Hall in LAHAN Select Hotel at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Gyeongju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, Korea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</a:t>
            </a:r>
            <a:r>
              <a:rPr lang="en-US" altLang="ko-KR" sz="1400" b="0" i="0" u="sng" dirty="0">
                <a:solidFill>
                  <a:srgbClr val="1A73E8"/>
                </a:solidFill>
                <a:effectLst/>
                <a:latin typeface="Roboto"/>
                <a:hlinkClick r:id="rId2"/>
              </a:rPr>
              <a:t>https://us02web.zoom.us/j/83808221695?pwd=eERXZDVCYkJMWXI3VHdQdFdvaWl5dz09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4B95503D-AE41-4B6D-B40D-045CF34898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540742"/>
              </p:ext>
            </p:extLst>
          </p:nvPr>
        </p:nvGraphicFramePr>
        <p:xfrm>
          <a:off x="380539" y="838200"/>
          <a:ext cx="8382000" cy="4115271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(July 19,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20,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21,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23,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57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9:00a-10:30a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11:00a-12:30p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817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1:30p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3:30p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39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094029"/>
              </p:ext>
            </p:extLst>
          </p:nvPr>
        </p:nvGraphicFramePr>
        <p:xfrm>
          <a:off x="952500" y="914400"/>
          <a:ext cx="7239000" cy="5181606"/>
        </p:xfrm>
        <a:graphic>
          <a:graphicData uri="http://schemas.openxmlformats.org/drawingml/2006/table">
            <a:tbl>
              <a:tblPr firstRow="1" firstCol="1" bandRow="1"/>
              <a:tblGrid>
                <a:gridCol w="27051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45339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287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787029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Wookho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Sangkwon Peter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altLang="ko-KR" sz="1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599406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Hyun </a:t>
                      </a:r>
                      <a:r>
                        <a:rPr lang="en-US" altLang="ko-KR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Kyoon</a:t>
                      </a: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Lim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KRISS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Nam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053699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Andrew Min-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gyu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Han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Hansung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70106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Sangcheol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Yoon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Daejeon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078959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Mee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Kim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KRISS</a:t>
                      </a:r>
                      <a:endParaRPr lang="ko-KR" altLang="ko-KR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750994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  <a:cs typeface="+mn-cs"/>
                        </a:rPr>
                        <a:t>Alexander </a:t>
                      </a:r>
                      <a:r>
                        <a:rPr lang="en-US" altLang="ko-KR" sz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  <a:cs typeface="+mn-cs"/>
                        </a:rPr>
                        <a:t>Stickel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Serious Labs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2114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Daejung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Kim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TTA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70558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GookHwan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Lee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388832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Cheol Ryu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6748767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Jaeho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Lee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15595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SeungWook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Lee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312602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Eun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-Seok Ryu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Sungkunkwan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436850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Hyo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Chul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Bae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978578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Beom-Ryeol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Lee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101446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391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2021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40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04-08 2021, TTA, 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Sungnam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, Korea (TBD)</a:t>
            </a:r>
          </a:p>
        </p:txBody>
      </p:sp>
    </p:spTree>
    <p:extLst>
      <p:ext uri="{BB962C8B-B14F-4D97-AF65-F5344CB8AC3E}">
        <p14:creationId xmlns:p14="http://schemas.microsoft.com/office/powerpoint/2010/main" val="27462681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2022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41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07-11 2022, 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KRISS Office, 267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Gajeong-ro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Yuseong-gu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Daejeon, Republic of Korea</a:t>
            </a:r>
            <a:endParaRPr lang="en-US" altLang="ko-KR" sz="2400" b="1" kern="0" dirty="0">
              <a:solidFill>
                <a:srgbClr val="FF0000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25-29 2022, 3 Park Avenue, (​IEEE-SA Office), New York City, New York 10016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25-29 2022, Barcelona, Spain (Air B&amp;B)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24-28 2022, E-1904 Aoyama-Twin Tower Bldg.,</a:t>
            </a:r>
            <a:b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</a:b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1-1-1 Minami-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aoyama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, Minato-ku, Tokyo 107-0062, Japan Tokyo, Japan</a:t>
            </a:r>
          </a:p>
        </p:txBody>
      </p:sp>
    </p:spTree>
    <p:extLst>
      <p:ext uri="{BB962C8B-B14F-4D97-AF65-F5344CB8AC3E}">
        <p14:creationId xmlns:p14="http://schemas.microsoft.com/office/powerpoint/2010/main" val="37466169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2913062" y="2743200"/>
            <a:ext cx="3317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F39F648-3A95-4129-808C-B12EE54BF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40940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-0000-Session #19 WG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Opening Plenary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268591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F39F648-3A95-4129-808C-B12EE54BF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40940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‘3079-21-0046-01-0000-Session #19 WG 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3954576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BDF697-8E9D-489D-BFC2-70BB2731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40940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‘3079-21-0045-00-0000-PAR Modification for the IEEE 3079.2’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02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06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Fail 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3079-21-0036-02-0000-Session-18-WG-Closing-Plenary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D3B2793-6BD2-4388-8D2D-CE0F2B842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863" y="897458"/>
            <a:ext cx="8686800" cy="446340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‘3079-21-0044-00-0000-Proposal of New PAR for 'Motion Recognition-based Unattended Motion Learning Standard Framework’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6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Fail </a:t>
            </a:r>
          </a:p>
        </p:txBody>
      </p:sp>
    </p:spTree>
    <p:extLst>
      <p:ext uri="{BB962C8B-B14F-4D97-AF65-F5344CB8AC3E}">
        <p14:creationId xmlns:p14="http://schemas.microsoft.com/office/powerpoint/2010/main" val="2845133422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7429</TotalTime>
  <Words>1967</Words>
  <Application>Microsoft Office PowerPoint</Application>
  <PresentationFormat>화면 슬라이드 쇼(4:3)</PresentationFormat>
  <Paragraphs>545</Paragraphs>
  <Slides>43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43</vt:i4>
      </vt:variant>
    </vt:vector>
  </HeadingPairs>
  <TitlesOfParts>
    <vt:vector size="53" baseType="lpstr">
      <vt:lpstr>맑은 고딕</vt:lpstr>
      <vt:lpstr>Arial</vt:lpstr>
      <vt:lpstr>Calibri</vt:lpstr>
      <vt:lpstr>Myriad Pro</vt:lpstr>
      <vt:lpstr>Roboto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Beom-Ryeol Lee, lbr@etri.re.kr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WG Motion #18</vt:lpstr>
      <vt:lpstr>WG Motion #19</vt:lpstr>
      <vt:lpstr>WG Motion #20</vt:lpstr>
      <vt:lpstr>WG Motion #21</vt:lpstr>
      <vt:lpstr>WG Motion #22</vt:lpstr>
      <vt:lpstr>WG Motion #23</vt:lpstr>
      <vt:lpstr>WG Motion #24</vt:lpstr>
      <vt:lpstr>WG Motion #25</vt:lpstr>
      <vt:lpstr>WG Motion #26</vt:lpstr>
      <vt:lpstr>WG Motion #27</vt:lpstr>
      <vt:lpstr>WG Motion #28</vt:lpstr>
      <vt:lpstr>WG Motion #29</vt:lpstr>
      <vt:lpstr>WG Motion #30</vt:lpstr>
      <vt:lpstr>Action Item</vt:lpstr>
      <vt:lpstr>WG Action Item</vt:lpstr>
      <vt:lpstr>Next Agenda for P3079.1</vt:lpstr>
      <vt:lpstr>PowerPoint 프레젠테이션</vt:lpstr>
      <vt:lpstr>Attendees</vt:lpstr>
      <vt:lpstr>Future Sessions – 2021</vt:lpstr>
      <vt:lpstr>Future Sessions – 2022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327</cp:revision>
  <cp:lastPrinted>2018-02-28T09:01:45Z</cp:lastPrinted>
  <dcterms:created xsi:type="dcterms:W3CDTF">2014-10-13T13:02:20Z</dcterms:created>
  <dcterms:modified xsi:type="dcterms:W3CDTF">2021-09-30T12:18:58Z</dcterms:modified>
</cp:coreProperties>
</file>