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463" r:id="rId14"/>
    <p:sldId id="464" r:id="rId15"/>
    <p:sldId id="465" r:id="rId16"/>
    <p:sldId id="466" r:id="rId17"/>
    <p:sldId id="382" r:id="rId18"/>
    <p:sldId id="468" r:id="rId19"/>
    <p:sldId id="469" r:id="rId20"/>
    <p:sldId id="388" r:id="rId21"/>
    <p:sldId id="461" r:id="rId22"/>
    <p:sldId id="460" r:id="rId23"/>
    <p:sldId id="470"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p:cViewPr varScale="1">
        <p:scale>
          <a:sx n="139" d="100"/>
          <a:sy n="139" d="100"/>
        </p:scale>
        <p:origin x="7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6548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3079-21-0068-00-0000-Session #20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3079-21-0068-00-0000-Session #20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3079-21-0068-00-0000-Session #20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3079-21-0068-00-0000-Session #20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3079-21-0068-00-0000-Session #20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3079-21-0068-00-0000-Session #20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3079-21-0068-00-0000-Session #20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3079-21-0068-00-0000-Session #20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3079-21-0068-00-0000-Session #20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3079-21-0068-00-0000-Session #20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3079-21-0068-00-0000-Session #20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3079-21-0068-00-0000-Session #20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3079-21-0068-00-0000-Session #20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3079-21-0068-00-0000-Session #20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gle.com/url?q=https://us02web.zoom.us/j/83808221695?pwd%3DeERXZDVCYkJMWXI3VHdQdFdvaWl5dz09&amp;sa=D&amp;source=calendar&amp;ust=1619149014545000&amp;usg=AOvVaw3U7tu39eWHSk_6KlR-87xt"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3079</a:t>
            </a:r>
            <a:r>
              <a:rPr lang="ko-KR" altLang="en-US" dirty="0"/>
              <a:t> </a:t>
            </a:r>
            <a:r>
              <a:rPr lang="en-US" altLang="ko-KR" dirty="0"/>
              <a:t>Session</a:t>
            </a:r>
            <a:r>
              <a:rPr lang="ko-KR" altLang="en-US" dirty="0"/>
              <a:t> </a:t>
            </a:r>
            <a:r>
              <a:rPr lang="en-US" altLang="ko-KR" dirty="0"/>
              <a:t>#20</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76200" y="3352800"/>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84931" y="1066800"/>
            <a:ext cx="89741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35468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685800" y="855689"/>
            <a:ext cx="7772400" cy="1886991"/>
          </a:xfrm>
          <a:prstGeom prst="rect">
            <a:avLst/>
          </a:prstGeom>
          <a:noFill/>
        </p:spPr>
        <p:txBody>
          <a:bodyPr wrap="square">
            <a:spAutoFit/>
          </a:bodyPr>
          <a:lstStyle>
            <a:defPPr>
              <a:defRPr lang="en-US"/>
            </a:defPPr>
            <a:lvl1pPr>
              <a:defRPr sz="2000" b="1" i="0" u="none" strike="noStrike" baseline="0">
                <a:latin typeface="Montserrat-Bold"/>
              </a:defRPr>
            </a:lvl1pPr>
          </a:lstStyle>
          <a:p>
            <a:pPr>
              <a:lnSpc>
                <a:spcPct val="150000"/>
              </a:lnSpc>
            </a:pPr>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836369"/>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Items for This Meeting</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3079.1 draft document for standard</a:t>
            </a:r>
          </a:p>
          <a:p>
            <a:pPr lvl="1">
              <a:lnSpc>
                <a:spcPct val="150000"/>
              </a:lnSpc>
            </a:pPr>
            <a:r>
              <a:rPr lang="en-US" altLang="ko-KR" sz="2400" kern="0" dirty="0">
                <a:latin typeface="Times New Roman" panose="02020603050405020304" pitchFamily="18" charset="0"/>
                <a:cs typeface="Times New Roman" panose="02020603050405020304" pitchFamily="18" charset="0"/>
              </a:rPr>
              <a:t>Review input contributions</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3079.1</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3079.2 draft document for standard</a:t>
            </a:r>
          </a:p>
          <a:p>
            <a:pPr lvl="1">
              <a:lnSpc>
                <a:spcPct val="150000"/>
              </a:lnSpc>
            </a:pPr>
            <a:r>
              <a:rPr lang="en-US" altLang="ko-KR" sz="2400" kern="0" dirty="0">
                <a:latin typeface="Times New Roman" panose="02020603050405020304" pitchFamily="18" charset="0"/>
                <a:cs typeface="Times New Roman" panose="02020603050405020304" pitchFamily="18" charset="0"/>
              </a:rPr>
              <a:t>Review input contributions</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3079.2</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Reporting status for the NEW ‘PARs’</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Decision for 2033 sessions</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270381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1"/>
            <a:ext cx="8229600" cy="914399"/>
          </a:xfrm>
        </p:spPr>
        <p:txBody>
          <a:bodyPr>
            <a:normAutofit/>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2022</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4457952"/>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07-11 2022, </a:t>
            </a:r>
            <a:r>
              <a:rPr lang="en-US" altLang="ko-KR" sz="2400" b="1" kern="0" dirty="0">
                <a:solidFill>
                  <a:srgbClr val="0000FF"/>
                </a:solidFill>
                <a:latin typeface="Times New Roman"/>
              </a:rPr>
              <a:t>KRISS Office, 267 </a:t>
            </a:r>
            <a:r>
              <a:rPr lang="en-US" altLang="ko-KR" sz="2400" b="1" kern="0" dirty="0" err="1">
                <a:solidFill>
                  <a:srgbClr val="0000FF"/>
                </a:solidFill>
                <a:latin typeface="Times New Roman"/>
              </a:rPr>
              <a:t>Gajeong-ro</a:t>
            </a:r>
            <a:r>
              <a:rPr lang="en-US" altLang="ko-KR" sz="2400" b="1" kern="0" dirty="0">
                <a:solidFill>
                  <a:srgbClr val="0000FF"/>
                </a:solidFill>
                <a:latin typeface="Times New Roman"/>
              </a:rPr>
              <a:t>, </a:t>
            </a:r>
            <a:r>
              <a:rPr lang="en-US" altLang="ko-KR" sz="2400" b="1" kern="0" dirty="0" err="1">
                <a:solidFill>
                  <a:srgbClr val="0000FF"/>
                </a:solidFill>
                <a:latin typeface="Times New Roman"/>
              </a:rPr>
              <a:t>Yuseong-gu</a:t>
            </a:r>
            <a:r>
              <a:rPr lang="en-US" altLang="ko-KR" sz="2400" b="1" kern="0" dirty="0">
                <a:solidFill>
                  <a:srgbClr val="0000FF"/>
                </a:solidFill>
                <a:latin typeface="Times New Roman"/>
              </a:rPr>
              <a:t>, Daejeon, Republic of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25-29 2021, 3 Park Avenue, (​IEEE-SA Office), New York City, New York 10016</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25-29 2022, Barcelona, Spain (Air B&amp;B)</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24-28 2022, E-1904 Aoyama-Twin Tower Bldg.,</a:t>
            </a:r>
            <a:br>
              <a:rPr lang="en-US" altLang="ko-KR" sz="2400" b="1" kern="0" dirty="0">
                <a:solidFill>
                  <a:srgbClr val="FF0000"/>
                </a:solidFill>
                <a:latin typeface="Times New Roman"/>
              </a:rPr>
            </a:br>
            <a:r>
              <a:rPr lang="en-US" altLang="ko-KR" sz="2400" b="1" kern="0" dirty="0">
                <a:solidFill>
                  <a:srgbClr val="FF0000"/>
                </a:solidFill>
                <a:latin typeface="Times New Roman"/>
              </a:rPr>
              <a:t>1-1-1 Minami-</a:t>
            </a:r>
            <a:r>
              <a:rPr lang="en-US" altLang="ko-KR" sz="2400" b="1" kern="0" dirty="0" err="1">
                <a:solidFill>
                  <a:srgbClr val="FF0000"/>
                </a:solidFill>
                <a:latin typeface="Times New Roman"/>
              </a:rPr>
              <a:t>aoyama</a:t>
            </a:r>
            <a:r>
              <a:rPr lang="en-US" altLang="ko-KR" sz="2400" b="1" kern="0" dirty="0">
                <a:solidFill>
                  <a:srgbClr val="FF0000"/>
                </a:solidFill>
                <a:latin typeface="Times New Roman"/>
              </a:rPr>
              <a:t>, Minato-ku, Tokyo 107-0062, Japan Tokyo, Japan</a:t>
            </a:r>
          </a:p>
        </p:txBody>
      </p:sp>
    </p:spTree>
    <p:extLst>
      <p:ext uri="{BB962C8B-B14F-4D97-AF65-F5344CB8AC3E}">
        <p14:creationId xmlns:p14="http://schemas.microsoft.com/office/powerpoint/2010/main" val="3746616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2023</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3079-21-0068-00-0000-Session #20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6" name="TextBox 5">
            <a:extLst>
              <a:ext uri="{FF2B5EF4-FFF2-40B4-BE49-F238E27FC236}">
                <a16:creationId xmlns:a16="http://schemas.microsoft.com/office/drawing/2014/main" id="{67EB352B-B880-4A1C-B8E8-814046A0241D}"/>
              </a:ext>
            </a:extLst>
          </p:cNvPr>
          <p:cNvSpPr txBox="1"/>
          <p:nvPr/>
        </p:nvSpPr>
        <p:spPr>
          <a:xfrm>
            <a:off x="1423541" y="2670511"/>
            <a:ext cx="6296917" cy="1015663"/>
          </a:xfrm>
          <a:prstGeom prst="rect">
            <a:avLst/>
          </a:prstGeom>
          <a:noFill/>
        </p:spPr>
        <p:txBody>
          <a:bodyPr wrap="none" rtlCol="0">
            <a:spAutoFit/>
          </a:bodyPr>
          <a:lstStyle/>
          <a:p>
            <a:r>
              <a:rPr lang="en-US" altLang="ko-KR" sz="6000" dirty="0">
                <a:solidFill>
                  <a:srgbClr val="FF0000"/>
                </a:solidFill>
                <a:latin typeface="Times New Roman" panose="02020603050405020304" pitchFamily="18" charset="0"/>
                <a:cs typeface="Times New Roman" panose="02020603050405020304" pitchFamily="18" charset="0"/>
              </a:rPr>
              <a:t>Need for discussion</a:t>
            </a:r>
            <a:endParaRPr lang="ko-KR" altLang="en-US" sz="6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0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04251046"/>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09</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-30</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Beom-Ryeol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Lee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+82 10 8880 3347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lbr@etri.re.kr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GB" altLang="ko-KR" sz="1800" dirty="0"/>
              <a:t>IEEE 3079</a:t>
            </a:r>
            <a:br>
              <a:rPr lang="en-GB" altLang="ko-KR" sz="1800"/>
            </a:br>
            <a:r>
              <a:rPr lang="en-US" altLang="ko-KR" sz="1800" dirty="0"/>
              <a:t>Human Factor for Immersive Content Working Group</a:t>
            </a:r>
            <a:br>
              <a:rPr lang="en-US" altLang="ko-KR" sz="1800"/>
            </a:br>
            <a:r>
              <a:rPr lang="en-US" altLang="ko-KR" sz="1800" err="1"/>
              <a:t>Beom-Ryeol</a:t>
            </a:r>
            <a:r>
              <a:rPr lang="ko-KR" altLang="en-US" sz="1800"/>
              <a:t> </a:t>
            </a:r>
            <a:r>
              <a:rPr lang="en-US" altLang="ko-KR" sz="1800" dirty="0"/>
              <a:t>Lee, lbr@etri.re.kr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334000"/>
            <a:ext cx="8382000" cy="738664"/>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Contact to Video Conference: </a:t>
            </a:r>
            <a:r>
              <a:rPr lang="en-US" altLang="ko-KR" sz="1400" b="0" i="0" u="sng" dirty="0">
                <a:solidFill>
                  <a:srgbClr val="1A73E8"/>
                </a:solidFill>
                <a:effectLst/>
                <a:latin typeface="Roboto"/>
                <a:hlinkClick r:id="rId2"/>
              </a:rPr>
              <a:t>https://us02web.zoom.us/j/83808221695?pwd=eERXZDVCYkJMWXI3VHdQdFdvaWl5dz09</a:t>
            </a:r>
            <a:endParaRPr lang="en-US" sz="1400" b="1" dirty="0">
              <a:solidFill>
                <a:srgbClr val="000000"/>
              </a:solidFill>
              <a:latin typeface="Times New Roman" pitchFamily="18" charset="0"/>
              <a:ea typeface="+mn-ea"/>
              <a:cs typeface="+mn-cs"/>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2434929329"/>
              </p:ext>
            </p:extLst>
          </p:nvPr>
        </p:nvGraphicFramePr>
        <p:xfrm>
          <a:off x="380539" y="1000780"/>
          <a:ext cx="8382000" cy="4115271"/>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(October 04, 2021)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05,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06,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07,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08,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579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9:00a-10:30a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(Summary)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(TGs summary)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11:00a-12:30p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(Summary)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8172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1:30p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3079.3 SG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(Summary)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3:30p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3079.3 SG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3079.3 SG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(Discuss &amp; Reflect)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4419600" cy="2777620"/>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https://imat.ieee.org/attendance</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pic>
        <p:nvPicPr>
          <p:cNvPr id="9" name="그림 8">
            <a:extLst>
              <a:ext uri="{FF2B5EF4-FFF2-40B4-BE49-F238E27FC236}">
                <a16:creationId xmlns:a16="http://schemas.microsoft.com/office/drawing/2014/main" id="{522311BD-EB39-4DD8-9112-89AF4D8382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1040689"/>
            <a:ext cx="3807729" cy="4852987"/>
          </a:xfrm>
          <a:prstGeom prst="rect">
            <a:avLst/>
          </a:prstGeom>
        </p:spPr>
      </p:pic>
      <p:sp>
        <p:nvSpPr>
          <p:cNvPr id="10" name="직사각형 9">
            <a:extLst>
              <a:ext uri="{FF2B5EF4-FFF2-40B4-BE49-F238E27FC236}">
                <a16:creationId xmlns:a16="http://schemas.microsoft.com/office/drawing/2014/main" id="{E5FD26A3-5209-47C7-84AB-EED4E1AA99DF}"/>
              </a:ext>
            </a:extLst>
          </p:cNvPr>
          <p:cNvSpPr/>
          <p:nvPr/>
        </p:nvSpPr>
        <p:spPr>
          <a:xfrm>
            <a:off x="5022325" y="5278425"/>
            <a:ext cx="3694565" cy="1785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3079 WG timeslots: 15</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8 timeslots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pic>
        <p:nvPicPr>
          <p:cNvPr id="7" name="그림 6">
            <a:extLst>
              <a:ext uri="{FF2B5EF4-FFF2-40B4-BE49-F238E27FC236}">
                <a16:creationId xmlns:a16="http://schemas.microsoft.com/office/drawing/2014/main" id="{D46AA8E5-E1B4-4CA6-B56F-7293CF16E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4562" y="2959876"/>
            <a:ext cx="4714875" cy="2983724"/>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a:t>
            </a:r>
            <a:r>
              <a:rPr lang="en-US" altLang="ko-KR" sz="2400" dirty="0">
                <a:latin typeface="Times New Roman" panose="02020603050405020304" pitchFamily="18" charset="0"/>
                <a:cs typeface="Times New Roman" panose="02020603050405020304" pitchFamily="18" charset="0"/>
              </a:rPr>
              <a:t>079</a:t>
            </a:r>
            <a:r>
              <a:rPr lang="en-US"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-004</a:t>
            </a:r>
            <a:r>
              <a:rPr lang="en-US" altLang="ko-KR" sz="24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-00-0000 </a:t>
            </a:r>
            <a:r>
              <a:rPr lang="en-US" altLang="ko-KR" sz="2400" dirty="0">
                <a:latin typeface="Times New Roman" panose="02020603050405020304" pitchFamily="18" charset="0"/>
                <a:cs typeface="Times New Roman" panose="02020603050405020304" pitchFamily="18" charset="0"/>
              </a:rPr>
              <a:t>(https://mentor.ieee.org/3079/dcn/20/3079-20-0043-00-0000-ieee-3079-wg-p-p.pdf)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10:30a ~ 11:00a</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 ~ 1:30p</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3:00p ~ 3:30p</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From 5:00 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3079-21-0068-00-0000-Session #20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6254</TotalTime>
  <Words>2239</Words>
  <Application>Microsoft Office PowerPoint</Application>
  <PresentationFormat>화면 슬라이드 쇼(4:3)</PresentationFormat>
  <Paragraphs>248</Paragraphs>
  <Slides>22</Slides>
  <Notes>3</Notes>
  <HiddenSlides>0</HiddenSlides>
  <MMClips>0</MMClips>
  <ScaleCrop>false</ScaleCrop>
  <HeadingPairs>
    <vt:vector size="6" baseType="variant">
      <vt:variant>
        <vt:lpstr>사용한 글꼴</vt:lpstr>
      </vt:variant>
      <vt:variant>
        <vt:i4>9</vt:i4>
      </vt:variant>
      <vt:variant>
        <vt:lpstr>테마</vt:lpstr>
      </vt:variant>
      <vt:variant>
        <vt:i4>3</vt:i4>
      </vt:variant>
      <vt:variant>
        <vt:lpstr>슬라이드 제목</vt:lpstr>
      </vt:variant>
      <vt:variant>
        <vt:i4>22</vt:i4>
      </vt:variant>
    </vt:vector>
  </HeadingPairs>
  <TitlesOfParts>
    <vt:vector size="34" baseType="lpstr">
      <vt:lpstr>Monotype Sorts</vt:lpstr>
      <vt:lpstr>Montserrat-Bold</vt:lpstr>
      <vt:lpstr>맑은 고딕</vt:lpstr>
      <vt:lpstr>Arial</vt:lpstr>
      <vt:lpstr>Calibri</vt:lpstr>
      <vt:lpstr>Myriad Pro</vt:lpstr>
      <vt:lpstr>Roboto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Beom-Ryeol Lee, lbr@etri.re.kr</vt:lpstr>
      <vt:lpstr>Session Time and Location</vt:lpstr>
      <vt:lpstr>Attendance</vt:lpstr>
      <vt:lpstr>Attendance</vt:lpstr>
      <vt:lpstr>PowerPoint 프레젠테이션</vt:lpstr>
      <vt:lpstr>Miscellaneous Meeting Logistics</vt:lpstr>
      <vt:lpstr>Registration and Media Recording</vt:lpstr>
      <vt:lpstr>Membership &amp; Anti-Trust</vt:lpstr>
      <vt:lpstr>Participants have a duty to inform the IEEE</vt:lpstr>
      <vt:lpstr>Ways to inform IEEE</vt:lpstr>
      <vt:lpstr>Other guidelines for IEEE WG meetings</vt:lpstr>
      <vt:lpstr>Patent-related information</vt:lpstr>
      <vt:lpstr>Participation in IEEE 3079 Meetings</vt:lpstr>
      <vt:lpstr>IEEE SA COPYRIGHT POLICY</vt:lpstr>
      <vt:lpstr>IEEE SA COPYRIGHT POLICY</vt:lpstr>
      <vt:lpstr>Copyright</vt:lpstr>
      <vt:lpstr>Work Items for This Meeting</vt:lpstr>
      <vt:lpstr>Future Sessions – 2022</vt:lpstr>
      <vt:lpstr>Future Sessions – 2023</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275</cp:revision>
  <dcterms:created xsi:type="dcterms:W3CDTF">2014-10-13T13:02:20Z</dcterms:created>
  <dcterms:modified xsi:type="dcterms:W3CDTF">2021-09-30T12:32:51Z</dcterms:modified>
</cp:coreProperties>
</file>