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463" r:id="rId14"/>
    <p:sldId id="464" r:id="rId15"/>
    <p:sldId id="465" r:id="rId16"/>
    <p:sldId id="466" r:id="rId17"/>
    <p:sldId id="382" r:id="rId18"/>
    <p:sldId id="468" r:id="rId19"/>
    <p:sldId id="469" r:id="rId20"/>
    <p:sldId id="388" r:id="rId21"/>
    <p:sldId id="461" r:id="rId22"/>
    <p:sldId id="460" r:id="rId23"/>
    <p:sldId id="470"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p:cViewPr varScale="1">
        <p:scale>
          <a:sx n="139" d="100"/>
          <a:sy n="139" d="100"/>
        </p:scale>
        <p:origin x="77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pPr>
              <a:defRPr/>
            </a:pPr>
            <a:fld id="{7FCCA5F2-1146-D048-AEE3-411CEBD21B49}" type="slidenum">
              <a:rPr lang="en-US" smtClean="0"/>
              <a:pPr>
                <a:defRPr/>
              </a:pPr>
              <a:t>5</a:t>
            </a:fld>
            <a:endParaRPr lang="en-US"/>
          </a:p>
        </p:txBody>
      </p:sp>
    </p:spTree>
    <p:extLst>
      <p:ext uri="{BB962C8B-B14F-4D97-AF65-F5344CB8AC3E}">
        <p14:creationId xmlns:p14="http://schemas.microsoft.com/office/powerpoint/2010/main" val="654806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3079-21-0068-00-0000-Session #20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3079-21-0068-00-0000-Session #20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3079-21-0068-00-0000-Session #20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3079-21-0068-00-0000-Session #20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3079-21-0068-00-0000-Session #20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3079-21-0068-00-0000-Session #20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3079-21-0068-00-0000-Session #20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3079-21-0068-00-0000-Session #20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3079-21-0068-00-0000-Session #20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3079-21-0068-00-0000-Session #20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3079-21-0068-00-0000-Session #20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3079-21-0068-00-0000-Session #20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3079-21-0068-00-0000-Session #20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3079-21-0068-00-0000-Session #20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8208;7.html#7" TargetMode="External"/><Relationship Id="rId1" Type="http://schemas.openxmlformats.org/officeDocument/2006/relationships/slideLayout" Target="../slideLayouts/slideLayout18.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8208;standards/standards/web/documents/other/permissionltrs.zip"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com/url?q=https://us02web.zoom.us/j/83808221695?pwd%3DeERXZDVCYkJMWXI3VHdQdFdvaWl5dz09&amp;sa=D&amp;source=calendar&amp;ust=1619149014545000&amp;usg=AOvVaw3U7tu39eWHSk_6KlR-87xt"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3079</a:t>
            </a:r>
            <a:r>
              <a:rPr lang="ko-KR" altLang="en-US" dirty="0"/>
              <a:t> </a:t>
            </a:r>
            <a:r>
              <a:rPr lang="en-US" altLang="ko-KR" dirty="0"/>
              <a:t>Session</a:t>
            </a:r>
            <a:r>
              <a:rPr lang="ko-KR" altLang="en-US" dirty="0"/>
              <a:t> </a:t>
            </a:r>
            <a:r>
              <a:rPr lang="en-US" altLang="ko-KR" dirty="0"/>
              <a:t>#20</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76200" y="3352800"/>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FC89F8B-9A40-407C-8B5E-795AD575D5F4}"/>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Participants have a duty to inform the IEEE</a:t>
            </a:r>
            <a:endParaRPr lang="ko-KR" altLang="en-US" dirty="0">
              <a:latin typeface="Arial" charset="0"/>
            </a:endParaRPr>
          </a:p>
        </p:txBody>
      </p:sp>
      <p:sp>
        <p:nvSpPr>
          <p:cNvPr id="3" name="바닥글 개체 틀 2">
            <a:extLst>
              <a:ext uri="{FF2B5EF4-FFF2-40B4-BE49-F238E27FC236}">
                <a16:creationId xmlns:a16="http://schemas.microsoft.com/office/drawing/2014/main" id="{6B4282D5-87EE-4906-8D45-755B77D24146}"/>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23DBFD3E-951F-420A-90CB-66FC41190129}"/>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1027">
            <a:extLst>
              <a:ext uri="{FF2B5EF4-FFF2-40B4-BE49-F238E27FC236}">
                <a16:creationId xmlns:a16="http://schemas.microsoft.com/office/drawing/2014/main" id="{2C936CF3-4209-4C5C-AA1D-1E442FE2D504}"/>
              </a:ext>
            </a:extLst>
          </p:cNvPr>
          <p:cNvSpPr txBox="1">
            <a:spLocks noChangeArrowheads="1"/>
          </p:cNvSpPr>
          <p:nvPr/>
        </p:nvSpPr>
        <p:spPr bwMode="auto">
          <a:xfrm>
            <a:off x="84931" y="1066800"/>
            <a:ext cx="89741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shall</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269875" marR="0" lvl="1" indent="-269875"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Participants </a:t>
            </a:r>
            <a:r>
              <a:rPr kumimoji="0" lang="en-US" altLang="en-US" sz="2000" b="1" i="0" u="sng"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should </a:t>
            </a:r>
            <a:r>
              <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endParaRPr kumimoji="0" lang="en-US" altLang="en-US" sz="20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3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3546894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09575F-38F0-400D-B941-FDB92043680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Ways to inform IEEE</a:t>
            </a:r>
            <a:endParaRPr lang="ko-KR" altLang="en-US" dirty="0">
              <a:latin typeface="Arial" charset="0"/>
            </a:endParaRPr>
          </a:p>
        </p:txBody>
      </p:sp>
      <p:sp>
        <p:nvSpPr>
          <p:cNvPr id="3" name="바닥글 개체 틀 2">
            <a:extLst>
              <a:ext uri="{FF2B5EF4-FFF2-40B4-BE49-F238E27FC236}">
                <a16:creationId xmlns:a16="http://schemas.microsoft.com/office/drawing/2014/main" id="{1201B1F8-12E6-4760-AF7D-2838105499C2}"/>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5065BC91-D634-437B-BA90-E675F6709A7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F163CFBE-8CD5-4C49-AEA8-A2DC16147D2B}"/>
              </a:ext>
            </a:extLst>
          </p:cNvPr>
          <p:cNvSpPr txBox="1">
            <a:spLocks noChangeArrowheads="1"/>
          </p:cNvSpPr>
          <p:nvPr/>
        </p:nvSpPr>
        <p:spPr bwMode="auto">
          <a:xfrm>
            <a:off x="228600" y="1295400"/>
            <a:ext cx="8610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Cause an LOA to be submitted to the IEEE-SA (patcom@ieee.org);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Provide the chair of this group with the identity of the holder(s) of any and all such claims as soon as possible; or</a:t>
            </a:r>
          </a:p>
          <a:p>
            <a:pPr marL="0" marR="0" lvl="0" indent="0" algn="l" defTabSz="914400" rtl="0" eaLnBrk="0" fontAlgn="base" latinLnBrk="0" hangingPunct="0">
              <a:lnSpc>
                <a:spcPct val="100000"/>
              </a:lnSpc>
              <a:spcBef>
                <a:spcPct val="20000"/>
              </a:spcBef>
              <a:spcAft>
                <a:spcPct val="0"/>
              </a:spcAft>
              <a:buClr>
                <a:srgbClr val="CC3300"/>
              </a:buClr>
              <a:buSzPct val="150000"/>
              <a:buFont typeface="Monotype Sorts"/>
              <a:buNone/>
              <a:tabLst/>
              <a:defRPr/>
            </a:pP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a:p>
            <a:pPr marL="342900" marR="0" lvl="0" indent="-342900" algn="l" defTabSz="914400" rtl="0" eaLnBrk="0" fontAlgn="base" latinLnBrk="0" hangingPunct="0">
              <a:lnSpc>
                <a:spcPct val="10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rPr>
              <a:t>Speak up now and respond to this Call for Potentially Essential Patents</a:t>
            </a:r>
          </a:p>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a:buNone/>
              <a:tabLst/>
              <a:defRPr/>
            </a:pPr>
            <a: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kumimoji="0" lang="en-US" altLang="en-US" sz="2000" b="0" i="0" u="none" strike="noStrike" kern="0" cap="none" spc="0" normalizeH="0" baseline="0" noProof="0" dirty="0">
                <a:ln>
                  <a:noFill/>
                </a:ln>
                <a:solidFill>
                  <a:srgbClr val="000000"/>
                </a:solidFill>
                <a:effectLst/>
                <a:uLnTx/>
                <a:uFillTx/>
                <a:latin typeface="Calibri" pitchFamily="34" charset="0"/>
                <a:ea typeface="+mn-ea"/>
                <a:cs typeface="Calibri" pitchFamily="34" charset="0"/>
              </a:rPr>
            </a:br>
            <a:endParaRPr kumimoji="0" lang="en-US" altLang="en-US" sz="2000" b="1" i="0" u="none" strike="noStrike" kern="0" cap="none" spc="0" normalizeH="0" baseline="0" noProof="0" dirty="0">
              <a:ln>
                <a:noFill/>
              </a:ln>
              <a:solidFill>
                <a:srgbClr val="000000"/>
              </a:solidFill>
              <a:effectLst/>
              <a:uLnTx/>
              <a:uFillTx/>
              <a:latin typeface="Calibri" pitchFamily="34" charset="0"/>
              <a:ea typeface="+mn-ea"/>
              <a:cs typeface="Calibri" pitchFamily="34" charset="0"/>
            </a:endParaRPr>
          </a:p>
        </p:txBody>
      </p:sp>
    </p:spTree>
    <p:extLst>
      <p:ext uri="{BB962C8B-B14F-4D97-AF65-F5344CB8AC3E}">
        <p14:creationId xmlns:p14="http://schemas.microsoft.com/office/powerpoint/2010/main" val="351451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61F943D-A5F4-4433-9B74-53DF388E5862}"/>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en-US" dirty="0">
                <a:latin typeface="Arial" charset="0"/>
              </a:rPr>
              <a:t>Other guidelines for IEEE WG meetings</a:t>
            </a:r>
            <a:endParaRPr lang="ko-KR" altLang="en-US" dirty="0">
              <a:latin typeface="Arial" charset="0"/>
            </a:endParaRPr>
          </a:p>
        </p:txBody>
      </p:sp>
      <p:sp>
        <p:nvSpPr>
          <p:cNvPr id="3" name="바닥글 개체 틀 2">
            <a:extLst>
              <a:ext uri="{FF2B5EF4-FFF2-40B4-BE49-F238E27FC236}">
                <a16:creationId xmlns:a16="http://schemas.microsoft.com/office/drawing/2014/main" id="{B585E57F-7CE4-4051-9048-94CA86F6A552}"/>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F009E7AB-05B5-4E25-BA7F-13058FC9786C}"/>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1027">
            <a:extLst>
              <a:ext uri="{FF2B5EF4-FFF2-40B4-BE49-F238E27FC236}">
                <a16:creationId xmlns:a16="http://schemas.microsoft.com/office/drawing/2014/main" id="{D4912D2D-3B79-4656-BA9D-E1AF4C19D1F4}"/>
              </a:ext>
            </a:extLst>
          </p:cNvPr>
          <p:cNvSpPr txBox="1">
            <a:spLocks noChangeArrowheads="1"/>
          </p:cNvSpPr>
          <p:nvPr/>
        </p:nvSpPr>
        <p:spPr bwMode="auto">
          <a:xfrm>
            <a:off x="685800" y="990600"/>
            <a:ext cx="777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a:lstStyle>
          <a:p>
            <a:pPr marL="342900" marR="0" lvl="0" indent="-3429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20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All IEEE-SA standards meetings shall be conducted in compliance with all applicable laws, including antitrust and competition laws.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interpretation, validity, or essentiality of patents/patent claims. </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600" b="0"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GB"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Technical considerations remain the primary focus</a:t>
            </a:r>
            <a:endParaRPr kumimoji="0" lang="en-US" altLang="en-US" sz="16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or engage in the fixing of product prices, allocation of customers, or division of sales markets.</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discuss the status or substance of ongoing or threatened litigation.</a:t>
            </a:r>
          </a:p>
          <a:p>
            <a:pPr marL="742950" marR="0" lvl="1" indent="-285750" algn="l" defTabSz="914400" rtl="0" eaLnBrk="0" fontAlgn="base" latinLnBrk="0" hangingPunct="0">
              <a:lnSpc>
                <a:spcPct val="80000"/>
              </a:lnSpc>
              <a:spcBef>
                <a:spcPct val="20000"/>
              </a:spcBef>
              <a:spcAft>
                <a:spcPct val="40000"/>
              </a:spcAft>
              <a:buClr>
                <a:srgbClr val="CC3300"/>
              </a:buClr>
              <a:buSzPct val="150000"/>
              <a:buFont typeface="Arial" panose="020B0604020202020204" pitchFamily="34" charset="0"/>
              <a:buChar char="•"/>
              <a:tabLst/>
              <a:defRPr/>
            </a:pPr>
            <a:r>
              <a:rPr kumimoji="0" lang="en-US" altLang="en-US" sz="1800" b="1" i="0" u="none" strike="noStrike" kern="0" cap="none" spc="0" normalizeH="0" baseline="0" noProof="0">
                <a:ln>
                  <a:noFill/>
                </a:ln>
                <a:solidFill>
                  <a:srgbClr val="000000"/>
                </a:solidFill>
                <a:effectLst/>
                <a:uLnTx/>
                <a:uFillTx/>
                <a:latin typeface="Calibri" panose="020F0502020204030204" pitchFamily="34" charset="0"/>
                <a:cs typeface="Calibri" panose="020F0502020204030204" pitchFamily="34" charset="0"/>
              </a:rPr>
              <a:t>Don’t be silent if inappropriate topics are discussed … do formally object.</a:t>
            </a: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05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a:t>
            </a:r>
            <a:endPar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endParaRPr>
          </a:p>
          <a:p>
            <a:pPr marL="342900" marR="0" lvl="0" indent="-342900" algn="ctr" defTabSz="914400" rtl="0" eaLnBrk="0" fontAlgn="base" latinLnBrk="0" hangingPunct="0">
              <a:lnSpc>
                <a:spcPct val="80000"/>
              </a:lnSpc>
              <a:spcBef>
                <a:spcPct val="20000"/>
              </a:spcBef>
              <a:spcAft>
                <a:spcPct val="0"/>
              </a:spcAft>
              <a:buClr>
                <a:srgbClr val="CC3300"/>
              </a:buClr>
              <a:buSzPct val="50000"/>
              <a:buFont typeface="Monotype Sorts"/>
              <a:buNone/>
              <a:tabLst/>
              <a:defRPr/>
            </a:pP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For more details, see </a:t>
            </a: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IEEE-SA Standards Board Operations Manual</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 clause 5.3.10 and </a:t>
            </a:r>
            <a:b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br>
            <a:r>
              <a:rPr kumimoji="0" lang="en-US" altLang="en-US" sz="1400" b="1" i="1"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Antitrust and Competition Policy: What You Need to Know </a:t>
            </a:r>
            <a:r>
              <a:rPr kumimoji="0" lang="en-US" altLang="en-US" sz="1400" b="1" i="0" u="none" strike="noStrike" kern="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at http://standards.ieee.org/develop/policies/antitrust.pdf</a:t>
            </a:r>
            <a:endParaRPr kumimoji="0" lang="en-US" altLang="en-US" sz="1400" b="1"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420775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010F2A1-E005-4A06-8413-D5CAB2E5415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latin typeface="Arial" charset="0"/>
              </a:rPr>
              <a:t>Patent-related information</a:t>
            </a:r>
            <a:endParaRPr lang="ko-KR" altLang="en-US" dirty="0">
              <a:latin typeface="Arial" charset="0"/>
            </a:endParaRPr>
          </a:p>
        </p:txBody>
      </p:sp>
      <p:sp>
        <p:nvSpPr>
          <p:cNvPr id="3" name="바닥글 개체 틀 2">
            <a:extLst>
              <a:ext uri="{FF2B5EF4-FFF2-40B4-BE49-F238E27FC236}">
                <a16:creationId xmlns:a16="http://schemas.microsoft.com/office/drawing/2014/main" id="{0139F954-730C-481D-BF20-73DC41953282}"/>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74C3A4C9-88A2-4387-A0BA-7766DAD75431}"/>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7BA425B4-3592-46B2-848C-7154829A44F2}"/>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a:buNone/>
            </a:pPr>
            <a:endParaRPr lang="en-US" altLang="en-US" sz="2000" dirty="0">
              <a:ea typeface="+mn-ea"/>
              <a:cs typeface="Arial" panose="020B0604020202020204" pitchFamily="34" charset="0"/>
            </a:endParaRP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071502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1FB0CB1-8AB2-4CDD-B51F-B09BCB6A222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F220F838-B00A-41E7-875F-DC356BA3F481}"/>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ABD17042-DF81-46F1-9FD7-F20C22FFBE2A}"/>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13" name="TextBox 12">
            <a:extLst>
              <a:ext uri="{FF2B5EF4-FFF2-40B4-BE49-F238E27FC236}">
                <a16:creationId xmlns:a16="http://schemas.microsoft.com/office/drawing/2014/main" id="{82DF997C-385D-458D-857E-114B8D6AC8CC}"/>
              </a:ext>
            </a:extLst>
          </p:cNvPr>
          <p:cNvSpPr txBox="1"/>
          <p:nvPr/>
        </p:nvSpPr>
        <p:spPr>
          <a:xfrm>
            <a:off x="685800" y="855689"/>
            <a:ext cx="7772400" cy="1886991"/>
          </a:xfrm>
          <a:prstGeom prst="rect">
            <a:avLst/>
          </a:prstGeom>
          <a:noFill/>
        </p:spPr>
        <p:txBody>
          <a:bodyPr wrap="square">
            <a:spAutoFit/>
          </a:bodyPr>
          <a:lstStyle>
            <a:defPPr>
              <a:defRPr lang="en-US"/>
            </a:defPPr>
            <a:lvl1pPr>
              <a:defRPr sz="2000" b="1" i="0" u="none" strike="noStrike" baseline="0">
                <a:latin typeface="Montserrat-Bold"/>
              </a:defRPr>
            </a:lvl1pPr>
          </a:lstStyle>
          <a:p>
            <a:pPr>
              <a:lnSpc>
                <a:spcPct val="150000"/>
              </a:lnSpc>
            </a:pPr>
            <a:r>
              <a:rPr lang="en-US" altLang="ko-KR" dirty="0"/>
              <a:t>By participating in this activity, you agree to comply with the IEEE Code of Ethics, all applicable laws, and all IEEE policies and procedures including, but not limited to, the IEEE SA Copyright Policy.</a:t>
            </a:r>
            <a:endParaRPr lang="ko-KR" altLang="en-US" dirty="0"/>
          </a:p>
        </p:txBody>
      </p:sp>
      <p:sp>
        <p:nvSpPr>
          <p:cNvPr id="14" name="TextBox 13">
            <a:extLst>
              <a:ext uri="{FF2B5EF4-FFF2-40B4-BE49-F238E27FC236}">
                <a16:creationId xmlns:a16="http://schemas.microsoft.com/office/drawing/2014/main" id="{BE0D2ABC-3F0D-43B4-AF30-0482084044D1}"/>
              </a:ext>
            </a:extLst>
          </p:cNvPr>
          <p:cNvSpPr txBox="1"/>
          <p:nvPr/>
        </p:nvSpPr>
        <p:spPr>
          <a:xfrm>
            <a:off x="457200" y="2836369"/>
            <a:ext cx="8229600" cy="308283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Previously Published material (copyright assertion indicated) shall not be presented/submitted to the Working Group nor incorporated into a Working Group draft unless permission is granted.</a:t>
            </a:r>
          </a:p>
          <a:p>
            <a:r>
              <a:rPr lang="en-US" altLang="ko-KR" dirty="0"/>
              <a:t>Prior to presentation or submission, you shall notify the Working Group Chair of previously Published material and should assist the Chair in obtaining copyright permission acceptable to IEEE SA.</a:t>
            </a:r>
          </a:p>
          <a:p>
            <a:r>
              <a:rPr lang="en-US" altLang="ko-KR" dirty="0"/>
              <a:t>For material that is not previously Published, IEEE is automatically granted a license to use any material that is presented or submitted.</a:t>
            </a:r>
            <a:endParaRPr lang="ko-KR" altLang="en-US" dirty="0"/>
          </a:p>
        </p:txBody>
      </p:sp>
    </p:spTree>
    <p:extLst>
      <p:ext uri="{BB962C8B-B14F-4D97-AF65-F5344CB8AC3E}">
        <p14:creationId xmlns:p14="http://schemas.microsoft.com/office/powerpoint/2010/main" val="3460266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FA28448-4AB1-4743-8C7A-FF9532F87F39}"/>
              </a:ext>
            </a:extLst>
          </p:cNvPr>
          <p:cNvSpPr>
            <a:spLocks noGrp="1"/>
          </p:cNvSpPr>
          <p:nvPr>
            <p:ph type="title"/>
          </p:nvPr>
        </p:nvSpPr>
        <p:spPr/>
        <p:txBody>
          <a:bodyPr/>
          <a:lstStyle/>
          <a:p>
            <a:r>
              <a:rPr lang="en-US" altLang="ko-KR" dirty="0"/>
              <a:t>IEEE SA COPYRIGHT POLICY</a:t>
            </a:r>
            <a:endParaRPr lang="ko-KR" altLang="en-US" dirty="0"/>
          </a:p>
        </p:txBody>
      </p:sp>
      <p:sp>
        <p:nvSpPr>
          <p:cNvPr id="3" name="바닥글 개체 틀 2">
            <a:extLst>
              <a:ext uri="{FF2B5EF4-FFF2-40B4-BE49-F238E27FC236}">
                <a16:creationId xmlns:a16="http://schemas.microsoft.com/office/drawing/2014/main" id="{EF867402-FF1D-45B1-B54B-B28457A48E36}"/>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8ADD94B7-3673-4124-9C8B-2E4DAE62CDED}"/>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10" name="TextBox 9">
            <a:extLst>
              <a:ext uri="{FF2B5EF4-FFF2-40B4-BE49-F238E27FC236}">
                <a16:creationId xmlns:a16="http://schemas.microsoft.com/office/drawing/2014/main" id="{4AEE6973-5015-4944-A3D9-26A119E141FB}"/>
              </a:ext>
            </a:extLst>
          </p:cNvPr>
          <p:cNvSpPr txBox="1"/>
          <p:nvPr/>
        </p:nvSpPr>
        <p:spPr>
          <a:xfrm>
            <a:off x="266700" y="863554"/>
            <a:ext cx="8458200" cy="5130892"/>
          </a:xfrm>
          <a:prstGeom prst="rect">
            <a:avLst/>
          </a:prstGeom>
          <a:noFill/>
        </p:spPr>
        <p:txBody>
          <a:bodyPr wrap="square">
            <a:spAutoFit/>
          </a:bodyPr>
          <a:lstStyle>
            <a:defPPr>
              <a:defRPr lang="en-US"/>
            </a:defPPr>
            <a:lvl1pPr marL="342900" indent="-342900">
              <a:lnSpc>
                <a:spcPct val="150000"/>
              </a:lnSpc>
              <a:buClr>
                <a:srgbClr val="00B0F0"/>
              </a:buClr>
              <a:buSzPct val="50000"/>
              <a:buFontTx/>
              <a:buChar char="■"/>
              <a:defRPr sz="1600" b="0" i="0" u="none" strike="noStrike" baseline="0">
                <a:solidFill>
                  <a:srgbClr val="000000"/>
                </a:solidFill>
                <a:latin typeface="Calibri" panose="020F0502020204030204" pitchFamily="34" charset="0"/>
              </a:defRPr>
            </a:lvl1pPr>
          </a:lstStyle>
          <a:p>
            <a:r>
              <a:rPr lang="en-US" altLang="ko-KR" dirty="0"/>
              <a:t>The IEEE SA Copyright Policy is described in the IEEE SA Standards Board Bylaws and IEEE SA Standards Board Operations Manual</a:t>
            </a:r>
          </a:p>
          <a:p>
            <a:pPr marL="360363" indent="-180975">
              <a:buClrTx/>
              <a:buFont typeface="Calibri" panose="020F0502020204030204" pitchFamily="34" charset="0"/>
              <a:buChar char="-"/>
            </a:pPr>
            <a:r>
              <a:rPr lang="en-US" altLang="ko-KR" sz="1400" dirty="0"/>
              <a:t>IEEE SA Copyright Policy, see</a:t>
            </a:r>
          </a:p>
          <a:p>
            <a:pPr marL="809625" indent="0">
              <a:buNone/>
            </a:pPr>
            <a:r>
              <a:rPr lang="en-US" altLang="ko-KR" sz="1400" dirty="0"/>
              <a:t>Clause 7 of the IEEE SA Standards Board Bylaws</a:t>
            </a:r>
          </a:p>
          <a:p>
            <a:pPr marL="809625" indent="0">
              <a:buNone/>
            </a:pPr>
            <a:r>
              <a:rPr lang="en-US" altLang="ko-KR" sz="1200" dirty="0">
                <a:hlinkClick r:id="rId2"/>
              </a:rPr>
              <a:t>https://standards.ieee.org/about/policies/bylaws/sect6‐7.html#7</a:t>
            </a:r>
            <a:endParaRPr lang="en-US" altLang="ko-KR" sz="1200" dirty="0"/>
          </a:p>
          <a:p>
            <a:pPr marL="809625" indent="0">
              <a:buNone/>
            </a:pPr>
            <a:r>
              <a:rPr lang="en-US" altLang="ko-KR" sz="1400" dirty="0"/>
              <a:t>Clause 6.1 of the IEEE SA Standards Board Operations Manual</a:t>
            </a:r>
          </a:p>
          <a:p>
            <a:pPr marL="809625" indent="0">
              <a:buNone/>
            </a:pPr>
            <a:r>
              <a:rPr lang="en-US" altLang="ko-KR" sz="1200" dirty="0">
                <a:hlinkClick r:id="rId3"/>
              </a:rPr>
              <a:t>https://standards.ieee.org/about/policies/opman/sect6.html</a:t>
            </a:r>
            <a:endParaRPr lang="en-US" altLang="ko-KR" sz="1200" dirty="0"/>
          </a:p>
          <a:p>
            <a:r>
              <a:rPr lang="en-US" altLang="ko-KR" dirty="0"/>
              <a:t>IEEE SA Copyright Permission</a:t>
            </a:r>
          </a:p>
          <a:p>
            <a:pPr marL="360363" indent="-180975">
              <a:buClrTx/>
              <a:buFont typeface="Calibri" panose="020F0502020204030204" pitchFamily="34" charset="0"/>
              <a:buChar char="-"/>
            </a:pPr>
            <a:r>
              <a:rPr lang="en-US" altLang="ko-KR" sz="1400" dirty="0">
                <a:hlinkClick r:id="rId4"/>
              </a:rPr>
              <a:t>https://standards.ieee.org/content/dam/</a:t>
            </a:r>
            <a:r>
              <a:rPr lang="en-US" altLang="ko-KR" sz="1400" dirty="0" err="1">
                <a:hlinkClick r:id="rId4"/>
              </a:rPr>
              <a:t>ieee</a:t>
            </a:r>
            <a:r>
              <a:rPr lang="en-US" altLang="ko-KR" sz="1400" dirty="0">
                <a:hlinkClick r:id="rId4"/>
              </a:rPr>
              <a:t>‐standards/standards/web/documents/other/permissionltrs.zip</a:t>
            </a:r>
            <a:endParaRPr lang="en-US" altLang="ko-KR" sz="1400" dirty="0"/>
          </a:p>
          <a:p>
            <a:r>
              <a:rPr lang="en-US" altLang="ko-KR" dirty="0"/>
              <a:t>IEEE SA Copyright FAQs</a:t>
            </a:r>
          </a:p>
          <a:p>
            <a:pPr marL="360363" indent="-180975">
              <a:buClrTx/>
              <a:buFont typeface="Calibri" panose="020F0502020204030204" pitchFamily="34" charset="0"/>
              <a:buChar char="-"/>
            </a:pPr>
            <a:r>
              <a:rPr lang="en-US" altLang="ko-KR" sz="1400" dirty="0">
                <a:hlinkClick r:id="rId5"/>
              </a:rPr>
              <a:t>http://standards.ieee.org/faqs/copyrights.html/</a:t>
            </a:r>
            <a:endParaRPr lang="en-US" altLang="ko-KR" sz="1400" dirty="0"/>
          </a:p>
          <a:p>
            <a:r>
              <a:rPr lang="en-US" altLang="ko-KR" dirty="0"/>
              <a:t>IEEE SA Best Practices for IEEE Standards Development</a:t>
            </a:r>
          </a:p>
          <a:p>
            <a:pPr marL="360363" indent="-180975">
              <a:buClrTx/>
              <a:buFont typeface="Calibri" panose="020F0502020204030204" pitchFamily="34" charset="0"/>
              <a:buChar char="-"/>
            </a:pPr>
            <a:r>
              <a:rPr lang="en-US" altLang="ko-KR" sz="1400" dirty="0">
                <a:hlinkClick r:id="rId6"/>
              </a:rPr>
              <a:t>http://standards.ieee.org/develop/policies/best_practices_for_ieee_standards_development_051215.pdf</a:t>
            </a:r>
            <a:endParaRPr lang="en-US" altLang="ko-KR" sz="1400" dirty="0"/>
          </a:p>
          <a:p>
            <a:r>
              <a:rPr lang="en-US" altLang="ko-KR" dirty="0"/>
              <a:t>Distribution of Draft Standards (see 6.1.3 of the SASB Operations Manual)</a:t>
            </a:r>
          </a:p>
          <a:p>
            <a:pPr marL="360363" indent="-180975">
              <a:buClrTx/>
              <a:buFont typeface="Calibri" panose="020F0502020204030204" pitchFamily="34" charset="0"/>
              <a:buChar char="-"/>
            </a:pPr>
            <a:r>
              <a:rPr lang="en-US" altLang="ko-KR" sz="1400" dirty="0">
                <a:hlinkClick r:id="rId3"/>
              </a:rPr>
              <a:t>https://standards.ieee.org/about/policies/opman/sect6.html</a:t>
            </a:r>
            <a:endParaRPr lang="ko-KR" altLang="en-US" sz="1400" dirty="0"/>
          </a:p>
        </p:txBody>
      </p:sp>
    </p:spTree>
    <p:extLst>
      <p:ext uri="{BB962C8B-B14F-4D97-AF65-F5344CB8AC3E}">
        <p14:creationId xmlns:p14="http://schemas.microsoft.com/office/powerpoint/2010/main" val="3685044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Items for This Meeting</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3079.1 draft document for standard</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input contributions</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3079.1</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Development to the IEEE 3079.2 draft document for standard</a:t>
            </a:r>
          </a:p>
          <a:p>
            <a:pPr lvl="1">
              <a:lnSpc>
                <a:spcPct val="150000"/>
              </a:lnSpc>
            </a:pPr>
            <a:r>
              <a:rPr lang="en-US" altLang="ko-KR" sz="2400" kern="0" dirty="0">
                <a:latin typeface="Times New Roman" panose="02020603050405020304" pitchFamily="18" charset="0"/>
                <a:cs typeface="Times New Roman" panose="02020603050405020304" pitchFamily="18" charset="0"/>
              </a:rPr>
              <a:t>Review input contributions</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of IEEE 3079.2</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Reporting status for the NEW ‘PARs’</a:t>
            </a:r>
          </a:p>
          <a:p>
            <a:pPr marL="342900" lvl="1" indent="-342900">
              <a:lnSpc>
                <a:spcPct val="150000"/>
              </a:lnSpc>
              <a:buChar char="•"/>
            </a:pPr>
            <a:r>
              <a:rPr lang="en-US" altLang="ko-KR" sz="2400" kern="0" dirty="0">
                <a:latin typeface="Times New Roman" panose="02020603050405020304" pitchFamily="18" charset="0"/>
                <a:ea typeface="+mn-ea"/>
                <a:cs typeface="Times New Roman" panose="02020603050405020304" pitchFamily="18" charset="0"/>
              </a:rPr>
              <a:t>Decision for 2033 sessions</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270381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1"/>
            <a:ext cx="8229600" cy="914399"/>
          </a:xfrm>
        </p:spPr>
        <p:txBody>
          <a:bodyPr>
            <a:normAutofit/>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2022</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February 07-11 2022, </a:t>
            </a:r>
            <a:r>
              <a:rPr lang="en-US" altLang="ko-KR" sz="2400" b="1" kern="0" dirty="0">
                <a:solidFill>
                  <a:srgbClr val="0000FF"/>
                </a:solidFill>
                <a:latin typeface="Times New Roman"/>
              </a:rPr>
              <a:t>KRISS Office, 267 </a:t>
            </a:r>
            <a:r>
              <a:rPr lang="en-US" altLang="ko-KR" sz="2400" b="1" kern="0" dirty="0" err="1">
                <a:solidFill>
                  <a:srgbClr val="0000FF"/>
                </a:solidFill>
                <a:latin typeface="Times New Roman"/>
              </a:rPr>
              <a:t>Gajeong-ro</a:t>
            </a:r>
            <a:r>
              <a:rPr lang="en-US" altLang="ko-KR" sz="2400" b="1" kern="0" dirty="0">
                <a:solidFill>
                  <a:srgbClr val="0000FF"/>
                </a:solidFill>
                <a:latin typeface="Times New Roman"/>
              </a:rPr>
              <a:t>, </a:t>
            </a:r>
            <a:r>
              <a:rPr lang="en-US" altLang="ko-KR" sz="2400" b="1" kern="0" dirty="0" err="1">
                <a:solidFill>
                  <a:srgbClr val="0000FF"/>
                </a:solidFill>
                <a:latin typeface="Times New Roman"/>
              </a:rPr>
              <a:t>Yuseong-gu</a:t>
            </a:r>
            <a:r>
              <a:rPr lang="en-US" altLang="ko-KR" sz="2400" b="1" kern="0" dirty="0">
                <a:solidFill>
                  <a:srgbClr val="0000FF"/>
                </a:solidFill>
                <a:latin typeface="Times New Roman"/>
              </a:rPr>
              <a:t>, Daejeon, Republic of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25-29 2021, 3 Park Avenue, (​IEEE-SA Office), New York City, New York 10016</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25-29 2022, Barcelona, Spain (Air B&amp;B)</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24-28 2022, E-1904 Aoyama-Twin Tower Bldg.,</a:t>
            </a:r>
            <a:br>
              <a:rPr lang="en-US" altLang="ko-KR" sz="2400" b="1" kern="0" dirty="0">
                <a:solidFill>
                  <a:srgbClr val="FF0000"/>
                </a:solidFill>
                <a:latin typeface="Times New Roman"/>
              </a:rPr>
            </a:br>
            <a:r>
              <a:rPr lang="en-US" altLang="ko-KR" sz="2400" b="1" kern="0" dirty="0">
                <a:solidFill>
                  <a:srgbClr val="FF0000"/>
                </a:solidFill>
                <a:latin typeface="Times New Roman"/>
              </a:rPr>
              <a:t>1-1-1 Minami-</a:t>
            </a:r>
            <a:r>
              <a:rPr lang="en-US" altLang="ko-KR" sz="2400" b="1" kern="0" dirty="0" err="1">
                <a:solidFill>
                  <a:srgbClr val="FF0000"/>
                </a:solidFill>
                <a:latin typeface="Times New Roman"/>
              </a:rPr>
              <a:t>aoyama</a:t>
            </a:r>
            <a:r>
              <a:rPr lang="en-US" altLang="ko-KR" sz="2400" b="1" kern="0" dirty="0">
                <a:solidFill>
                  <a:srgbClr val="FF0000"/>
                </a:solidFill>
                <a:latin typeface="Times New Roman"/>
              </a:rPr>
              <a:t>, Minato-ku, Tokyo 107-0062, Japan Tokyo, Japan</a:t>
            </a:r>
          </a:p>
        </p:txBody>
      </p:sp>
    </p:spTree>
    <p:extLst>
      <p:ext uri="{BB962C8B-B14F-4D97-AF65-F5344CB8AC3E}">
        <p14:creationId xmlns:p14="http://schemas.microsoft.com/office/powerpoint/2010/main" val="3746616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2023</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3079-21-0068-00-0000-Session #20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 name="TextBox 5">
            <a:extLst>
              <a:ext uri="{FF2B5EF4-FFF2-40B4-BE49-F238E27FC236}">
                <a16:creationId xmlns:a16="http://schemas.microsoft.com/office/drawing/2014/main" id="{67EB352B-B880-4A1C-B8E8-814046A0241D}"/>
              </a:ext>
            </a:extLst>
          </p:cNvPr>
          <p:cNvSpPr txBox="1"/>
          <p:nvPr/>
        </p:nvSpPr>
        <p:spPr>
          <a:xfrm>
            <a:off x="1423541" y="2670511"/>
            <a:ext cx="6296917" cy="1015663"/>
          </a:xfrm>
          <a:prstGeom prst="rect">
            <a:avLst/>
          </a:prstGeom>
          <a:noFill/>
        </p:spPr>
        <p:txBody>
          <a:bodyPr wrap="none" rtlCol="0">
            <a:spAutoFit/>
          </a:bodyPr>
          <a:lstStyle/>
          <a:p>
            <a:r>
              <a:rPr lang="en-US" altLang="ko-KR" sz="6000" dirty="0">
                <a:solidFill>
                  <a:srgbClr val="FF0000"/>
                </a:solidFill>
                <a:latin typeface="Times New Roman" panose="02020603050405020304" pitchFamily="18" charset="0"/>
                <a:cs typeface="Times New Roman" panose="02020603050405020304" pitchFamily="18" charset="0"/>
              </a:rPr>
              <a:t>Need for discussion</a:t>
            </a:r>
            <a:endParaRPr lang="ko-KR" altLang="en-US" sz="6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04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04251046"/>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2021-</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09</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-30</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Beom-Ryeol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Lee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ETRI</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+82 10 8880 3347</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lbr@etri.re.kr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a:noFill/>
          <a:ln w="9525">
            <a:noFill/>
            <a:miter lim="800000"/>
            <a:headEnd/>
            <a:tailEnd/>
          </a:ln>
        </p:spPr>
        <p:txBody>
          <a:bodyPr vert="horz" wrap="square" lIns="91440" tIns="45720" rIns="91440" bIns="45720" numCol="1" anchor="ctr" anchorCtr="0" compatLnSpc="1">
            <a:prstTxWarp prst="textNoShape">
              <a:avLst/>
            </a:prstTxWarp>
            <a:noAutofit/>
          </a:bodyPr>
          <a:lstStyle/>
          <a:p>
            <a:r>
              <a:rPr lang="en-GB" altLang="ko-KR" sz="1800" dirty="0"/>
              <a:t>IEEE 3079</a:t>
            </a:r>
            <a:br>
              <a:rPr lang="en-GB" altLang="ko-KR" sz="1800"/>
            </a:br>
            <a:r>
              <a:rPr lang="en-US" altLang="ko-KR" sz="1800" dirty="0"/>
              <a:t>Human Factor for Immersive Content Working Group</a:t>
            </a:r>
            <a:br>
              <a:rPr lang="en-US" altLang="ko-KR" sz="1800"/>
            </a:br>
            <a:r>
              <a:rPr lang="en-US" altLang="ko-KR" sz="1800" err="1"/>
              <a:t>Beom-Ryeol</a:t>
            </a:r>
            <a:r>
              <a:rPr lang="ko-KR" altLang="en-US" sz="1800"/>
              <a:t> </a:t>
            </a:r>
            <a:r>
              <a:rPr lang="en-US" altLang="ko-KR" sz="1800" dirty="0"/>
              <a:t>Lee, lbr@etri.re.kr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334000"/>
            <a:ext cx="8382000" cy="738664"/>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Contact to Video Conference: </a:t>
            </a:r>
            <a:r>
              <a:rPr lang="en-US" altLang="ko-KR" sz="1400" b="0" i="0" u="sng" dirty="0">
                <a:solidFill>
                  <a:srgbClr val="1A73E8"/>
                </a:solidFill>
                <a:effectLst/>
                <a:latin typeface="Roboto"/>
                <a:hlinkClick r:id="rId2"/>
              </a:rPr>
              <a:t>https://us02web.zoom.us/j/83808221695?pwd=eERXZDVCYkJMWXI3VHdQdFdvaWl5dz09</a:t>
            </a:r>
            <a:endParaRPr lang="en-US" sz="1400" b="1" dirty="0">
              <a:solidFill>
                <a:srgbClr val="000000"/>
              </a:solidFill>
              <a:latin typeface="Times New Roman" pitchFamily="18" charset="0"/>
              <a:ea typeface="+mn-ea"/>
              <a:cs typeface="+mn-cs"/>
            </a:endParaRP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2434929329"/>
              </p:ext>
            </p:extLst>
          </p:nvPr>
        </p:nvGraphicFramePr>
        <p:xfrm>
          <a:off x="380539" y="1000780"/>
          <a:ext cx="8382000" cy="4115271"/>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(October 04, 2021)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05,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06,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07,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08, 2021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579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9:00a-10:30a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3079.1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(TGs 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11:00a-12:30p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8172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1:30p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3079.2 TG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(Writing Draft)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SG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(Summary)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3:30p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SG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(Review Contribution)</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IEEE</a:t>
                      </a:r>
                      <a:r>
                        <a:rPr lang="ko-KR" altLang="en-US" sz="1200" dirty="0">
                          <a:effectLst/>
                          <a:latin typeface="Times New Roman" panose="02020603050405020304" pitchFamily="18" charset="0"/>
                          <a:ea typeface="+mn-ea"/>
                          <a:cs typeface="Times New Roman" panose="02020603050405020304" pitchFamily="18" charset="0"/>
                        </a:rPr>
                        <a:t> </a:t>
                      </a:r>
                      <a:r>
                        <a:rPr lang="en-US" altLang="ko-KR" sz="1200" dirty="0">
                          <a:effectLst/>
                          <a:latin typeface="Times New Roman" panose="02020603050405020304" pitchFamily="18" charset="0"/>
                          <a:ea typeface="+mn-ea"/>
                          <a:cs typeface="Times New Roman" panose="02020603050405020304" pitchFamily="18" charset="0"/>
                        </a:rPr>
                        <a:t>3079.3 SG</a:t>
                      </a:r>
                    </a:p>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(Discuss &amp; Reflect)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4419600" cy="2777620"/>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https://imat.ieee.org/attendance</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pic>
        <p:nvPicPr>
          <p:cNvPr id="9" name="그림 8">
            <a:extLst>
              <a:ext uri="{FF2B5EF4-FFF2-40B4-BE49-F238E27FC236}">
                <a16:creationId xmlns:a16="http://schemas.microsoft.com/office/drawing/2014/main" id="{522311BD-EB39-4DD8-9112-89AF4D8382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1040689"/>
            <a:ext cx="3807729" cy="4852987"/>
          </a:xfrm>
          <a:prstGeom prst="rect">
            <a:avLst/>
          </a:prstGeom>
        </p:spPr>
      </p:pic>
      <p:sp>
        <p:nvSpPr>
          <p:cNvPr id="10" name="직사각형 9">
            <a:extLst>
              <a:ext uri="{FF2B5EF4-FFF2-40B4-BE49-F238E27FC236}">
                <a16:creationId xmlns:a16="http://schemas.microsoft.com/office/drawing/2014/main" id="{E5FD26A3-5209-47C7-84AB-EED4E1AA99DF}"/>
              </a:ext>
            </a:extLst>
          </p:cNvPr>
          <p:cNvSpPr/>
          <p:nvPr/>
        </p:nvSpPr>
        <p:spPr>
          <a:xfrm>
            <a:off x="5022325" y="5278425"/>
            <a:ext cx="3694565" cy="17851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3079 WG timeslots: 15</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8 timeslots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pic>
        <p:nvPicPr>
          <p:cNvPr id="7" name="그림 6">
            <a:extLst>
              <a:ext uri="{FF2B5EF4-FFF2-40B4-BE49-F238E27FC236}">
                <a16:creationId xmlns:a16="http://schemas.microsoft.com/office/drawing/2014/main" id="{D46AA8E5-E1B4-4CA6-B56F-7293CF16EB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4562" y="2959876"/>
            <a:ext cx="4714875" cy="2983724"/>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3"/>
          <p:cNvSpPr>
            <a:spLocks noGrp="1" noChangeArrowheads="1"/>
          </p:cNvSpPr>
          <p:nvPr>
            <p:ph type="body" idx="1"/>
          </p:nvPr>
        </p:nvSpPr>
        <p:spPr>
          <a:xfrm>
            <a:off x="400050" y="1066800"/>
            <a:ext cx="8343900" cy="4495800"/>
          </a:xfrm>
        </p:spPr>
        <p:txBody>
          <a:bodyPr wrap="square">
            <a:normAutofit/>
          </a:bodyPr>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r>
              <a:rPr lang="en-US" sz="2400" dirty="0">
                <a:latin typeface="Times New Roman" panose="02020603050405020304" pitchFamily="18" charset="0"/>
                <a:cs typeface="Times New Roman" panose="02020603050405020304" pitchFamily="18" charset="0"/>
              </a:rPr>
              <a:t>DCN#: 3</a:t>
            </a:r>
            <a:r>
              <a:rPr lang="en-US" altLang="ko-KR" sz="2400" dirty="0">
                <a:latin typeface="Times New Roman" panose="02020603050405020304" pitchFamily="18" charset="0"/>
                <a:cs typeface="Times New Roman" panose="02020603050405020304" pitchFamily="18" charset="0"/>
              </a:rPr>
              <a:t>079</a:t>
            </a:r>
            <a:r>
              <a:rPr lang="en-US" sz="2400" dirty="0">
                <a:latin typeface="Times New Roman" panose="02020603050405020304" pitchFamily="18" charset="0"/>
                <a:cs typeface="Times New Roman" panose="02020603050405020304" pitchFamily="18" charset="0"/>
              </a:rPr>
              <a:t>-</a:t>
            </a:r>
            <a:r>
              <a:rPr lang="en-US" altLang="ko-KR" sz="2400" dirty="0">
                <a:latin typeface="Times New Roman" panose="02020603050405020304" pitchFamily="18" charset="0"/>
                <a:cs typeface="Times New Roman" panose="02020603050405020304" pitchFamily="18" charset="0"/>
              </a:rPr>
              <a:t>20</a:t>
            </a:r>
            <a:r>
              <a:rPr lang="en-US" sz="2400" dirty="0">
                <a:latin typeface="Times New Roman" panose="02020603050405020304" pitchFamily="18" charset="0"/>
                <a:cs typeface="Times New Roman" panose="02020603050405020304" pitchFamily="18" charset="0"/>
              </a:rPr>
              <a:t>-004</a:t>
            </a:r>
            <a:r>
              <a:rPr lang="en-US" altLang="ko-KR" sz="24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-00-0000 </a:t>
            </a:r>
            <a:r>
              <a:rPr lang="en-US" altLang="ko-KR" sz="2400" dirty="0">
                <a:latin typeface="Times New Roman" panose="02020603050405020304" pitchFamily="18" charset="0"/>
                <a:cs typeface="Times New Roman" panose="02020603050405020304" pitchFamily="18" charset="0"/>
              </a:rPr>
              <a:t>(https://mentor.ieee.org/3079/dcn/20/3079-20-0043-00-0000-ieee-3079-wg-p-p.pdf)</a:t>
            </a:r>
            <a:endParaRPr lang="en-US" sz="2400" dirty="0">
              <a:latin typeface="Times New Roman" panose="02020603050405020304" pitchFamily="18" charset="0"/>
              <a:cs typeface="Times New Roman" panose="02020603050405020304" pitchFamily="18" charset="0"/>
            </a:endParaRP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
        <p:nvSpPr>
          <p:cNvPr id="8" name="Rectangle 2">
            <a:extLst>
              <a:ext uri="{FF2B5EF4-FFF2-40B4-BE49-F238E27FC236}">
                <a16:creationId xmlns:a16="http://schemas.microsoft.com/office/drawing/2014/main" id="{6C373B44-01EE-4DCA-A739-F3F338341AFC}"/>
              </a:ext>
            </a:extLst>
          </p:cNvPr>
          <p:cNvSpPr txBox="1">
            <a:spLocks noChangeArrowheads="1"/>
          </p:cNvSpPr>
          <p:nvPr/>
        </p:nvSpPr>
        <p:spPr>
          <a:xfrm>
            <a:off x="457200" y="152401"/>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a:lstStyle>
          <a:p>
            <a:pPr fontAlgn="auto">
              <a:spcAft>
                <a:spcPts val="0"/>
              </a:spcAft>
            </a:pPr>
            <a:r>
              <a:rPr lang="en-US">
                <a:latin typeface="Arial" charset="0"/>
              </a:rPr>
              <a:t>Voting Membership</a:t>
            </a:r>
            <a:endParaRPr lang="en-US" dirty="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10:30a ~ 11:00a</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 ~ 1:30p</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3:00p ~ 3:30p</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From 5:00 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3079-21-0068-00-0000-Session #20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6254</TotalTime>
  <Words>2239</Words>
  <Application>Microsoft Office PowerPoint</Application>
  <PresentationFormat>화면 슬라이드 쇼(4:3)</PresentationFormat>
  <Paragraphs>248</Paragraphs>
  <Slides>22</Slides>
  <Notes>3</Notes>
  <HiddenSlides>0</HiddenSlides>
  <MMClips>0</MMClips>
  <ScaleCrop>false</ScaleCrop>
  <HeadingPairs>
    <vt:vector size="6" baseType="variant">
      <vt:variant>
        <vt:lpstr>사용한 글꼴</vt:lpstr>
      </vt:variant>
      <vt:variant>
        <vt:i4>9</vt:i4>
      </vt:variant>
      <vt:variant>
        <vt:lpstr>테마</vt:lpstr>
      </vt:variant>
      <vt:variant>
        <vt:i4>3</vt:i4>
      </vt:variant>
      <vt:variant>
        <vt:lpstr>슬라이드 제목</vt:lpstr>
      </vt:variant>
      <vt:variant>
        <vt:i4>22</vt:i4>
      </vt:variant>
    </vt:vector>
  </HeadingPairs>
  <TitlesOfParts>
    <vt:vector size="34" baseType="lpstr">
      <vt:lpstr>Monotype Sorts</vt:lpstr>
      <vt:lpstr>Montserrat-Bold</vt:lpstr>
      <vt:lpstr>맑은 고딕</vt:lpstr>
      <vt:lpstr>Arial</vt:lpstr>
      <vt:lpstr>Calibri</vt:lpstr>
      <vt:lpstr>Myriad Pro</vt:lpstr>
      <vt:lpstr>Roboto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Human Factor for Immersive Content Working Group Beom-Ryeol Lee, lbr@etri.re.kr</vt:lpstr>
      <vt:lpstr>Session Time and Location</vt:lpstr>
      <vt:lpstr>Attendance</vt:lpstr>
      <vt:lpstr>Attendance</vt:lpstr>
      <vt:lpstr>PowerPoint 프레젠테이션</vt:lpstr>
      <vt:lpstr>Miscellaneous Meeting Logistics</vt:lpstr>
      <vt:lpstr>Registration and Media Recording</vt:lpstr>
      <vt:lpstr>Membership &amp; Anti-Trust</vt:lpstr>
      <vt:lpstr>Participants have a duty to inform the IEEE</vt:lpstr>
      <vt:lpstr>Ways to inform IEEE</vt:lpstr>
      <vt:lpstr>Other guidelines for IEEE WG meetings</vt:lpstr>
      <vt:lpstr>Patent-related information</vt:lpstr>
      <vt:lpstr>Participation in IEEE 3079 Meetings</vt:lpstr>
      <vt:lpstr>IEEE SA COPYRIGHT POLICY</vt:lpstr>
      <vt:lpstr>IEEE SA COPYRIGHT POLICY</vt:lpstr>
      <vt:lpstr>Copyright</vt:lpstr>
      <vt:lpstr>Work Items for This Meeting</vt:lpstr>
      <vt:lpstr>Future Sessions – 2022</vt:lpstr>
      <vt:lpstr>Future Sessions – 2023</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275</cp:revision>
  <dcterms:created xsi:type="dcterms:W3CDTF">2014-10-13T13:02:20Z</dcterms:created>
  <dcterms:modified xsi:type="dcterms:W3CDTF">2021-09-30T12:32:51Z</dcterms:modified>
</cp:coreProperties>
</file>