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4"/>
  </p:notesMasterIdLst>
  <p:handoutMasterIdLst>
    <p:handoutMasterId r:id="rId15"/>
  </p:handoutMasterIdLst>
  <p:sldIdLst>
    <p:sldId id="325" r:id="rId4"/>
    <p:sldId id="365" r:id="rId5"/>
    <p:sldId id="366" r:id="rId6"/>
    <p:sldId id="375" r:id="rId7"/>
    <p:sldId id="494" r:id="rId8"/>
    <p:sldId id="645" r:id="rId9"/>
    <p:sldId id="643" r:id="rId10"/>
    <p:sldId id="644" r:id="rId11"/>
    <p:sldId id="641" r:id="rId12"/>
    <p:sldId id="35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6409" autoAdjust="0"/>
  </p:normalViewPr>
  <p:slideViewPr>
    <p:cSldViewPr>
      <p:cViewPr varScale="1">
        <p:scale>
          <a:sx n="112" d="100"/>
          <a:sy n="112" d="100"/>
        </p:scale>
        <p:origin x="328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dirty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921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D43694-4922-4E4A-BCCC-7F52B203975D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6305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D43694-4922-4E4A-BCCC-7F52B203975D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22163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D43694-4922-4E4A-BCCC-7F52B203975D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44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875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3079-21-0042-00-0001-Introduction of IEEE 2888 WG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3079-21-0042-00-0001-Introduction of IEEE 2888 WG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3079-21-0042-00-0001-Introduction of IEEE 2888 WG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3079-21-0042-00-0001-Introduction of IEEE 2888 WG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3079-21-0042-00-0001-Introduction of IEEE 2888 WG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3079-21-0042-00-0001-Introduction of IEEE 2888 WG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3079-21-0042-00-0001-Introduction of IEEE 2888 WG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3079-21-0042-00-0001-Introduction of IEEE 2888 WG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3079-21-0042-00-0001-Introduction of IEEE 2888 WG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3079-21-0042-00-0001-Introduction of IEEE 2888 WG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BA82BADF-1C41-46E8-83B0-638BA0B7F64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3079-21-0042-00-0001-Introduction of IEEE 2888 WG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1676400"/>
            <a:ext cx="7772400" cy="533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Introducation</a:t>
            </a:r>
            <a:r>
              <a:rPr lang="en-US" dirty="0" smtClean="0"/>
              <a:t> of ‘Framework for Evaluating the Quality of Digital Human’]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-76200" y="3352800"/>
            <a:ext cx="4343400" cy="828675"/>
          </a:xfrm>
        </p:spPr>
        <p:txBody>
          <a:bodyPr>
            <a:normAutofit/>
          </a:bodyPr>
          <a:lstStyle/>
          <a:p>
            <a:r>
              <a:rPr lang="en-US" altLang="ko-KR" dirty="0"/>
              <a:t>[Seung </a:t>
            </a:r>
            <a:r>
              <a:rPr lang="en-US" altLang="ko-KR" dirty="0" err="1"/>
              <a:t>Wook</a:t>
            </a:r>
            <a:r>
              <a:rPr lang="en-US" altLang="ko-KR" dirty="0"/>
              <a:t> Lee / ETRI]</a:t>
            </a:r>
          </a:p>
          <a:p>
            <a:r>
              <a:rPr lang="en-US" altLang="ko-KR" dirty="0"/>
              <a:t>[Andrew Min-</a:t>
            </a:r>
            <a:r>
              <a:rPr lang="en-US" altLang="ko-KR" dirty="0" err="1"/>
              <a:t>gyu</a:t>
            </a:r>
            <a:r>
              <a:rPr lang="en-US" altLang="ko-KR" dirty="0"/>
              <a:t> Han/HSU]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8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3079-21-0071-01-0000-Introduction of ‘Framework for Evaluating the Quality of Digital Human’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68753"/>
              </p:ext>
            </p:extLst>
          </p:nvPr>
        </p:nvGraphicFramePr>
        <p:xfrm>
          <a:off x="228600" y="1371600"/>
          <a:ext cx="8686800" cy="4021776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3647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400" dirty="0" smtClean="0"/>
                        <a:t>Introduction of</a:t>
                      </a:r>
                      <a:r>
                        <a:rPr lang="en-US" altLang="ko-KR" sz="2400" baseline="0" dirty="0" smtClean="0"/>
                        <a:t> ‘Framework for Evaluating the Quality of Digital Human’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01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09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-30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784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Seung </a:t>
                      </a: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Wook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Lee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7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3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Seung</a:t>
                      </a: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Wook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Lee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ETRI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+82 10 3001 9202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tajinet@etri.re.kr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51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Andrew Min-</a:t>
                      </a: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gyu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Han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Hansung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+82 10 7417 4000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andyhan@hansung.ac.kr</a:t>
                      </a: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1255347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Beom-Ryeol</a:t>
            </a:r>
            <a:r>
              <a:rPr lang="ko-KR" altLang="en-US" sz="1800" dirty="0"/>
              <a:t> </a:t>
            </a:r>
            <a:r>
              <a:rPr lang="en-US" altLang="ko-KR" sz="1800" dirty="0"/>
              <a:t>Lee, lbr@etri.re.kr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8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3079-21-0071-01-0000-Introduction of ‘Framework for Evaluating the Quality of Digital Human’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10" name="Text Box 11">
            <a:extLst>
              <a:ext uri="{FF2B5EF4-FFF2-40B4-BE49-F238E27FC236}">
                <a16:creationId xmlns:a16="http://schemas.microsoft.com/office/drawing/2014/main" id="{EDFA1577-45B9-442A-8A72-BDAB9D4CF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234" y="1352311"/>
            <a:ext cx="6226192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14350" indent="-514350">
              <a:lnSpc>
                <a:spcPct val="200000"/>
              </a:lnSpc>
              <a:buSzPct val="100000"/>
              <a:buFont typeface="+mj-lt"/>
              <a:buAutoNum type="arabicPeriod"/>
            </a:pPr>
            <a:r>
              <a:rPr lang="en-US" altLang="ko-KR" sz="2800" dirty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Introduction</a:t>
            </a:r>
          </a:p>
          <a:p>
            <a:pPr marL="514350" indent="-514350">
              <a:lnSpc>
                <a:spcPct val="200000"/>
              </a:lnSpc>
              <a:buSzPct val="100000"/>
              <a:buFont typeface="+mj-lt"/>
              <a:buAutoNum type="arabicPeriod"/>
            </a:pPr>
            <a:r>
              <a:rPr lang="en-US" altLang="ko-KR" sz="28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Checklist method</a:t>
            </a:r>
          </a:p>
          <a:p>
            <a:pPr marL="514350" indent="-514350">
              <a:lnSpc>
                <a:spcPct val="200000"/>
              </a:lnSpc>
              <a:buSzPct val="100000"/>
              <a:buFont typeface="+mj-lt"/>
              <a:buAutoNum type="arabicPeriod"/>
            </a:pPr>
            <a:r>
              <a:rPr lang="en-US" altLang="ko-KR" sz="28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UFR method</a:t>
            </a:r>
            <a:endParaRPr lang="en-US" altLang="ko-KR" sz="28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14350" indent="-514350">
              <a:lnSpc>
                <a:spcPct val="200000"/>
              </a:lnSpc>
              <a:buSzPct val="100000"/>
              <a:buFont typeface="+mj-lt"/>
              <a:buAutoNum type="arabicPeriod"/>
            </a:pPr>
            <a:r>
              <a:rPr lang="en-US" altLang="ko-KR" sz="2800" dirty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Conclusion</a:t>
            </a:r>
            <a:endParaRPr lang="ko-KR" altLang="en-US" sz="28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2355B439-D251-4CBB-84B3-14314593B07D}"/>
              </a:ext>
            </a:extLst>
          </p:cNvPr>
          <p:cNvCxnSpPr>
            <a:cxnSpLocks/>
            <a:endCxn id="14" idx="6"/>
          </p:cNvCxnSpPr>
          <p:nvPr/>
        </p:nvCxnSpPr>
        <p:spPr>
          <a:xfrm>
            <a:off x="0" y="6008713"/>
            <a:ext cx="4292937" cy="731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타원 11">
            <a:extLst>
              <a:ext uri="{FF2B5EF4-FFF2-40B4-BE49-F238E27FC236}">
                <a16:creationId xmlns:a16="http://schemas.microsoft.com/office/drawing/2014/main" id="{0E2518D6-DAC4-4FF8-93BF-DDEF5E718BCA}"/>
              </a:ext>
            </a:extLst>
          </p:cNvPr>
          <p:cNvSpPr/>
          <p:nvPr/>
        </p:nvSpPr>
        <p:spPr>
          <a:xfrm flipH="1">
            <a:off x="4499569" y="5943600"/>
            <a:ext cx="144861" cy="144861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>
            <a:extLst>
              <a:ext uri="{FF2B5EF4-FFF2-40B4-BE49-F238E27FC236}">
                <a16:creationId xmlns:a16="http://schemas.microsoft.com/office/drawing/2014/main" id="{50C02426-EDE9-41E7-AEAF-794C42BE2689}"/>
              </a:ext>
            </a:extLst>
          </p:cNvPr>
          <p:cNvSpPr/>
          <p:nvPr/>
        </p:nvSpPr>
        <p:spPr>
          <a:xfrm flipH="1">
            <a:off x="4706201" y="5943600"/>
            <a:ext cx="144861" cy="144861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>
            <a:extLst>
              <a:ext uri="{FF2B5EF4-FFF2-40B4-BE49-F238E27FC236}">
                <a16:creationId xmlns:a16="http://schemas.microsoft.com/office/drawing/2014/main" id="{E8005056-F756-45A6-BED1-DB5403BB5AEB}"/>
              </a:ext>
            </a:extLst>
          </p:cNvPr>
          <p:cNvSpPr/>
          <p:nvPr/>
        </p:nvSpPr>
        <p:spPr>
          <a:xfrm flipH="1">
            <a:off x="4292937" y="5943600"/>
            <a:ext cx="144861" cy="144861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B46332A4-C916-47EA-A86F-D61D2F76844E}"/>
              </a:ext>
            </a:extLst>
          </p:cNvPr>
          <p:cNvCxnSpPr>
            <a:cxnSpLocks/>
          </p:cNvCxnSpPr>
          <p:nvPr/>
        </p:nvCxnSpPr>
        <p:spPr>
          <a:xfrm>
            <a:off x="4851059" y="6008713"/>
            <a:ext cx="4292941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3079-21-0071-01-0000-Introduction of ‘Framework for Evaluating the Quality of Digital Human’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4537770-6F05-4F18-BE1F-60203FC6C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rgbClr val="0069CD"/>
                </a:solidFill>
              </a:rPr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933950"/>
          </a:xfrm>
        </p:spPr>
        <p:txBody>
          <a:bodyPr/>
          <a:lstStyle/>
          <a:p>
            <a:r>
              <a:rPr lang="en-US" altLang="ko-KR" dirty="0" smtClean="0"/>
              <a:t>To provide the ‘Framework for Evaluating the Quality of Digital Human’, numbers of evaluating methods should be used.</a:t>
            </a:r>
          </a:p>
          <a:p>
            <a:r>
              <a:rPr lang="en-US" altLang="ko-KR" dirty="0" smtClean="0"/>
              <a:t>To evaluate, subjective methods and objective methods could be used.</a:t>
            </a:r>
          </a:p>
          <a:p>
            <a:r>
              <a:rPr lang="en-US" altLang="ko-KR" dirty="0" smtClean="0"/>
              <a:t>For the subjective evaluating, checklist and UFR(User Fooling Rate) method could be applied.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9D2E67B-FD94-443C-9B59-892CBA0B4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-</a:t>
            </a:r>
            <a:fld id="{74839D2E-0B8F-47EA-A6BE-5BD1E3BF6FF8}" type="slidenum">
              <a:rPr lang="ko-KR" altLang="en-US" smtClean="0"/>
              <a:pPr/>
              <a:t>4</a:t>
            </a:fld>
            <a:r>
              <a:rPr lang="en-US" altLang="ko-KR"/>
              <a:t>-</a:t>
            </a:r>
            <a:endParaRPr lang="ko-KR" altLang="en-US" dirty="0"/>
          </a:p>
        </p:txBody>
      </p:sp>
      <p:sp>
        <p:nvSpPr>
          <p:cNvPr id="6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3079-21-0071-01-0000-Introduction of ‘Framework for Evaluating the Quality of Digital Human’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589218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0069CD"/>
                </a:solidFill>
              </a:rPr>
              <a:t>Proposed General Architecture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3079-21-0071-01-0000-Introduction of ‘Framework for Evaluating the Quality of Digital Human’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124200" y="1524000"/>
            <a:ext cx="2895600" cy="28194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3124200" y="1219200"/>
            <a:ext cx="1372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Measuring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3276600" y="1676400"/>
            <a:ext cx="2590800" cy="4572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Measuring Function 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276600" y="2362200"/>
            <a:ext cx="2590800" cy="4572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Measuring Function 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3276600" y="3048000"/>
            <a:ext cx="2590800" cy="4572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…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276600" y="3733800"/>
            <a:ext cx="2590800" cy="4572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Measuring Function n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13" name="직선 화살표 연결선 12"/>
          <p:cNvCxnSpPr>
            <a:stCxn id="14" idx="3"/>
            <a:endCxn id="6" idx="1"/>
          </p:cNvCxnSpPr>
          <p:nvPr/>
        </p:nvCxnSpPr>
        <p:spPr>
          <a:xfrm>
            <a:off x="2310493" y="2933700"/>
            <a:ext cx="8137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직사각형 13"/>
          <p:cNvSpPr/>
          <p:nvPr/>
        </p:nvSpPr>
        <p:spPr>
          <a:xfrm>
            <a:off x="826013" y="2705100"/>
            <a:ext cx="1484480" cy="4572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Video Input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6833507" y="2705100"/>
            <a:ext cx="1484480" cy="4572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Output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20" name="직선 화살표 연결선 19"/>
          <p:cNvCxnSpPr>
            <a:stCxn id="6" idx="3"/>
            <a:endCxn id="19" idx="1"/>
          </p:cNvCxnSpPr>
          <p:nvPr/>
        </p:nvCxnSpPr>
        <p:spPr>
          <a:xfrm>
            <a:off x="6019800" y="2933700"/>
            <a:ext cx="8137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3276600" y="4781550"/>
            <a:ext cx="2590800" cy="6096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Subjective method</a:t>
            </a:r>
          </a:p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Objective method</a:t>
            </a:r>
          </a:p>
        </p:txBody>
      </p:sp>
      <p:cxnSp>
        <p:nvCxnSpPr>
          <p:cNvPr id="27" name="직선 화살표 연결선 26"/>
          <p:cNvCxnSpPr>
            <a:stCxn id="25" idx="0"/>
            <a:endCxn id="11" idx="2"/>
          </p:cNvCxnSpPr>
          <p:nvPr/>
        </p:nvCxnSpPr>
        <p:spPr>
          <a:xfrm flipV="1">
            <a:off x="4572000" y="4191000"/>
            <a:ext cx="0" cy="590550"/>
          </a:xfrm>
          <a:prstGeom prst="straightConnector1">
            <a:avLst/>
          </a:prstGeom>
          <a:ln w="254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2994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4537770-6F05-4F18-BE1F-60203FC6C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rgbClr val="0069CD"/>
                </a:solidFill>
              </a:rPr>
              <a:t>Checklist Method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854074"/>
            <a:ext cx="8229600" cy="5070476"/>
          </a:xfrm>
        </p:spPr>
        <p:txBody>
          <a:bodyPr/>
          <a:lstStyle/>
          <a:p>
            <a:r>
              <a:rPr lang="en-US" altLang="ko-KR" dirty="0" smtClean="0"/>
              <a:t>A checklist is a simple instrument consisting prepared list of expected items of performance or attributes, which are checked by a researcher.</a:t>
            </a:r>
          </a:p>
          <a:p>
            <a:r>
              <a:rPr lang="en-US" altLang="ko-KR" dirty="0" smtClean="0"/>
              <a:t>3-ways of checklists</a:t>
            </a:r>
          </a:p>
          <a:p>
            <a:pPr lvl="1"/>
            <a:r>
              <a:rPr lang="en-US" altLang="ko-KR" dirty="0" smtClean="0"/>
              <a:t>Simple checklist: the use of two response options on a survey or questionnaire, for example “yes” or “no”</a:t>
            </a:r>
          </a:p>
          <a:p>
            <a:pPr lvl="1"/>
            <a:r>
              <a:rPr lang="en-US" altLang="ko-KR" dirty="0" smtClean="0"/>
              <a:t>Weighted checklist: The use of response options with the value of weights, such as 1 to 5, 0-20-40-60-80-100% </a:t>
            </a:r>
          </a:p>
          <a:p>
            <a:pPr lvl="1"/>
            <a:r>
              <a:rPr lang="en-US" altLang="ko-KR" dirty="0" smtClean="0"/>
              <a:t>Forced </a:t>
            </a:r>
            <a:r>
              <a:rPr lang="en-US" altLang="ko-KR" dirty="0"/>
              <a:t>choice method: </a:t>
            </a:r>
            <a:r>
              <a:rPr lang="en-US" altLang="ko-KR" dirty="0" smtClean="0"/>
              <a:t>the </a:t>
            </a:r>
            <a:r>
              <a:rPr lang="en-US" altLang="ko-KR" dirty="0"/>
              <a:t>use of two or more specific response options on a survey or questionnaire, for example “yes” or “no” or “green,” “blue,” or “red.” Options such as “not sure,” “no opinion,” or “not applicable” are not included; respondents must commit to an actual answer.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9D2E67B-FD94-443C-9B59-892CBA0B4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-</a:t>
            </a:r>
            <a:fld id="{74839D2E-0B8F-47EA-A6BE-5BD1E3BF6FF8}" type="slidenum">
              <a:rPr lang="ko-KR" altLang="en-US" smtClean="0"/>
              <a:pPr/>
              <a:t>6</a:t>
            </a:fld>
            <a:r>
              <a:rPr lang="en-US" altLang="ko-KR"/>
              <a:t>-</a:t>
            </a:r>
            <a:endParaRPr lang="ko-KR" altLang="en-US" dirty="0"/>
          </a:p>
        </p:txBody>
      </p:sp>
      <p:sp>
        <p:nvSpPr>
          <p:cNvPr id="6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3079-21-0071-01-0000-Introduction of ‘Framework for Evaluating the Quality of Digital Human’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294816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4537770-6F05-4F18-BE1F-60203FC6C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rgbClr val="0069CD"/>
                </a:solidFill>
              </a:rPr>
              <a:t>UFR(User Fooling Rate) Method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933950"/>
          </a:xfrm>
        </p:spPr>
        <p:txBody>
          <a:bodyPr/>
          <a:lstStyle/>
          <a:p>
            <a:r>
              <a:rPr lang="en-US" altLang="ko-KR" dirty="0" smtClean="0"/>
              <a:t>The user fooling rate method provides numbers of real and fake options. The raters(users) makes a choice and is checked that the rate of choices that the raters gets real or fake.</a:t>
            </a:r>
          </a:p>
          <a:p>
            <a:r>
              <a:rPr lang="en-US" altLang="ko-KR" dirty="0" smtClean="0"/>
              <a:t>The rate of selecting real if fake is perfect: 80%</a:t>
            </a:r>
          </a:p>
          <a:p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9D2E67B-FD94-443C-9B59-892CBA0B4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-</a:t>
            </a:r>
            <a:fld id="{74839D2E-0B8F-47EA-A6BE-5BD1E3BF6FF8}" type="slidenum">
              <a:rPr lang="ko-KR" altLang="en-US" smtClean="0"/>
              <a:pPr/>
              <a:t>7</a:t>
            </a:fld>
            <a:r>
              <a:rPr lang="en-US" altLang="ko-KR"/>
              <a:t>-</a:t>
            </a:r>
            <a:endParaRPr lang="ko-KR" altLang="en-US" dirty="0"/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C3122A0B-387C-4C11-8A0A-AC6CE7BE49A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073" y="3481818"/>
            <a:ext cx="1159274" cy="856999"/>
          </a:xfrm>
          <a:prstGeom prst="rect">
            <a:avLst/>
          </a:prstGeom>
        </p:spPr>
      </p:pic>
      <p:sp>
        <p:nvSpPr>
          <p:cNvPr id="13" name="자유형: 도형 17">
            <a:extLst>
              <a:ext uri="{FF2B5EF4-FFF2-40B4-BE49-F238E27FC236}">
                <a16:creationId xmlns:a16="http://schemas.microsoft.com/office/drawing/2014/main" id="{E02FDF4E-40D8-4547-BA3A-DDE05DD314E4}"/>
              </a:ext>
            </a:extLst>
          </p:cNvPr>
          <p:cNvSpPr/>
          <p:nvPr/>
        </p:nvSpPr>
        <p:spPr>
          <a:xfrm>
            <a:off x="4812738" y="3356874"/>
            <a:ext cx="503622" cy="462325"/>
          </a:xfrm>
          <a:custGeom>
            <a:avLst/>
            <a:gdLst>
              <a:gd name="connsiteX0" fmla="*/ 386719 w 409575"/>
              <a:gd name="connsiteY0" fmla="*/ 7144 h 371475"/>
              <a:gd name="connsiteX1" fmla="*/ 26959 w 409575"/>
              <a:gd name="connsiteY1" fmla="*/ 7144 h 371475"/>
              <a:gd name="connsiteX2" fmla="*/ 7147 w 409575"/>
              <a:gd name="connsiteY2" fmla="*/ 27241 h 371475"/>
              <a:gd name="connsiteX3" fmla="*/ 7147 w 409575"/>
              <a:gd name="connsiteY3" fmla="*/ 272510 h 371475"/>
              <a:gd name="connsiteX4" fmla="*/ 26764 w 409575"/>
              <a:gd name="connsiteY4" fmla="*/ 292891 h 371475"/>
              <a:gd name="connsiteX5" fmla="*/ 26959 w 409575"/>
              <a:gd name="connsiteY5" fmla="*/ 292894 h 371475"/>
              <a:gd name="connsiteX6" fmla="*/ 84109 w 409575"/>
              <a:gd name="connsiteY6" fmla="*/ 292894 h 371475"/>
              <a:gd name="connsiteX7" fmla="*/ 84109 w 409575"/>
              <a:gd name="connsiteY7" fmla="*/ 373285 h 371475"/>
              <a:gd name="connsiteX8" fmla="*/ 163072 w 409575"/>
              <a:gd name="connsiteY8" fmla="*/ 292894 h 371475"/>
              <a:gd name="connsiteX9" fmla="*/ 386719 w 409575"/>
              <a:gd name="connsiteY9" fmla="*/ 292894 h 371475"/>
              <a:gd name="connsiteX10" fmla="*/ 406626 w 409575"/>
              <a:gd name="connsiteY10" fmla="*/ 272796 h 371475"/>
              <a:gd name="connsiteX11" fmla="*/ 406626 w 409575"/>
              <a:gd name="connsiteY11" fmla="*/ 27241 h 371475"/>
              <a:gd name="connsiteX12" fmla="*/ 386719 w 409575"/>
              <a:gd name="connsiteY12" fmla="*/ 7144 h 371475"/>
              <a:gd name="connsiteX13" fmla="*/ 205172 w 409575"/>
              <a:gd name="connsiteY13" fmla="*/ 257175 h 371475"/>
              <a:gd name="connsiteX14" fmla="*/ 184029 w 409575"/>
              <a:gd name="connsiteY14" fmla="*/ 236028 h 371475"/>
              <a:gd name="connsiteX15" fmla="*/ 205176 w 409575"/>
              <a:gd name="connsiteY15" fmla="*/ 214884 h 371475"/>
              <a:gd name="connsiteX16" fmla="*/ 226318 w 409575"/>
              <a:gd name="connsiteY16" fmla="*/ 235744 h 371475"/>
              <a:gd name="connsiteX17" fmla="*/ 205652 w 409575"/>
              <a:gd name="connsiteY17" fmla="*/ 257172 h 371475"/>
              <a:gd name="connsiteX18" fmla="*/ 205172 w 409575"/>
              <a:gd name="connsiteY18" fmla="*/ 257175 h 371475"/>
              <a:gd name="connsiteX19" fmla="*/ 218793 w 409575"/>
              <a:gd name="connsiteY19" fmla="*/ 170021 h 371475"/>
              <a:gd name="connsiteX20" fmla="*/ 218793 w 409575"/>
              <a:gd name="connsiteY20" fmla="*/ 200025 h 371475"/>
              <a:gd name="connsiteX21" fmla="*/ 191647 w 409575"/>
              <a:gd name="connsiteY21" fmla="*/ 200025 h 371475"/>
              <a:gd name="connsiteX22" fmla="*/ 191647 w 409575"/>
              <a:gd name="connsiteY22" fmla="*/ 143923 h 371475"/>
              <a:gd name="connsiteX23" fmla="*/ 205172 w 409575"/>
              <a:gd name="connsiteY23" fmla="*/ 143923 h 371475"/>
              <a:gd name="connsiteX24" fmla="*/ 244034 w 409575"/>
              <a:gd name="connsiteY24" fmla="*/ 108871 h 371475"/>
              <a:gd name="connsiteX25" fmla="*/ 206614 w 409575"/>
              <a:gd name="connsiteY25" fmla="*/ 70102 h 371475"/>
              <a:gd name="connsiteX26" fmla="*/ 205172 w 409575"/>
              <a:gd name="connsiteY26" fmla="*/ 70104 h 371475"/>
              <a:gd name="connsiteX27" fmla="*/ 166405 w 409575"/>
              <a:gd name="connsiteY27" fmla="*/ 102278 h 371475"/>
              <a:gd name="connsiteX28" fmla="*/ 166405 w 409575"/>
              <a:gd name="connsiteY28" fmla="*/ 108871 h 371475"/>
              <a:gd name="connsiteX29" fmla="*/ 166405 w 409575"/>
              <a:gd name="connsiteY29" fmla="*/ 111252 h 371475"/>
              <a:gd name="connsiteX30" fmla="*/ 139259 w 409575"/>
              <a:gd name="connsiteY30" fmla="*/ 111252 h 371475"/>
              <a:gd name="connsiteX31" fmla="*/ 139259 w 409575"/>
              <a:gd name="connsiteY31" fmla="*/ 108871 h 371475"/>
              <a:gd name="connsiteX32" fmla="*/ 197811 w 409575"/>
              <a:gd name="connsiteY32" fmla="*/ 42868 h 371475"/>
              <a:gd name="connsiteX33" fmla="*/ 205172 w 409575"/>
              <a:gd name="connsiteY33" fmla="*/ 42863 h 371475"/>
              <a:gd name="connsiteX34" fmla="*/ 271180 w 409575"/>
              <a:gd name="connsiteY34" fmla="*/ 107338 h 371475"/>
              <a:gd name="connsiteX35" fmla="*/ 271180 w 409575"/>
              <a:gd name="connsiteY35" fmla="*/ 108871 h 371475"/>
              <a:gd name="connsiteX36" fmla="*/ 218793 w 409575"/>
              <a:gd name="connsiteY36" fmla="*/ 170021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09575" h="371475">
                <a:moveTo>
                  <a:pt x="386719" y="7144"/>
                </a:moveTo>
                <a:lnTo>
                  <a:pt x="26959" y="7144"/>
                </a:lnTo>
                <a:cubicBezTo>
                  <a:pt x="15949" y="7249"/>
                  <a:pt x="7094" y="16231"/>
                  <a:pt x="7147" y="27241"/>
                </a:cubicBezTo>
                <a:lnTo>
                  <a:pt x="7147" y="272510"/>
                </a:lnTo>
                <a:cubicBezTo>
                  <a:pt x="6937" y="283555"/>
                  <a:pt x="15719" y="292680"/>
                  <a:pt x="26764" y="292891"/>
                </a:cubicBezTo>
                <a:cubicBezTo>
                  <a:pt x="26829" y="292892"/>
                  <a:pt x="26895" y="292893"/>
                  <a:pt x="26959" y="292894"/>
                </a:cubicBezTo>
                <a:lnTo>
                  <a:pt x="84109" y="292894"/>
                </a:lnTo>
                <a:lnTo>
                  <a:pt x="84109" y="373285"/>
                </a:lnTo>
                <a:lnTo>
                  <a:pt x="163072" y="292894"/>
                </a:lnTo>
                <a:lnTo>
                  <a:pt x="386719" y="292894"/>
                </a:lnTo>
                <a:cubicBezTo>
                  <a:pt x="397744" y="292789"/>
                  <a:pt x="406626" y="283822"/>
                  <a:pt x="406626" y="272796"/>
                </a:cubicBezTo>
                <a:lnTo>
                  <a:pt x="406626" y="27241"/>
                </a:lnTo>
                <a:cubicBezTo>
                  <a:pt x="406627" y="16216"/>
                  <a:pt x="397744" y="7248"/>
                  <a:pt x="386719" y="7144"/>
                </a:cubicBezTo>
                <a:close/>
                <a:moveTo>
                  <a:pt x="205172" y="257175"/>
                </a:moveTo>
                <a:cubicBezTo>
                  <a:pt x="193494" y="257174"/>
                  <a:pt x="184028" y="247706"/>
                  <a:pt x="184029" y="236028"/>
                </a:cubicBezTo>
                <a:cubicBezTo>
                  <a:pt x="184030" y="224349"/>
                  <a:pt x="193497" y="214883"/>
                  <a:pt x="205176" y="214884"/>
                </a:cubicBezTo>
                <a:cubicBezTo>
                  <a:pt x="216742" y="214885"/>
                  <a:pt x="226161" y="224179"/>
                  <a:pt x="226318" y="235744"/>
                </a:cubicBezTo>
                <a:cubicBezTo>
                  <a:pt x="226528" y="247367"/>
                  <a:pt x="217276" y="256962"/>
                  <a:pt x="205652" y="257172"/>
                </a:cubicBezTo>
                <a:cubicBezTo>
                  <a:pt x="205492" y="257175"/>
                  <a:pt x="205332" y="257176"/>
                  <a:pt x="205172" y="257175"/>
                </a:cubicBezTo>
                <a:close/>
                <a:moveTo>
                  <a:pt x="218793" y="170021"/>
                </a:moveTo>
                <a:lnTo>
                  <a:pt x="218793" y="200025"/>
                </a:lnTo>
                <a:lnTo>
                  <a:pt x="191647" y="200025"/>
                </a:lnTo>
                <a:lnTo>
                  <a:pt x="191647" y="143923"/>
                </a:lnTo>
                <a:lnTo>
                  <a:pt x="205172" y="143923"/>
                </a:lnTo>
                <a:cubicBezTo>
                  <a:pt x="228794" y="143923"/>
                  <a:pt x="244034" y="130112"/>
                  <a:pt x="244034" y="108871"/>
                </a:cubicBezTo>
                <a:cubicBezTo>
                  <a:pt x="244407" y="87832"/>
                  <a:pt x="227653" y="70475"/>
                  <a:pt x="206614" y="70102"/>
                </a:cubicBezTo>
                <a:cubicBezTo>
                  <a:pt x="206134" y="70094"/>
                  <a:pt x="205653" y="70094"/>
                  <a:pt x="205172" y="70104"/>
                </a:cubicBezTo>
                <a:cubicBezTo>
                  <a:pt x="185582" y="68284"/>
                  <a:pt x="168226" y="82688"/>
                  <a:pt x="166405" y="102278"/>
                </a:cubicBezTo>
                <a:cubicBezTo>
                  <a:pt x="166202" y="104471"/>
                  <a:pt x="166202" y="106678"/>
                  <a:pt x="166405" y="108871"/>
                </a:cubicBezTo>
                <a:lnTo>
                  <a:pt x="166405" y="111252"/>
                </a:lnTo>
                <a:lnTo>
                  <a:pt x="139259" y="111252"/>
                </a:lnTo>
                <a:lnTo>
                  <a:pt x="139259" y="108871"/>
                </a:lnTo>
                <a:cubicBezTo>
                  <a:pt x="137202" y="74476"/>
                  <a:pt x="163417" y="44926"/>
                  <a:pt x="197811" y="42868"/>
                </a:cubicBezTo>
                <a:cubicBezTo>
                  <a:pt x="200263" y="42722"/>
                  <a:pt x="202720" y="42720"/>
                  <a:pt x="205172" y="42863"/>
                </a:cubicBezTo>
                <a:cubicBezTo>
                  <a:pt x="241204" y="42440"/>
                  <a:pt x="270758" y="71306"/>
                  <a:pt x="271180" y="107338"/>
                </a:cubicBezTo>
                <a:cubicBezTo>
                  <a:pt x="271186" y="107849"/>
                  <a:pt x="271186" y="108360"/>
                  <a:pt x="271180" y="108871"/>
                </a:cubicBezTo>
                <a:cubicBezTo>
                  <a:pt x="272105" y="139716"/>
                  <a:pt x="249415" y="166203"/>
                  <a:pt x="218793" y="170021"/>
                </a:cubicBezTo>
                <a:close/>
              </a:path>
            </a:pathLst>
          </a:custGeom>
          <a:solidFill>
            <a:srgbClr val="0070C0"/>
          </a:solidFill>
          <a:ln w="9525" cap="flat">
            <a:noFill/>
            <a:prstDash val="solid"/>
            <a:miter/>
          </a:ln>
        </p:spPr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sz="1100"/>
          </a:p>
        </p:txBody>
      </p:sp>
      <p:sp>
        <p:nvSpPr>
          <p:cNvPr id="14" name="말풍선: 사각형 18">
            <a:extLst>
              <a:ext uri="{FF2B5EF4-FFF2-40B4-BE49-F238E27FC236}">
                <a16:creationId xmlns:a16="http://schemas.microsoft.com/office/drawing/2014/main" id="{382C84AC-7481-4344-9B1B-4A949788E38B}"/>
              </a:ext>
            </a:extLst>
          </p:cNvPr>
          <p:cNvSpPr/>
          <p:nvPr/>
        </p:nvSpPr>
        <p:spPr>
          <a:xfrm>
            <a:off x="629264" y="3532629"/>
            <a:ext cx="3168809" cy="462325"/>
          </a:xfrm>
          <a:prstGeom prst="wedgeRectCallout">
            <a:avLst>
              <a:gd name="adj1" fmla="val -27350"/>
              <a:gd name="adj2" fmla="val 49727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Question</a:t>
            </a:r>
            <a:r>
              <a:rPr lang="ko-KR" altLang="en-US" sz="14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4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: Pick the fake image</a:t>
            </a:r>
            <a:endParaRPr lang="ko-KR" altLang="en-US" sz="1400" b="1" dirty="0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FD4D8DF1-B487-4F00-B074-1F13669F3CEA}"/>
              </a:ext>
            </a:extLst>
          </p:cNvPr>
          <p:cNvSpPr/>
          <p:nvPr/>
        </p:nvSpPr>
        <p:spPr>
          <a:xfrm>
            <a:off x="673183" y="4504636"/>
            <a:ext cx="1326347" cy="132633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8" name="그림 17">
            <a:extLst>
              <a:ext uri="{FF2B5EF4-FFF2-40B4-BE49-F238E27FC236}">
                <a16:creationId xmlns:a16="http://schemas.microsoft.com/office/drawing/2014/main" id="{D4FC9EDF-2F0A-41CE-9D27-36299F94190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94" y="4546599"/>
            <a:ext cx="1242407" cy="1242407"/>
          </a:xfrm>
          <a:prstGeom prst="rect">
            <a:avLst/>
          </a:prstGeom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F58B2478-993D-4993-8ED6-54C762580A24}"/>
              </a:ext>
            </a:extLst>
          </p:cNvPr>
          <p:cNvSpPr/>
          <p:nvPr/>
        </p:nvSpPr>
        <p:spPr>
          <a:xfrm>
            <a:off x="2187399" y="4504636"/>
            <a:ext cx="1326347" cy="132633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53F432F0-7C1D-4995-8979-BC6F2CE9E2E6}"/>
              </a:ext>
            </a:extLst>
          </p:cNvPr>
          <p:cNvSpPr/>
          <p:nvPr/>
        </p:nvSpPr>
        <p:spPr>
          <a:xfrm>
            <a:off x="3701615" y="4504636"/>
            <a:ext cx="1326347" cy="132633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045B1863-E6C9-43A1-8432-76C464B20E4E}"/>
              </a:ext>
            </a:extLst>
          </p:cNvPr>
          <p:cNvSpPr/>
          <p:nvPr/>
        </p:nvSpPr>
        <p:spPr>
          <a:xfrm>
            <a:off x="6730049" y="4504636"/>
            <a:ext cx="1326347" cy="132633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B2597B2B-AAAA-48D6-9B58-01FA323FBE00}"/>
              </a:ext>
            </a:extLst>
          </p:cNvPr>
          <p:cNvSpPr/>
          <p:nvPr/>
        </p:nvSpPr>
        <p:spPr>
          <a:xfrm>
            <a:off x="5215831" y="4504636"/>
            <a:ext cx="1326347" cy="132633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3" name="그림 22">
            <a:extLst>
              <a:ext uri="{FF2B5EF4-FFF2-40B4-BE49-F238E27FC236}">
                <a16:creationId xmlns:a16="http://schemas.microsoft.com/office/drawing/2014/main" id="{66BB1701-8B8F-44AB-BCE1-2E66D8A5929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720" y="4546599"/>
            <a:ext cx="1242407" cy="1242407"/>
          </a:xfrm>
          <a:prstGeom prst="rect">
            <a:avLst/>
          </a:prstGeom>
        </p:spPr>
      </p:pic>
      <p:pic>
        <p:nvPicPr>
          <p:cNvPr id="24" name="그림 23">
            <a:extLst>
              <a:ext uri="{FF2B5EF4-FFF2-40B4-BE49-F238E27FC236}">
                <a16:creationId xmlns:a16="http://schemas.microsoft.com/office/drawing/2014/main" id="{E904A8DC-6085-453A-890D-DF2AB06B0B3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4572000"/>
            <a:ext cx="1242407" cy="1242407"/>
          </a:xfrm>
          <a:prstGeom prst="rect">
            <a:avLst/>
          </a:prstGeom>
        </p:spPr>
      </p:pic>
      <p:pic>
        <p:nvPicPr>
          <p:cNvPr id="25" name="그림 24">
            <a:extLst>
              <a:ext uri="{FF2B5EF4-FFF2-40B4-BE49-F238E27FC236}">
                <a16:creationId xmlns:a16="http://schemas.microsoft.com/office/drawing/2014/main" id="{F5DE944A-0477-46E6-88AA-6F800E3FFE9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638" y="4546599"/>
            <a:ext cx="1242407" cy="1242407"/>
          </a:xfrm>
          <a:prstGeom prst="rect">
            <a:avLst/>
          </a:prstGeom>
        </p:spPr>
      </p:pic>
      <p:pic>
        <p:nvPicPr>
          <p:cNvPr id="26" name="그림 25">
            <a:extLst>
              <a:ext uri="{FF2B5EF4-FFF2-40B4-BE49-F238E27FC236}">
                <a16:creationId xmlns:a16="http://schemas.microsoft.com/office/drawing/2014/main" id="{B324ED1C-D016-41B6-B2E2-7B77906DE24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3668" y="4546599"/>
            <a:ext cx="1242407" cy="1242407"/>
          </a:xfrm>
          <a:prstGeom prst="rect">
            <a:avLst/>
          </a:prstGeom>
        </p:spPr>
      </p:pic>
      <p:sp>
        <p:nvSpPr>
          <p:cNvPr id="27" name="말풍선: 사각형 29">
            <a:extLst>
              <a:ext uri="{FF2B5EF4-FFF2-40B4-BE49-F238E27FC236}">
                <a16:creationId xmlns:a16="http://schemas.microsoft.com/office/drawing/2014/main" id="{C8F106BB-E46B-4A1A-A363-048956134F8D}"/>
              </a:ext>
            </a:extLst>
          </p:cNvPr>
          <p:cNvSpPr/>
          <p:nvPr/>
        </p:nvSpPr>
        <p:spPr>
          <a:xfrm>
            <a:off x="7102386" y="4267913"/>
            <a:ext cx="938914" cy="206902"/>
          </a:xfrm>
          <a:prstGeom prst="wedgeRectCallout">
            <a:avLst>
              <a:gd name="adj1" fmla="val -30408"/>
              <a:gd name="adj2" fmla="val 84224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3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fake</a:t>
            </a:r>
            <a:endParaRPr lang="ko-KR" altLang="en-US" sz="1300" b="1" dirty="0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28" name="그래픽 59" descr="확인 표시">
            <a:extLst>
              <a:ext uri="{FF2B5EF4-FFF2-40B4-BE49-F238E27FC236}">
                <a16:creationId xmlns:a16="http://schemas.microsoft.com/office/drawing/2014/main" id="{CFEE65E1-E945-49B6-9048-8C1C0A751739}"/>
              </a:ext>
            </a:extLst>
          </p:cNvPr>
          <p:cNvSpPr/>
          <p:nvPr/>
        </p:nvSpPr>
        <p:spPr>
          <a:xfrm>
            <a:off x="6796450" y="4584665"/>
            <a:ext cx="187590" cy="118837"/>
          </a:xfrm>
          <a:custGeom>
            <a:avLst/>
            <a:gdLst>
              <a:gd name="connsiteX0" fmla="*/ 489629 w 537272"/>
              <a:gd name="connsiteY0" fmla="*/ 2618 h 375513"/>
              <a:gd name="connsiteX1" fmla="*/ 193841 w 537272"/>
              <a:gd name="connsiteY1" fmla="*/ 282231 h 375513"/>
              <a:gd name="connsiteX2" fmla="*/ 51723 w 537272"/>
              <a:gd name="connsiteY2" fmla="*/ 136647 h 375513"/>
              <a:gd name="connsiteX3" fmla="*/ 2618 w 537272"/>
              <a:gd name="connsiteY3" fmla="*/ 183442 h 375513"/>
              <a:gd name="connsiteX4" fmla="*/ 191530 w 537272"/>
              <a:gd name="connsiteY4" fmla="*/ 377553 h 375513"/>
              <a:gd name="connsiteX5" fmla="*/ 241213 w 537272"/>
              <a:gd name="connsiteY5" fmla="*/ 331336 h 375513"/>
              <a:gd name="connsiteX6" fmla="*/ 536424 w 537272"/>
              <a:gd name="connsiteY6" fmla="*/ 51146 h 375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7272" h="375513">
                <a:moveTo>
                  <a:pt x="489629" y="2618"/>
                </a:moveTo>
                <a:lnTo>
                  <a:pt x="193841" y="282231"/>
                </a:lnTo>
                <a:lnTo>
                  <a:pt x="51723" y="136647"/>
                </a:lnTo>
                <a:lnTo>
                  <a:pt x="2618" y="183442"/>
                </a:lnTo>
                <a:lnTo>
                  <a:pt x="191530" y="377553"/>
                </a:lnTo>
                <a:lnTo>
                  <a:pt x="241213" y="331336"/>
                </a:lnTo>
                <a:lnTo>
                  <a:pt x="536424" y="51146"/>
                </a:lnTo>
                <a:close/>
              </a:path>
            </a:pathLst>
          </a:custGeom>
          <a:solidFill>
            <a:srgbClr val="C00000"/>
          </a:solidFill>
          <a:ln w="76200" cap="flat">
            <a:solidFill>
              <a:srgbClr val="C00000"/>
            </a:solidFill>
            <a:prstDash val="solid"/>
            <a:miter/>
          </a:ln>
        </p:spPr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/>
          </a:p>
        </p:txBody>
      </p:sp>
      <p:sp>
        <p:nvSpPr>
          <p:cNvPr id="29" name="말풍선: 사각형 31">
            <a:extLst>
              <a:ext uri="{FF2B5EF4-FFF2-40B4-BE49-F238E27FC236}">
                <a16:creationId xmlns:a16="http://schemas.microsoft.com/office/drawing/2014/main" id="{90C041D0-7FF7-4F98-9FC2-62470584B76F}"/>
              </a:ext>
            </a:extLst>
          </p:cNvPr>
          <p:cNvSpPr/>
          <p:nvPr/>
        </p:nvSpPr>
        <p:spPr>
          <a:xfrm>
            <a:off x="643668" y="4272677"/>
            <a:ext cx="786066" cy="231957"/>
          </a:xfrm>
          <a:prstGeom prst="wedgeRectCallout">
            <a:avLst>
              <a:gd name="adj1" fmla="val -30408"/>
              <a:gd name="adj2" fmla="val 84224"/>
            </a:avLst>
          </a:prstGeom>
          <a:solidFill>
            <a:srgbClr val="6768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3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Real</a:t>
            </a:r>
            <a:r>
              <a:rPr lang="ko-KR" altLang="en-US" sz="13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</a:p>
        </p:txBody>
      </p:sp>
      <p:sp>
        <p:nvSpPr>
          <p:cNvPr id="30" name="말풍선: 사각형 32">
            <a:extLst>
              <a:ext uri="{FF2B5EF4-FFF2-40B4-BE49-F238E27FC236}">
                <a16:creationId xmlns:a16="http://schemas.microsoft.com/office/drawing/2014/main" id="{0803ECE7-6F87-4B2D-A45C-86382B6578CC}"/>
              </a:ext>
            </a:extLst>
          </p:cNvPr>
          <p:cNvSpPr/>
          <p:nvPr/>
        </p:nvSpPr>
        <p:spPr>
          <a:xfrm>
            <a:off x="2158590" y="4267913"/>
            <a:ext cx="786066" cy="231957"/>
          </a:xfrm>
          <a:prstGeom prst="wedgeRectCallout">
            <a:avLst>
              <a:gd name="adj1" fmla="val -30408"/>
              <a:gd name="adj2" fmla="val 84224"/>
            </a:avLst>
          </a:prstGeom>
          <a:solidFill>
            <a:srgbClr val="6768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3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Real</a:t>
            </a:r>
            <a:r>
              <a:rPr lang="ko-KR" altLang="en-US" sz="13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</a:p>
        </p:txBody>
      </p:sp>
      <p:sp>
        <p:nvSpPr>
          <p:cNvPr id="31" name="말풍선: 사각형 33">
            <a:extLst>
              <a:ext uri="{FF2B5EF4-FFF2-40B4-BE49-F238E27FC236}">
                <a16:creationId xmlns:a16="http://schemas.microsoft.com/office/drawing/2014/main" id="{B17F506B-4DF2-4BDA-9D8A-FCD5A810C866}"/>
              </a:ext>
            </a:extLst>
          </p:cNvPr>
          <p:cNvSpPr/>
          <p:nvPr/>
        </p:nvSpPr>
        <p:spPr>
          <a:xfrm>
            <a:off x="3688389" y="4293660"/>
            <a:ext cx="786066" cy="231957"/>
          </a:xfrm>
          <a:prstGeom prst="wedgeRectCallout">
            <a:avLst>
              <a:gd name="adj1" fmla="val -30408"/>
              <a:gd name="adj2" fmla="val 84224"/>
            </a:avLst>
          </a:prstGeom>
          <a:solidFill>
            <a:srgbClr val="6768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3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Real</a:t>
            </a:r>
            <a:r>
              <a:rPr lang="ko-KR" altLang="en-US" sz="13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</a:p>
        </p:txBody>
      </p:sp>
      <p:sp>
        <p:nvSpPr>
          <p:cNvPr id="32" name="말풍선: 사각형 34">
            <a:extLst>
              <a:ext uri="{FF2B5EF4-FFF2-40B4-BE49-F238E27FC236}">
                <a16:creationId xmlns:a16="http://schemas.microsoft.com/office/drawing/2014/main" id="{E01D10F3-53EC-405D-A0CB-D8798CD32EE2}"/>
              </a:ext>
            </a:extLst>
          </p:cNvPr>
          <p:cNvSpPr/>
          <p:nvPr/>
        </p:nvSpPr>
        <p:spPr>
          <a:xfrm>
            <a:off x="5215831" y="4267913"/>
            <a:ext cx="786066" cy="231957"/>
          </a:xfrm>
          <a:prstGeom prst="wedgeRectCallout">
            <a:avLst>
              <a:gd name="adj1" fmla="val -30408"/>
              <a:gd name="adj2" fmla="val 84224"/>
            </a:avLst>
          </a:prstGeom>
          <a:solidFill>
            <a:srgbClr val="6768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3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Real</a:t>
            </a:r>
            <a:r>
              <a:rPr lang="ko-KR" altLang="en-US" sz="13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</a:p>
        </p:txBody>
      </p:sp>
      <p:grpSp>
        <p:nvGrpSpPr>
          <p:cNvPr id="34" name="그룹 33">
            <a:extLst>
              <a:ext uri="{FF2B5EF4-FFF2-40B4-BE49-F238E27FC236}">
                <a16:creationId xmlns:a16="http://schemas.microsoft.com/office/drawing/2014/main" id="{C8FC93ED-0434-440F-90B4-884B80A3A7C2}"/>
              </a:ext>
            </a:extLst>
          </p:cNvPr>
          <p:cNvGrpSpPr/>
          <p:nvPr/>
        </p:nvGrpSpPr>
        <p:grpSpPr>
          <a:xfrm>
            <a:off x="1684111" y="2571637"/>
            <a:ext cx="6051657" cy="486758"/>
            <a:chOff x="5281782" y="4479908"/>
            <a:chExt cx="6051657" cy="486758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4FC3CF0-5132-41F7-BD6D-F4F1BE841BE9}"/>
                </a:ext>
              </a:extLst>
            </p:cNvPr>
            <p:cNvSpPr txBox="1"/>
            <p:nvPr/>
          </p:nvSpPr>
          <p:spPr>
            <a:xfrm>
              <a:off x="5281782" y="4658889"/>
              <a:ext cx="60516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>
                  <a:solidFill>
                    <a:srgbClr val="C00000"/>
                  </a:solidFill>
                </a:rPr>
                <a:t>73.4</a:t>
              </a:r>
              <a:r>
                <a:rPr lang="en-US" altLang="ko-KR" sz="1400" b="1" baseline="30000" dirty="0">
                  <a:solidFill>
                    <a:srgbClr val="C00000"/>
                  </a:solidFill>
                </a:rPr>
                <a:t>1</a:t>
              </a:r>
              <a:r>
                <a:rPr lang="en-US" altLang="ko-KR" sz="1400" b="1" baseline="30000" dirty="0" smtClean="0">
                  <a:solidFill>
                    <a:srgbClr val="C00000"/>
                  </a:solidFill>
                </a:rPr>
                <a:t>)</a:t>
              </a:r>
              <a:r>
                <a:rPr lang="en-US" altLang="ko-KR" sz="1100" b="1" dirty="0" smtClean="0"/>
                <a:t>%(</a:t>
              </a:r>
              <a:r>
                <a:rPr lang="en-US" altLang="ko-KR" sz="1400" b="1" dirty="0" smtClean="0"/>
                <a:t>Still images</a:t>
              </a:r>
              <a:r>
                <a:rPr lang="en-US" altLang="ko-KR" sz="1100" b="1" dirty="0" smtClean="0"/>
                <a:t>, </a:t>
              </a:r>
              <a:r>
                <a:rPr lang="en-US" altLang="ko-KR" sz="1400" b="1" dirty="0"/>
                <a:t>1</a:t>
              </a:r>
              <a:r>
                <a:rPr lang="en-US" altLang="ko-KR" sz="1100" b="1" dirty="0"/>
                <a:t>fps</a:t>
              </a:r>
              <a:r>
                <a:rPr lang="en-US" altLang="ko-KR" sz="1100" b="1" dirty="0" smtClean="0"/>
                <a:t>)  </a:t>
              </a:r>
              <a:r>
                <a:rPr lang="en-US" altLang="ko-KR" sz="1100" b="1" dirty="0"/>
                <a:t>⇒ </a:t>
              </a:r>
              <a:r>
                <a:rPr lang="en-US" altLang="ko-KR" sz="1400" b="1" dirty="0">
                  <a:solidFill>
                    <a:srgbClr val="C00000"/>
                  </a:solidFill>
                </a:rPr>
                <a:t>75</a:t>
              </a:r>
              <a:r>
                <a:rPr lang="en-US" altLang="ko-KR" sz="1100" b="1" dirty="0" smtClean="0">
                  <a:solidFill>
                    <a:srgbClr val="C00000"/>
                  </a:solidFill>
                </a:rPr>
                <a:t>%</a:t>
              </a:r>
              <a:r>
                <a:rPr lang="en-US" altLang="ko-KR" sz="1100" b="1" dirty="0" smtClean="0"/>
                <a:t>(</a:t>
              </a:r>
              <a:r>
                <a:rPr lang="en-US" altLang="ko-KR" sz="1400" b="1" dirty="0" smtClean="0"/>
                <a:t>Moving images</a:t>
              </a:r>
              <a:r>
                <a:rPr lang="en-US" altLang="ko-KR" sz="1100" b="1" dirty="0" smtClean="0"/>
                <a:t>, </a:t>
              </a:r>
              <a:r>
                <a:rPr lang="en-US" altLang="ko-KR" sz="1400" b="1" dirty="0"/>
                <a:t>30</a:t>
              </a:r>
              <a:r>
                <a:rPr lang="en-US" altLang="ko-KR" sz="1100" b="1" dirty="0"/>
                <a:t>fps, 4K)</a:t>
              </a:r>
              <a:endParaRPr lang="ko-KR" altLang="en-US" sz="1100" b="1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A4AA64B-4C1C-49FD-90BB-B2C8E8F3703B}"/>
                </a:ext>
              </a:extLst>
            </p:cNvPr>
            <p:cNvSpPr txBox="1"/>
            <p:nvPr/>
          </p:nvSpPr>
          <p:spPr>
            <a:xfrm>
              <a:off x="5366458" y="4479908"/>
              <a:ext cx="460062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ko-KR" sz="1100" b="1" dirty="0"/>
                <a:t>(AS-IS)</a:t>
              </a:r>
              <a:endParaRPr lang="ko-KR" altLang="en-US" sz="1600" b="1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50FE50E9-0593-4545-9FC7-7C8962B7E14C}"/>
                </a:ext>
              </a:extLst>
            </p:cNvPr>
            <p:cNvSpPr txBox="1"/>
            <p:nvPr/>
          </p:nvSpPr>
          <p:spPr>
            <a:xfrm>
              <a:off x="8246911" y="4497401"/>
              <a:ext cx="641201" cy="169277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ko-KR" sz="1100" b="1" dirty="0">
                  <a:solidFill>
                    <a:schemeClr val="bg1"/>
                  </a:solidFill>
                </a:rPr>
                <a:t>(</a:t>
              </a:r>
              <a:r>
                <a:rPr lang="en-US" altLang="ko-KR" sz="1100" b="1" dirty="0" smtClean="0">
                  <a:solidFill>
                    <a:schemeClr val="bg1"/>
                  </a:solidFill>
                </a:rPr>
                <a:t>TO-BE)</a:t>
              </a:r>
              <a:endParaRPr lang="ko-KR" altLang="en-US" sz="1600" b="1" dirty="0"/>
            </a:p>
          </p:txBody>
        </p:sp>
      </p:grpSp>
      <p:sp>
        <p:nvSpPr>
          <p:cNvPr id="38" name="모서리가 둥근 직사각형 37"/>
          <p:cNvSpPr/>
          <p:nvPr/>
        </p:nvSpPr>
        <p:spPr>
          <a:xfrm>
            <a:off x="1191878" y="2450185"/>
            <a:ext cx="6607843" cy="78609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3079-21-0071-01-0000-Introduction of ‘Framework for Evaluating the Quality of Digital Human’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420212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75A647D-7B40-4032-B2BA-034DAA566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6" name="제목 1">
            <a:extLst>
              <a:ext uri="{FF2B5EF4-FFF2-40B4-BE49-F238E27FC236}">
                <a16:creationId xmlns:a16="http://schemas.microsoft.com/office/drawing/2014/main" id="{4C1AAA23-067B-4184-9781-C6E6FF67BB0C}"/>
              </a:ext>
            </a:extLst>
          </p:cNvPr>
          <p:cNvSpPr txBox="1">
            <a:spLocks/>
          </p:cNvSpPr>
          <p:nvPr/>
        </p:nvSpPr>
        <p:spPr>
          <a:xfrm>
            <a:off x="228600" y="231362"/>
            <a:ext cx="8153400" cy="604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ＭＳ Ｐゴシック" pitchFamily="-112" charset="-128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69CD"/>
                </a:solidFill>
              </a:rPr>
              <a:t>Conclusion - </a:t>
            </a:r>
            <a:r>
              <a:rPr lang="en-US" sz="1800" dirty="0">
                <a:solidFill>
                  <a:srgbClr val="0069CD"/>
                </a:solidFill>
              </a:rPr>
              <a:t>Candidates for </a:t>
            </a:r>
            <a:r>
              <a:rPr lang="en-US" sz="1800" dirty="0" smtClean="0">
                <a:solidFill>
                  <a:srgbClr val="0069CD"/>
                </a:solidFill>
              </a:rPr>
              <a:t>subjective </a:t>
            </a:r>
            <a:r>
              <a:rPr lang="en-US" sz="1800" dirty="0">
                <a:solidFill>
                  <a:srgbClr val="0069CD"/>
                </a:solidFill>
              </a:rPr>
              <a:t>evaluating method?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ED2FB5-746C-4281-95FB-BCF0686B3E05}"/>
              </a:ext>
            </a:extLst>
          </p:cNvPr>
          <p:cNvSpPr txBox="1"/>
          <p:nvPr/>
        </p:nvSpPr>
        <p:spPr>
          <a:xfrm>
            <a:off x="491359" y="1066800"/>
            <a:ext cx="425398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ko-KR" sz="2400" dirty="0" smtClean="0"/>
              <a:t>Checklist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ko-KR" sz="2400" dirty="0" smtClean="0"/>
              <a:t>UFR (User Fooling Rate)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ko-KR" sz="2400" dirty="0" smtClean="0"/>
              <a:t>Raking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ko-KR" sz="2400" dirty="0" smtClean="0"/>
              <a:t>Paired Comparison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ko-KR" sz="2400" dirty="0" smtClean="0"/>
              <a:t>Critical Incident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ko-KR" sz="2400" dirty="0" smtClean="0"/>
              <a:t>Grading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ko-KR" sz="2400" dirty="0" smtClean="0"/>
              <a:t>Essay Evaluation</a:t>
            </a:r>
            <a:endParaRPr lang="en-US" altLang="ko-KR" sz="2400" dirty="0"/>
          </a:p>
          <a:p>
            <a:pPr marL="342900" indent="-342900">
              <a:buFont typeface="+mj-lt"/>
              <a:buAutoNum type="arabicPeriod"/>
            </a:pPr>
            <a:r>
              <a:rPr lang="en-US" altLang="ko-KR" sz="2400" dirty="0" smtClean="0"/>
              <a:t>etc.</a:t>
            </a:r>
          </a:p>
        </p:txBody>
      </p:sp>
      <p:sp>
        <p:nvSpPr>
          <p:cNvPr id="9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3079-21-0071-01-0000-Introduction of ‘Framework for Evaluating the Quality of Digital Human’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ED2FB5-746C-4281-95FB-BCF0686B3E05}"/>
              </a:ext>
            </a:extLst>
          </p:cNvPr>
          <p:cNvSpPr txBox="1"/>
          <p:nvPr/>
        </p:nvSpPr>
        <p:spPr>
          <a:xfrm>
            <a:off x="381000" y="45720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/>
              <a:t>* </a:t>
            </a:r>
            <a:r>
              <a:rPr lang="en-US" altLang="ko-KR" sz="2400" dirty="0"/>
              <a:t>O</a:t>
            </a:r>
            <a:r>
              <a:rPr lang="en-US" altLang="ko-KR" sz="2400" dirty="0" smtClean="0"/>
              <a:t>bjective methods will be proposed with the other input document. (3079-21-0075-00-0000)</a:t>
            </a:r>
            <a:endParaRPr lang="en-US" altLang="ko-KR" sz="2400" dirty="0" smtClean="0"/>
          </a:p>
        </p:txBody>
      </p:sp>
    </p:spTree>
    <p:extLst>
      <p:ext uri="{BB962C8B-B14F-4D97-AF65-F5344CB8AC3E}">
        <p14:creationId xmlns:p14="http://schemas.microsoft.com/office/powerpoint/2010/main" val="21036216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7"/>
</p:tagLst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6974</TotalTime>
  <Words>671</Words>
  <Application>Microsoft Office PowerPoint</Application>
  <PresentationFormat>화면 슬라이드 쇼(4:3)</PresentationFormat>
  <Paragraphs>96</Paragraphs>
  <Slides>10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12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10</vt:i4>
      </vt:variant>
    </vt:vector>
  </HeadingPairs>
  <TitlesOfParts>
    <vt:vector size="25" baseType="lpstr">
      <vt:lpstr>Geneva</vt:lpstr>
      <vt:lpstr>HY견고딕</vt:lpstr>
      <vt:lpstr>HY헤드라인M</vt:lpstr>
      <vt:lpstr>ＭＳ Ｐゴシック</vt:lpstr>
      <vt:lpstr>Myriad Pro</vt:lpstr>
      <vt:lpstr>游ゴシック</vt:lpstr>
      <vt:lpstr>굴림</vt:lpstr>
      <vt:lpstr>맑은 고딕</vt:lpstr>
      <vt:lpstr>Arial</vt:lpstr>
      <vt:lpstr>Calibri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Beom-Ryeol Lee, lbr@etri.re.kr</vt:lpstr>
      <vt:lpstr>Contents</vt:lpstr>
      <vt:lpstr>Introduction</vt:lpstr>
      <vt:lpstr>Proposed General Architecture</vt:lpstr>
      <vt:lpstr>Checklist Method</vt:lpstr>
      <vt:lpstr>UFR(User Fooling Rate) Method</vt:lpstr>
      <vt:lpstr>PowerPoint 프레젠테이션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Han Andrew Min-gyu</cp:lastModifiedBy>
  <cp:revision>341</cp:revision>
  <dcterms:created xsi:type="dcterms:W3CDTF">2014-10-13T13:02:20Z</dcterms:created>
  <dcterms:modified xsi:type="dcterms:W3CDTF">2021-10-04T04:16:13Z</dcterms:modified>
</cp:coreProperties>
</file>