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899" r:id="rId2"/>
    <p:sldMasterId id="2147483912" r:id="rId3"/>
  </p:sldMasterIdLst>
  <p:notesMasterIdLst>
    <p:notesMasterId r:id="rId23"/>
  </p:notesMasterIdLst>
  <p:handoutMasterIdLst>
    <p:handoutMasterId r:id="rId24"/>
  </p:handoutMasterIdLst>
  <p:sldIdLst>
    <p:sldId id="327" r:id="rId4"/>
    <p:sldId id="348" r:id="rId5"/>
    <p:sldId id="349" r:id="rId6"/>
    <p:sldId id="1098" r:id="rId7"/>
    <p:sldId id="1064" r:id="rId8"/>
    <p:sldId id="1078" r:id="rId9"/>
    <p:sldId id="1065" r:id="rId10"/>
    <p:sldId id="1066" r:id="rId11"/>
    <p:sldId id="1067" r:id="rId12"/>
    <p:sldId id="1095" r:id="rId13"/>
    <p:sldId id="1080" r:id="rId14"/>
    <p:sldId id="1068" r:id="rId15"/>
    <p:sldId id="1083" r:id="rId16"/>
    <p:sldId id="1084" r:id="rId17"/>
    <p:sldId id="1085" r:id="rId18"/>
    <p:sldId id="1072" r:id="rId19"/>
    <p:sldId id="1097" r:id="rId20"/>
    <p:sldId id="1076" r:id="rId21"/>
    <p:sldId id="35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DC82F"/>
    <a:srgbClr val="009FDA"/>
    <a:srgbClr val="001FA1"/>
    <a:srgbClr val="0066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235F1A-AA1E-4BEA-BB4D-BB3C11D9AAD6}" v="4" dt="2021-10-02T12:15:52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31" autoAdjust="0"/>
    <p:restoredTop sz="91515" autoAdjust="0"/>
  </p:normalViewPr>
  <p:slideViewPr>
    <p:cSldViewPr>
      <p:cViewPr varScale="1">
        <p:scale>
          <a:sx n="127" d="100"/>
          <a:sy n="127" d="100"/>
        </p:scale>
        <p:origin x="2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강석주" userId="4eed7d48-929f-4eee-8b9e-9aaa64aeb46e" providerId="ADAL" clId="{B0235F1A-AA1E-4BEA-BB4D-BB3C11D9AAD6}"/>
    <pc:docChg chg="custSel addSld delSld modSld">
      <pc:chgData name="강석주" userId="4eed7d48-929f-4eee-8b9e-9aaa64aeb46e" providerId="ADAL" clId="{B0235F1A-AA1E-4BEA-BB4D-BB3C11D9AAD6}" dt="2021-10-02T12:16:27.627" v="16" actId="20577"/>
      <pc:docMkLst>
        <pc:docMk/>
      </pc:docMkLst>
      <pc:sldChg chg="modSp mod">
        <pc:chgData name="강석주" userId="4eed7d48-929f-4eee-8b9e-9aaa64aeb46e" providerId="ADAL" clId="{B0235F1A-AA1E-4BEA-BB4D-BB3C11D9AAD6}" dt="2021-10-02T12:16:27.627" v="16" actId="20577"/>
        <pc:sldMkLst>
          <pc:docMk/>
          <pc:sldMk cId="532928390" sldId="1067"/>
        </pc:sldMkLst>
        <pc:spChg chg="mod">
          <ac:chgData name="강석주" userId="4eed7d48-929f-4eee-8b9e-9aaa64aeb46e" providerId="ADAL" clId="{B0235F1A-AA1E-4BEA-BB4D-BB3C11D9AAD6}" dt="2021-10-02T12:16:27.627" v="16" actId="20577"/>
          <ac:spMkLst>
            <pc:docMk/>
            <pc:sldMk cId="532928390" sldId="1067"/>
            <ac:spMk id="3" creationId="{896D8392-E575-4D2A-B3ED-9DF10C429F2B}"/>
          </ac:spMkLst>
        </pc:spChg>
      </pc:sldChg>
      <pc:sldChg chg="modSp mod">
        <pc:chgData name="강석주" userId="4eed7d48-929f-4eee-8b9e-9aaa64aeb46e" providerId="ADAL" clId="{B0235F1A-AA1E-4BEA-BB4D-BB3C11D9AAD6}" dt="2021-10-02T12:14:16.228" v="6" actId="20577"/>
        <pc:sldMkLst>
          <pc:docMk/>
          <pc:sldMk cId="4216370357" sldId="1072"/>
        </pc:sldMkLst>
        <pc:graphicFrameChg chg="modGraphic">
          <ac:chgData name="강석주" userId="4eed7d48-929f-4eee-8b9e-9aaa64aeb46e" providerId="ADAL" clId="{B0235F1A-AA1E-4BEA-BB4D-BB3C11D9AAD6}" dt="2021-10-02T12:14:16.228" v="6" actId="20577"/>
          <ac:graphicFrameMkLst>
            <pc:docMk/>
            <pc:sldMk cId="4216370357" sldId="1072"/>
            <ac:graphicFrameMk id="6" creationId="{9610F760-1B2E-4EFB-B6C4-84B8A75290CB}"/>
          </ac:graphicFrameMkLst>
        </pc:graphicFrameChg>
      </pc:sldChg>
      <pc:sldChg chg="del">
        <pc:chgData name="강석주" userId="4eed7d48-929f-4eee-8b9e-9aaa64aeb46e" providerId="ADAL" clId="{B0235F1A-AA1E-4BEA-BB4D-BB3C11D9AAD6}" dt="2021-10-02T12:14:35.671" v="7" actId="47"/>
        <pc:sldMkLst>
          <pc:docMk/>
          <pc:sldMk cId="2341894616" sldId="1073"/>
        </pc:sldMkLst>
      </pc:sldChg>
      <pc:sldChg chg="modSp del mod">
        <pc:chgData name="강석주" userId="4eed7d48-929f-4eee-8b9e-9aaa64aeb46e" providerId="ADAL" clId="{B0235F1A-AA1E-4BEA-BB4D-BB3C11D9AAD6}" dt="2021-10-02T12:16:13.104" v="15" actId="47"/>
        <pc:sldMkLst>
          <pc:docMk/>
          <pc:sldMk cId="3501976565" sldId="1094"/>
        </pc:sldMkLst>
        <pc:spChg chg="mod">
          <ac:chgData name="강석주" userId="4eed7d48-929f-4eee-8b9e-9aaa64aeb46e" providerId="ADAL" clId="{B0235F1A-AA1E-4BEA-BB4D-BB3C11D9AAD6}" dt="2021-10-02T12:13:30.756" v="0" actId="404"/>
          <ac:spMkLst>
            <pc:docMk/>
            <pc:sldMk cId="3501976565" sldId="1094"/>
            <ac:spMk id="13" creationId="{2F0F066E-9465-4DCF-833E-BCCC63FF3284}"/>
          </ac:spMkLst>
        </pc:spChg>
      </pc:sldChg>
      <pc:sldChg chg="addSp delSp modSp add mod">
        <pc:chgData name="강석주" userId="4eed7d48-929f-4eee-8b9e-9aaa64aeb46e" providerId="ADAL" clId="{B0235F1A-AA1E-4BEA-BB4D-BB3C11D9AAD6}" dt="2021-10-02T12:15:55.274" v="14" actId="6549"/>
        <pc:sldMkLst>
          <pc:docMk/>
          <pc:sldMk cId="2606227384" sldId="1098"/>
        </pc:sldMkLst>
        <pc:spChg chg="mod">
          <ac:chgData name="강석주" userId="4eed7d48-929f-4eee-8b9e-9aaa64aeb46e" providerId="ADAL" clId="{B0235F1A-AA1E-4BEA-BB4D-BB3C11D9AAD6}" dt="2021-10-02T12:15:55.274" v="14" actId="6549"/>
          <ac:spMkLst>
            <pc:docMk/>
            <pc:sldMk cId="2606227384" sldId="1098"/>
            <ac:spMk id="3" creationId="{896D8392-E575-4D2A-B3ED-9DF10C429F2B}"/>
          </ac:spMkLst>
        </pc:spChg>
        <pc:picChg chg="del">
          <ac:chgData name="강석주" userId="4eed7d48-929f-4eee-8b9e-9aaa64aeb46e" providerId="ADAL" clId="{B0235F1A-AA1E-4BEA-BB4D-BB3C11D9AAD6}" dt="2021-10-02T12:15:33.714" v="9" actId="478"/>
          <ac:picMkLst>
            <pc:docMk/>
            <pc:sldMk cId="2606227384" sldId="1098"/>
            <ac:picMk id="5" creationId="{D2CB8F2D-7FD6-4B21-8509-705193244D9F}"/>
          </ac:picMkLst>
        </pc:picChg>
        <pc:picChg chg="del">
          <ac:chgData name="강석주" userId="4eed7d48-929f-4eee-8b9e-9aaa64aeb46e" providerId="ADAL" clId="{B0235F1A-AA1E-4BEA-BB4D-BB3C11D9AAD6}" dt="2021-10-02T12:15:33.714" v="9" actId="478"/>
          <ac:picMkLst>
            <pc:docMk/>
            <pc:sldMk cId="2606227384" sldId="1098"/>
            <ac:picMk id="6" creationId="{CADFC1F1-C2F8-47B4-8B18-83812FA61BBC}"/>
          </ac:picMkLst>
        </pc:picChg>
        <pc:picChg chg="del">
          <ac:chgData name="강석주" userId="4eed7d48-929f-4eee-8b9e-9aaa64aeb46e" providerId="ADAL" clId="{B0235F1A-AA1E-4BEA-BB4D-BB3C11D9AAD6}" dt="2021-10-02T12:15:33.714" v="9" actId="478"/>
          <ac:picMkLst>
            <pc:docMk/>
            <pc:sldMk cId="2606227384" sldId="1098"/>
            <ac:picMk id="7" creationId="{12BE5E76-48B5-4C5E-AB6A-61ECCBAD3F2E}"/>
          </ac:picMkLst>
        </pc:picChg>
        <pc:picChg chg="del">
          <ac:chgData name="강석주" userId="4eed7d48-929f-4eee-8b9e-9aaa64aeb46e" providerId="ADAL" clId="{B0235F1A-AA1E-4BEA-BB4D-BB3C11D9AAD6}" dt="2021-10-02T12:15:33.714" v="9" actId="478"/>
          <ac:picMkLst>
            <pc:docMk/>
            <pc:sldMk cId="2606227384" sldId="1098"/>
            <ac:picMk id="8" creationId="{511899DF-0572-4774-ACC8-C107969CEF7B}"/>
          </ac:picMkLst>
        </pc:picChg>
        <pc:picChg chg="del">
          <ac:chgData name="강석주" userId="4eed7d48-929f-4eee-8b9e-9aaa64aeb46e" providerId="ADAL" clId="{B0235F1A-AA1E-4BEA-BB4D-BB3C11D9AAD6}" dt="2021-10-02T12:15:33.714" v="9" actId="478"/>
          <ac:picMkLst>
            <pc:docMk/>
            <pc:sldMk cId="2606227384" sldId="1098"/>
            <ac:picMk id="10" creationId="{A981CBDC-4060-425A-9737-730452BA38DD}"/>
          </ac:picMkLst>
        </pc:picChg>
        <pc:picChg chg="del">
          <ac:chgData name="강석주" userId="4eed7d48-929f-4eee-8b9e-9aaa64aeb46e" providerId="ADAL" clId="{B0235F1A-AA1E-4BEA-BB4D-BB3C11D9AAD6}" dt="2021-10-02T12:15:33.714" v="9" actId="478"/>
          <ac:picMkLst>
            <pc:docMk/>
            <pc:sldMk cId="2606227384" sldId="1098"/>
            <ac:picMk id="11" creationId="{082130EE-1237-46D9-BD51-462C3B02B95D}"/>
          </ac:picMkLst>
        </pc:picChg>
        <pc:picChg chg="add mod">
          <ac:chgData name="강석주" userId="4eed7d48-929f-4eee-8b9e-9aaa64aeb46e" providerId="ADAL" clId="{B0235F1A-AA1E-4BEA-BB4D-BB3C11D9AAD6}" dt="2021-10-02T12:15:52.657" v="13" actId="1076"/>
          <ac:picMkLst>
            <pc:docMk/>
            <pc:sldMk cId="2606227384" sldId="1098"/>
            <ac:picMk id="12" creationId="{963BF460-8C48-45BD-B4F5-B49D6941AA9C}"/>
          </ac:picMkLst>
        </pc:picChg>
        <pc:picChg chg="add mod">
          <ac:chgData name="강석주" userId="4eed7d48-929f-4eee-8b9e-9aaa64aeb46e" providerId="ADAL" clId="{B0235F1A-AA1E-4BEA-BB4D-BB3C11D9AAD6}" dt="2021-10-02T12:15:52.657" v="13" actId="1076"/>
          <ac:picMkLst>
            <pc:docMk/>
            <pc:sldMk cId="2606227384" sldId="1098"/>
            <ac:picMk id="13" creationId="{76DE5936-ABF7-4B7C-9EE6-862DF76E591A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661A7-89D0-4051-A870-0310C7AA8F76}" type="slidenum">
              <a:rPr lang="ko-KR" altLang="en-US" smtClean="0"/>
              <a:t>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63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7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3079-21-0059-00-0000-AR Glasses for See-Direct Communication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3079-21-0059-00-0000-AR Glasses for See-Direct Communication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3079-21-0059-00-0000-AR Glasses for See-Direct Communication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3079-21-0059-00-0000-AR Glasses for See-Direct Communication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3079-21-0059-00-0000-AR Glasses for See-Direct Communication</a:t>
            </a:r>
            <a:endParaRPr 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3079-21-0059-00-0000-AR Glasses for See-Direct Communication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3079-21-0059-00-0000-AR Glasses for See-Direct Communication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1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3079-21-0059-00-0000-AR Glasses for See-Direct Communication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2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3079-21-0059-00-0000-AR Glasses for See-Direct Communication</a:t>
            </a:r>
            <a:endParaRPr 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3079-21-0059-00-0000-AR Glasses for See-Direct Communication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3079-21-0059-00-0000-AR Glasses for See-Direct Communication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3079-21-0059-00-0000-AR Glasses for See-Direct Communication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3079-21-0059-00-0000-AR Glasses for See-Direct Communication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3079-21-0059-00-0000-AR Glasses for See-Direct Communication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4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3079-21-0059-00-0000-AR Glasses for See-Direct Communication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638" y="-400050"/>
            <a:ext cx="10201275" cy="7658100"/>
          </a:xfrm>
          <a:prstGeom prst="rect">
            <a:avLst/>
          </a:prstGeom>
        </p:spPr>
      </p:pic>
      <p:pic>
        <p:nvPicPr>
          <p:cNvPr id="9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633906"/>
            <a:ext cx="10210800" cy="46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6503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3079-21-0059-00-0000-AR Glasses for See-Direct Communication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154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3079-21-0059-00-0000-AR Glasses for See-Direct Communication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1CE7A8-BA9E-4DCB-BE1F-6785074DE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9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3079-21-0059-00-0000-AR Glasses for See-Direct Communication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146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3079-21-0059-00-0000-AR Glasses for See-Direct Communication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7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3079-21-0059-00-0000-AR Glasses for See-Direct Communication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3079-21-0059-00-0000-AR Glasses for See-Direct Communication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953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3079-21-0059-00-0000-AR Glasses for See-Direct Communication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F1DA4E6-C195-4C7B-B23E-D01A6A5A25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73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3079-21-0059-00-0000-AR Glasses for See-Direct Communication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A362BF-C9A2-4FB6-8BDC-F051490F3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4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3079-21-0059-00-0000-AR Glasses for See-Direct Communication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4E5D77-DD01-4493-BAD3-ADD6993D1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7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3079-21-0059-00-0000-AR Glasses for See-Direct Communication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754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3079-21-0059-00-0000-AR Glasses for See-Direct Communication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629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3079-21-0059-00-0000-AR Glasses for See-Direct Communication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734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3079-21-0059-00-0000-AR Glasses for See-Direct Communication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85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3079-21-0059-00-0000-AR Glasses for See-Direct Communication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3079-21-0059-00-0000-AR Glasses for See-Direct Communication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3079-21-0059-00-0000-AR Glasses for See-Direct Communication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3079-21-0059-00-0000-AR Glasses for See-Direct Communication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3079-21-0059-00-0000-AR Glasses for See-Direct Communication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3079-21-0059-00-0000-AR Glasses for See-Direct Communication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3079-21-0059-00-0000-AR Glasses for See-Direct Communication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3079-21-0059-00-0000-AR Glasses for See-Direct Communication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A82BADF-1C41-46E8-83B0-638BA0B7F64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  <p:pic>
        <p:nvPicPr>
          <p:cNvPr id="12" name="Picture 23" descr="IEEE_SA_Bar_Graphic_long_rgb">
            <a:extLst>
              <a:ext uri="{FF2B5EF4-FFF2-40B4-BE49-F238E27FC236}">
                <a16:creationId xmlns:a16="http://schemas.microsoft.com/office/drawing/2014/main" id="{75C9D90F-5989-45BC-97CE-2CCBD1CED4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23019" y="6154783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IEEE_white">
            <a:extLst>
              <a:ext uri="{FF2B5EF4-FFF2-40B4-BE49-F238E27FC236}">
                <a16:creationId xmlns:a16="http://schemas.microsoft.com/office/drawing/2014/main" id="{D017F24A-097C-497D-B202-3F04A0518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77981" y="6230983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17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26" r:id="rId12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81834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3079-21-0059-00-0000-AR Glasses for See-Direct Communication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33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wmf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4294967295"/>
          </p:nvPr>
        </p:nvSpPr>
        <p:spPr>
          <a:xfrm>
            <a:off x="0" y="1666875"/>
            <a:ext cx="9144000" cy="1228725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1"/>
                </a:solidFill>
                <a:latin typeface="+mj-ea"/>
                <a:ea typeface="+mj-ea"/>
              </a:rPr>
              <a:t>[Session #20 3079.2 Deep Learning-based Pose Estimation on Real Time Embedded Systems]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0" y="4406090"/>
            <a:ext cx="7708278" cy="11488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800" b="1" dirty="0">
                <a:solidFill>
                  <a:schemeClr val="bg1"/>
                </a:solidFill>
                <a:latin typeface="+mn-ea"/>
              </a:rPr>
              <a:t>[Suk-Ju Kang / </a:t>
            </a:r>
            <a:r>
              <a:rPr lang="en-US" altLang="ko-KR" sz="1800" b="1" dirty="0" err="1">
                <a:solidFill>
                  <a:schemeClr val="bg1"/>
                </a:solidFill>
                <a:latin typeface="+mn-ea"/>
              </a:rPr>
              <a:t>Sogang</a:t>
            </a:r>
            <a:r>
              <a:rPr lang="en-US" altLang="ko-KR" sz="1800" b="1" dirty="0">
                <a:solidFill>
                  <a:schemeClr val="bg1"/>
                </a:solidFill>
                <a:latin typeface="+mn-ea"/>
              </a:rPr>
              <a:t> University]</a:t>
            </a:r>
          </a:p>
        </p:txBody>
      </p:sp>
    </p:spTree>
    <p:extLst>
      <p:ext uri="{BB962C8B-B14F-4D97-AF65-F5344CB8AC3E}">
        <p14:creationId xmlns:p14="http://schemas.microsoft.com/office/powerpoint/2010/main" val="116703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DEC368-18EC-4A07-9F2E-BEE4D954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6D8392-E575-4D2A-B3ED-9DF10C429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Passengers detection module – object detection and refinement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Pelee*</a:t>
            </a:r>
          </a:p>
          <a:p>
            <a:pPr lvl="2"/>
            <a:r>
              <a:rPr lang="en-US" altLang="ko-KR" dirty="0"/>
              <a:t>SSD** object detection model using lightweight backbone</a:t>
            </a:r>
          </a:p>
          <a:p>
            <a:pPr lvl="2"/>
            <a:r>
              <a:rPr lang="en-US" altLang="ko-KR" dirty="0"/>
              <a:t>Features of the applied backbone</a:t>
            </a:r>
          </a:p>
          <a:p>
            <a:pPr lvl="3"/>
            <a:r>
              <a:rPr lang="en-US" altLang="ko-KR" dirty="0"/>
              <a:t>Optimized model structure without modifying convolution operations</a:t>
            </a:r>
          </a:p>
          <a:p>
            <a:pPr lvl="3"/>
            <a:r>
              <a:rPr lang="en-US" altLang="ko-KR" dirty="0"/>
              <a:t>State-of-the-art classification performance among lightweight models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7414A7-CC58-4295-A753-A52FC03E6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E7C2-0AB7-4705-92B7-0BFC0717448F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F8BFEA40-443E-4B13-98E5-3EB33481A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07" y="2036792"/>
            <a:ext cx="7650480" cy="1934354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07AA5656-9062-428D-8B25-F967302CA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828" y="550644"/>
            <a:ext cx="2825832" cy="579829"/>
          </a:xfrm>
          <a:prstGeom prst="rect">
            <a:avLst/>
          </a:prstGeom>
        </p:spPr>
      </p:pic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88D0D9E7-CB07-482F-A197-9171ED840ED2}"/>
              </a:ext>
            </a:extLst>
          </p:cNvPr>
          <p:cNvSpPr/>
          <p:nvPr/>
        </p:nvSpPr>
        <p:spPr bwMode="auto">
          <a:xfrm>
            <a:off x="6202680" y="518844"/>
            <a:ext cx="1341120" cy="579829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DEC368-18EC-4A07-9F2E-BEE4D954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6D8392-E575-4D2A-B3ED-9DF10C429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Single person pose estimation module – model composition (overview)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r>
              <a:rPr lang="en-US" altLang="ko-KR" dirty="0"/>
              <a:t>Blocks of the model</a:t>
            </a:r>
          </a:p>
          <a:p>
            <a:pPr lvl="2"/>
            <a:r>
              <a:rPr lang="en-US" altLang="ko-KR" b="1" dirty="0"/>
              <a:t>Backbone</a:t>
            </a:r>
            <a:r>
              <a:rPr lang="en-US" altLang="ko-KR" dirty="0"/>
              <a:t>: feature extraction, feature generation(12 x 9 x 704)</a:t>
            </a:r>
          </a:p>
          <a:p>
            <a:pPr lvl="2"/>
            <a:r>
              <a:rPr lang="en-US" altLang="ko-KR" b="1" dirty="0"/>
              <a:t>Upscaling</a:t>
            </a:r>
            <a:r>
              <a:rPr lang="en-US" altLang="ko-KR" dirty="0"/>
              <a:t>: resolution upscaling and channel compression of generated features (96 x</a:t>
            </a:r>
            <a:r>
              <a:rPr lang="ko-KR" altLang="en-US" dirty="0"/>
              <a:t> </a:t>
            </a:r>
            <a:r>
              <a:rPr lang="en-US" altLang="ko-KR" dirty="0"/>
              <a:t>72 x 128)</a:t>
            </a:r>
          </a:p>
          <a:p>
            <a:pPr lvl="2"/>
            <a:r>
              <a:rPr lang="en-US" altLang="ko-KR" b="1" dirty="0"/>
              <a:t>Final layer</a:t>
            </a:r>
            <a:r>
              <a:rPr lang="en-US" altLang="ko-KR" dirty="0"/>
              <a:t>: channel compression for the output heatmap</a:t>
            </a:r>
          </a:p>
          <a:p>
            <a:pPr lvl="3"/>
            <a:r>
              <a:rPr lang="en-US" altLang="ko-KR" dirty="0"/>
              <a:t>Final layer’s channel is equal to the number of keypoint(=17)</a:t>
            </a:r>
          </a:p>
          <a:p>
            <a:pPr lvl="2"/>
            <a:r>
              <a:rPr lang="en-US" altLang="ko-KR" b="1" dirty="0"/>
              <a:t>Pixel</a:t>
            </a:r>
            <a:r>
              <a:rPr lang="ko-KR" altLang="en-US" b="1" dirty="0"/>
              <a:t> </a:t>
            </a:r>
            <a:r>
              <a:rPr lang="en-US" altLang="ko-KR" b="1" dirty="0"/>
              <a:t>coordinate</a:t>
            </a:r>
            <a:r>
              <a:rPr lang="ko-KR" altLang="en-US" b="1" dirty="0"/>
              <a:t> </a:t>
            </a:r>
            <a:r>
              <a:rPr lang="en-US" altLang="ko-KR" b="1" dirty="0"/>
              <a:t>estimation</a:t>
            </a:r>
            <a:r>
              <a:rPr lang="en-US" altLang="ko-KR" dirty="0"/>
              <a:t>: peak finding from the final layer’s heatmap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7414A7-CC58-4295-A753-A52FC03E6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E7C2-0AB7-4705-92B7-0BFC0717448F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1BC74DB-3F06-4A86-AA4E-BF7A923CDA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05" y="1974550"/>
            <a:ext cx="5304239" cy="1880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F074BB6-0220-496E-8C76-A7BBAC841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828" y="550644"/>
            <a:ext cx="2825832" cy="579829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0487145-D75E-4DCB-8E95-4C065D4D42A4}"/>
              </a:ext>
            </a:extLst>
          </p:cNvPr>
          <p:cNvSpPr/>
          <p:nvPr/>
        </p:nvSpPr>
        <p:spPr bwMode="auto">
          <a:xfrm>
            <a:off x="7856220" y="518844"/>
            <a:ext cx="1234440" cy="579829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1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DEC368-18EC-4A07-9F2E-BEE4D954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6D8392-E575-4D2A-B3ED-9DF10C429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442675"/>
            <a:ext cx="6503987" cy="4637242"/>
          </a:xfrm>
        </p:spPr>
        <p:txBody>
          <a:bodyPr/>
          <a:lstStyle/>
          <a:p>
            <a:r>
              <a:rPr lang="en-US" altLang="ko-KR" dirty="0"/>
              <a:t>Single person pose estimation</a:t>
            </a:r>
            <a:r>
              <a:rPr lang="ko-KR" altLang="en-US" dirty="0"/>
              <a:t> </a:t>
            </a:r>
            <a:r>
              <a:rPr lang="en-US" altLang="ko-KR" dirty="0"/>
              <a:t>– model training (Knowledge Distillation; KD)</a:t>
            </a:r>
          </a:p>
          <a:p>
            <a:pPr lvl="1"/>
            <a:r>
              <a:rPr lang="en-US" altLang="ko-KR" dirty="0"/>
              <a:t>KD at Backbone</a:t>
            </a:r>
          </a:p>
          <a:p>
            <a:pPr lvl="2"/>
            <a:r>
              <a:rPr lang="en-US" altLang="ko-KR" dirty="0"/>
              <a:t>Location where resolutions are the same </a:t>
            </a:r>
          </a:p>
          <a:p>
            <a:pPr lvl="3"/>
            <a:r>
              <a:rPr lang="en-US" altLang="ko-KR" dirty="0"/>
              <a:t>Teacher: ResBlock output</a:t>
            </a:r>
            <a:r>
              <a:rPr lang="ko-KR" altLang="en-US" dirty="0"/>
              <a:t> </a:t>
            </a:r>
            <a:r>
              <a:rPr lang="en-US" altLang="ko-KR" dirty="0"/>
              <a:t>feature</a:t>
            </a:r>
          </a:p>
          <a:p>
            <a:pPr lvl="3"/>
            <a:r>
              <a:rPr lang="en-US" altLang="ko-KR" dirty="0"/>
              <a:t>Student: DenseBlock</a:t>
            </a:r>
            <a:r>
              <a:rPr lang="ko-KR" altLang="en-US" dirty="0"/>
              <a:t> </a:t>
            </a:r>
            <a:r>
              <a:rPr lang="en-US" altLang="ko-KR" dirty="0"/>
              <a:t>output</a:t>
            </a:r>
            <a:r>
              <a:rPr lang="ko-KR" altLang="en-US" dirty="0"/>
              <a:t> </a:t>
            </a:r>
            <a:r>
              <a:rPr lang="en-US" altLang="ko-KR" dirty="0"/>
              <a:t>feature</a:t>
            </a:r>
          </a:p>
          <a:p>
            <a:pPr lvl="2"/>
            <a:r>
              <a:rPr lang="en-US" altLang="ko-KR" dirty="0"/>
              <a:t>Averaging features in</a:t>
            </a:r>
            <a:r>
              <a:rPr lang="ko-KR" altLang="en-US" dirty="0"/>
              <a:t> </a:t>
            </a:r>
            <a:r>
              <a:rPr lang="en-US" altLang="ko-KR" dirty="0"/>
              <a:t>channel-wise</a:t>
            </a:r>
          </a:p>
          <a:p>
            <a:pPr lvl="3"/>
            <a:r>
              <a:rPr lang="en-US" altLang="ko-KR" dirty="0"/>
              <a:t>To solve different number of channel </a:t>
            </a:r>
          </a:p>
          <a:p>
            <a:pPr lvl="3"/>
            <a:r>
              <a:rPr lang="en-US" altLang="ko-KR" dirty="0"/>
              <a:t>To avoid MSE between 3D features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KD at Upscaling layers</a:t>
            </a:r>
          </a:p>
          <a:p>
            <a:pPr lvl="2"/>
            <a:r>
              <a:rPr lang="en-US" altLang="ko-KR" dirty="0"/>
              <a:t>Averaging features in channel-wise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KD at Final layer</a:t>
            </a:r>
          </a:p>
          <a:p>
            <a:pPr lvl="2"/>
            <a:r>
              <a:rPr lang="en-US" altLang="ko-KR" dirty="0"/>
              <a:t>No averaging features in channel-wise</a:t>
            </a:r>
          </a:p>
          <a:p>
            <a:pPr lvl="2"/>
            <a:r>
              <a:rPr lang="en-US" altLang="ko-KR" dirty="0"/>
              <a:t>Using reduced resolution of features instead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7414A7-CC58-4295-A753-A52FC03E6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E7C2-0AB7-4705-92B7-0BFC0717448F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31E464C-F008-47D2-9C20-8B17DDE1CB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71" y="1973380"/>
            <a:ext cx="3843675" cy="344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2B0BD0E-7C7B-48B4-8E77-D31709C2A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828" y="550644"/>
            <a:ext cx="2825832" cy="579829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6E38D1-B3B8-4E43-9E8E-B9B79B6BDCE3}"/>
              </a:ext>
            </a:extLst>
          </p:cNvPr>
          <p:cNvSpPr/>
          <p:nvPr/>
        </p:nvSpPr>
        <p:spPr bwMode="auto">
          <a:xfrm>
            <a:off x="7856220" y="518844"/>
            <a:ext cx="1234440" cy="579829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63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DEC368-18EC-4A07-9F2E-BEE4D954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6D8392-E575-4D2A-B3ED-9DF10C429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Single person pose estimation</a:t>
            </a:r>
            <a:r>
              <a:rPr lang="ko-KR" altLang="en-US" dirty="0"/>
              <a:t> </a:t>
            </a:r>
            <a:r>
              <a:rPr lang="en-US" altLang="ko-KR" dirty="0"/>
              <a:t>– model training (loss function)</a:t>
            </a:r>
          </a:p>
          <a:p>
            <a:pPr lvl="1"/>
            <a:r>
              <a:rPr lang="en-US" altLang="ko-KR" dirty="0"/>
              <a:t>Total loss</a:t>
            </a:r>
          </a:p>
          <a:p>
            <a:pPr lvl="2"/>
            <a:r>
              <a:rPr lang="en-US" altLang="ko-KR" dirty="0"/>
              <a:t>Combining two different loss using the hyper parameter α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Keypoint distance minimization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Knowledge Distillation feature distance minimization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7414A7-CC58-4295-A753-A52FC03E6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E7C2-0AB7-4705-92B7-0BFC0717448F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69F86D8-0D57-4D4A-8790-BE47DAD0D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655" y="23293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개체 6">
            <a:extLst>
              <a:ext uri="{FF2B5EF4-FFF2-40B4-BE49-F238E27FC236}">
                <a16:creationId xmlns:a16="http://schemas.microsoft.com/office/drawing/2014/main" id="{CFF15076-6149-4C5B-8489-3698CC651E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046655"/>
              </p:ext>
            </p:extLst>
          </p:nvPr>
        </p:nvGraphicFramePr>
        <p:xfrm>
          <a:off x="1376413" y="2131105"/>
          <a:ext cx="4283242" cy="41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2438280" imgH="241200" progId="Equation.DSMT4">
                  <p:embed/>
                </p:oleObj>
              </mc:Choice>
              <mc:Fallback>
                <p:oleObj name="Equation" r:id="rId3" imgW="2438280" imgH="241200" progId="Equation.DSMT4">
                  <p:embed/>
                  <p:pic>
                    <p:nvPicPr>
                      <p:cNvPr id="7" name="개체 6">
                        <a:extLst>
                          <a:ext uri="{FF2B5EF4-FFF2-40B4-BE49-F238E27FC236}">
                            <a16:creationId xmlns:a16="http://schemas.microsoft.com/office/drawing/2014/main" id="{CFF15076-6149-4C5B-8489-3698CC651E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413" y="2131105"/>
                        <a:ext cx="4283242" cy="4171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C042A544-B11B-42F4-A861-EA605BE6A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149" y="317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1" name="개체 10">
            <a:extLst>
              <a:ext uri="{FF2B5EF4-FFF2-40B4-BE49-F238E27FC236}">
                <a16:creationId xmlns:a16="http://schemas.microsoft.com/office/drawing/2014/main" id="{330C0910-2191-4C47-AEDD-659561035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86236"/>
              </p:ext>
            </p:extLst>
          </p:nvPr>
        </p:nvGraphicFramePr>
        <p:xfrm>
          <a:off x="1376413" y="3171825"/>
          <a:ext cx="4604121" cy="77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2590800" imgH="444500" progId="Equation.DSMT4">
                  <p:embed/>
                </p:oleObj>
              </mc:Choice>
              <mc:Fallback>
                <p:oleObj name="Equation" r:id="rId5" imgW="2590800" imgH="444500" progId="Equation.DSMT4">
                  <p:embed/>
                  <p:pic>
                    <p:nvPicPr>
                      <p:cNvPr id="11" name="개체 10">
                        <a:extLst>
                          <a:ext uri="{FF2B5EF4-FFF2-40B4-BE49-F238E27FC236}">
                            <a16:creationId xmlns:a16="http://schemas.microsoft.com/office/drawing/2014/main" id="{330C0910-2191-4C47-AEDD-6595610351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413" y="3171825"/>
                        <a:ext cx="4604121" cy="774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:a16="http://schemas.microsoft.com/office/drawing/2014/main" id="{808E6D18-C4CC-4D40-88DD-0D6A1CDEF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777" y="42667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3" name="개체 12">
            <a:extLst>
              <a:ext uri="{FF2B5EF4-FFF2-40B4-BE49-F238E27FC236}">
                <a16:creationId xmlns:a16="http://schemas.microsoft.com/office/drawing/2014/main" id="{63A0A813-F956-4055-9CC0-EF4E4A276A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90494"/>
              </p:ext>
            </p:extLst>
          </p:nvPr>
        </p:nvGraphicFramePr>
        <p:xfrm>
          <a:off x="1376413" y="4493531"/>
          <a:ext cx="4460471" cy="70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2794000" imgH="444500" progId="Equation.DSMT4">
                  <p:embed/>
                </p:oleObj>
              </mc:Choice>
              <mc:Fallback>
                <p:oleObj name="Equation" r:id="rId7" imgW="2794000" imgH="444500" progId="Equation.DSMT4">
                  <p:embed/>
                  <p:pic>
                    <p:nvPicPr>
                      <p:cNvPr id="13" name="개체 12">
                        <a:extLst>
                          <a:ext uri="{FF2B5EF4-FFF2-40B4-BE49-F238E27FC236}">
                            <a16:creationId xmlns:a16="http://schemas.microsoft.com/office/drawing/2014/main" id="{63A0A813-F956-4055-9CC0-EF4E4A276A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413" y="4493531"/>
                        <a:ext cx="4460471" cy="706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그림 13">
            <a:extLst>
              <a:ext uri="{FF2B5EF4-FFF2-40B4-BE49-F238E27FC236}">
                <a16:creationId xmlns:a16="http://schemas.microsoft.com/office/drawing/2014/main" id="{1F438243-2B10-4A07-993F-282141B440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4828" y="550644"/>
            <a:ext cx="2825832" cy="579829"/>
          </a:xfrm>
          <a:prstGeom prst="rect">
            <a:avLst/>
          </a:prstGeom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ECD67B9-973D-445F-BB06-7EAAF054EAD1}"/>
              </a:ext>
            </a:extLst>
          </p:cNvPr>
          <p:cNvSpPr/>
          <p:nvPr/>
        </p:nvSpPr>
        <p:spPr bwMode="auto">
          <a:xfrm>
            <a:off x="7856220" y="518844"/>
            <a:ext cx="1234440" cy="579829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9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6D8392-E575-4D2A-B3ED-9DF10C429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Training of each module</a:t>
            </a:r>
          </a:p>
          <a:p>
            <a:pPr lvl="1"/>
            <a:r>
              <a:rPr lang="en-US" altLang="ko-KR" dirty="0"/>
              <a:t>Passenger detection module </a:t>
            </a:r>
          </a:p>
          <a:p>
            <a:pPr lvl="2"/>
            <a:r>
              <a:rPr lang="en-US" altLang="ko-KR" b="1" dirty="0"/>
              <a:t>Pretraining</a:t>
            </a:r>
            <a:r>
              <a:rPr lang="en-US" altLang="ko-KR" dirty="0"/>
              <a:t>: ImageNet dataset</a:t>
            </a:r>
          </a:p>
          <a:p>
            <a:pPr lvl="2"/>
            <a:r>
              <a:rPr lang="en-US" altLang="ko-KR" b="1" dirty="0"/>
              <a:t>Fine-tuning</a:t>
            </a:r>
            <a:r>
              <a:rPr lang="en-US" altLang="ko-KR" dirty="0"/>
              <a:t>: MS COCO 2017 (bounding box)</a:t>
            </a:r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marL="738188" lvl="2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Single person pose estimation</a:t>
            </a:r>
          </a:p>
          <a:p>
            <a:pPr lvl="2"/>
            <a:r>
              <a:rPr lang="en-US" altLang="ko-KR" b="1" dirty="0"/>
              <a:t>Pretraining</a:t>
            </a:r>
            <a:r>
              <a:rPr lang="en-US" altLang="ko-KR" dirty="0"/>
              <a:t>: ImageNet dataset</a:t>
            </a:r>
          </a:p>
          <a:p>
            <a:pPr lvl="2"/>
            <a:r>
              <a:rPr lang="en-US" altLang="ko-KR" b="1" dirty="0"/>
              <a:t>KD</a:t>
            </a:r>
            <a:r>
              <a:rPr lang="en-US" altLang="ko-KR" dirty="0"/>
              <a:t>: MS COCO 2017 dataset</a:t>
            </a:r>
          </a:p>
          <a:p>
            <a:pPr lvl="2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EDEC368-18EC-4A07-9F2E-BEE4D954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Results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7414A7-CC58-4295-A753-A52FC03E6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E7C2-0AB7-4705-92B7-0BFC0717448F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C43AB248-29F5-4725-A4C1-FDC1C88B2EB4}"/>
              </a:ext>
            </a:extLst>
          </p:cNvPr>
          <p:cNvSpPr/>
          <p:nvPr/>
        </p:nvSpPr>
        <p:spPr bwMode="auto">
          <a:xfrm>
            <a:off x="5404148" y="2690508"/>
            <a:ext cx="1362075" cy="504042"/>
          </a:xfrm>
          <a:prstGeom prst="roundRect">
            <a:avLst/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latin typeface="+mj-lt"/>
                <a:ea typeface="ＭＳ Ｐゴシック" charset="0"/>
              </a:rPr>
              <a:t>MS COCO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>
                <a:ln>
                  <a:noFill/>
                </a:ln>
                <a:effectLst/>
                <a:latin typeface="+mj-lt"/>
                <a:ea typeface="ＭＳ Ｐゴシック" charset="0"/>
              </a:rPr>
              <a:t>dataset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7964C0CC-4778-4E5A-BA23-E3A69A14E1FB}"/>
              </a:ext>
            </a:extLst>
          </p:cNvPr>
          <p:cNvSpPr/>
          <p:nvPr/>
        </p:nvSpPr>
        <p:spPr bwMode="auto">
          <a:xfrm>
            <a:off x="5265720" y="2555795"/>
            <a:ext cx="3166108" cy="769778"/>
          </a:xfrm>
          <a:prstGeom prst="roundRect">
            <a:avLst>
              <a:gd name="adj" fmla="val 7659"/>
            </a:avLst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 dirty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0EB7017D-1995-41ED-9D41-9A582C722CB1}"/>
              </a:ext>
            </a:extLst>
          </p:cNvPr>
          <p:cNvSpPr/>
          <p:nvPr/>
        </p:nvSpPr>
        <p:spPr bwMode="auto">
          <a:xfrm>
            <a:off x="7089607" y="2414765"/>
            <a:ext cx="1177121" cy="28575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>
                <a:ln>
                  <a:noFill/>
                </a:ln>
                <a:effectLst/>
                <a:latin typeface="+mj-lt"/>
                <a:ea typeface="ＭＳ Ｐゴシック" charset="0"/>
              </a:rPr>
              <a:t>Fine-tuning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7155D006-D63C-4675-880B-64DAA1E8A093}"/>
              </a:ext>
            </a:extLst>
          </p:cNvPr>
          <p:cNvSpPr/>
          <p:nvPr/>
        </p:nvSpPr>
        <p:spPr bwMode="auto">
          <a:xfrm>
            <a:off x="6939380" y="2754603"/>
            <a:ext cx="1362075" cy="4126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latin typeface="+mj-lt"/>
                <a:ea typeface="ＭＳ Ｐゴシック" charset="0"/>
              </a:rPr>
              <a:t>Object detection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885666" y="4184231"/>
            <a:ext cx="7604262" cy="1454569"/>
            <a:chOff x="1335250" y="4655764"/>
            <a:chExt cx="7604262" cy="1454569"/>
          </a:xfrm>
        </p:grpSpPr>
        <p:grpSp>
          <p:nvGrpSpPr>
            <p:cNvPr id="9" name="그룹 8"/>
            <p:cNvGrpSpPr/>
            <p:nvPr/>
          </p:nvGrpSpPr>
          <p:grpSpPr>
            <a:xfrm>
              <a:off x="5577185" y="4655764"/>
              <a:ext cx="3362327" cy="1454569"/>
              <a:chOff x="924107" y="4168178"/>
              <a:chExt cx="3362327" cy="1454569"/>
            </a:xfrm>
          </p:grpSpPr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id="{5EC1D644-BE80-4482-A09C-4177BC762D5E}"/>
                  </a:ext>
                </a:extLst>
              </p:cNvPr>
              <p:cNvSpPr/>
              <p:nvPr/>
            </p:nvSpPr>
            <p:spPr bwMode="auto">
              <a:xfrm>
                <a:off x="1062225" y="4417172"/>
                <a:ext cx="1362075" cy="51064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1" i="0" u="none" strike="noStrike" cap="none" normalizeH="0" baseline="0" dirty="0">
                    <a:ln>
                      <a:noFill/>
                    </a:ln>
                    <a:effectLst/>
                    <a:latin typeface="+mj-lt"/>
                    <a:ea typeface="ＭＳ Ｐゴシック" charset="0"/>
                  </a:rPr>
                  <a:t>MS COCO dataset</a:t>
                </a:r>
                <a:endParaRPr kumimoji="0" lang="ko-KR" altLang="en-US" sz="1200" b="1" i="0" u="none" strike="noStrike" cap="none" normalizeH="0" baseline="0" dirty="0">
                  <a:ln>
                    <a:noFill/>
                  </a:ln>
                  <a:effectLst/>
                  <a:latin typeface="+mj-lt"/>
                  <a:ea typeface="ＭＳ Ｐゴシック" charset="0"/>
                </a:endParaRPr>
              </a:p>
            </p:txBody>
          </p:sp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92096D4A-23E6-4811-A9E2-EFD5EEDE168D}"/>
                  </a:ext>
                </a:extLst>
              </p:cNvPr>
              <p:cNvSpPr/>
              <p:nvPr/>
            </p:nvSpPr>
            <p:spPr bwMode="auto">
              <a:xfrm>
                <a:off x="2690735" y="4702922"/>
                <a:ext cx="1362075" cy="257625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1" i="0" u="none" strike="noStrike" cap="none" normalizeH="0" baseline="0" dirty="0">
                    <a:ln>
                      <a:noFill/>
                    </a:ln>
                    <a:effectLst/>
                    <a:latin typeface="+mj-lt"/>
                    <a:ea typeface="ＭＳ Ｐゴシック" charset="0"/>
                  </a:rPr>
                  <a:t>Teacher</a:t>
                </a:r>
                <a:endParaRPr kumimoji="0" lang="ko-KR" altLang="en-US" sz="1200" b="1" i="0" u="none" strike="noStrike" cap="none" normalizeH="0" baseline="0" dirty="0">
                  <a:ln>
                    <a:noFill/>
                  </a:ln>
                  <a:effectLst/>
                  <a:latin typeface="+mj-lt"/>
                  <a:ea typeface="ＭＳ Ｐゴシック" charset="0"/>
                </a:endParaRPr>
              </a:p>
            </p:txBody>
          </p:sp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DF6B8F2B-C447-4CDE-868B-45E03EF1FA2E}"/>
                  </a:ext>
                </a:extLst>
              </p:cNvPr>
              <p:cNvSpPr/>
              <p:nvPr/>
            </p:nvSpPr>
            <p:spPr bwMode="auto">
              <a:xfrm>
                <a:off x="924107" y="4242448"/>
                <a:ext cx="3304226" cy="1380299"/>
              </a:xfrm>
              <a:prstGeom prst="roundRect">
                <a:avLst>
                  <a:gd name="adj" fmla="val 4759"/>
                </a:avLst>
              </a:prstGeom>
              <a:noFill/>
              <a:ln w="9525" cap="flat" cmpd="sng" algn="ctr">
                <a:solidFill>
                  <a:schemeClr val="accent1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200" b="1" i="0" u="none" strike="noStrike" cap="none" normalizeH="0" baseline="0" dirty="0">
                  <a:ln>
                    <a:noFill/>
                  </a:ln>
                  <a:effectLst/>
                  <a:latin typeface="+mj-lt"/>
                  <a:ea typeface="ＭＳ Ｐゴシック" charset="0"/>
                </a:endParaRPr>
              </a:p>
            </p:txBody>
          </p:sp>
          <p:sp>
            <p:nvSpPr>
              <p:cNvPr id="23" name="사각형: 둥근 모서리 22">
                <a:extLst>
                  <a:ext uri="{FF2B5EF4-FFF2-40B4-BE49-F238E27FC236}">
                    <a16:creationId xmlns:a16="http://schemas.microsoft.com/office/drawing/2014/main" id="{01FB6283-4B8E-4C89-B6B7-F986FA9704BA}"/>
                  </a:ext>
                </a:extLst>
              </p:cNvPr>
              <p:cNvSpPr/>
              <p:nvPr/>
            </p:nvSpPr>
            <p:spPr bwMode="auto">
              <a:xfrm>
                <a:off x="2701159" y="5189653"/>
                <a:ext cx="1362075" cy="28575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1" i="0" u="none" strike="noStrike" cap="none" normalizeH="0" baseline="0" dirty="0">
                    <a:ln>
                      <a:noFill/>
                    </a:ln>
                    <a:effectLst/>
                    <a:latin typeface="+mj-lt"/>
                    <a:ea typeface="ＭＳ Ｐゴシック" charset="0"/>
                  </a:rPr>
                  <a:t>Student</a:t>
                </a:r>
                <a:endParaRPr kumimoji="0" lang="ko-KR" altLang="en-US" sz="1200" b="1" i="0" u="none" strike="noStrike" cap="none" normalizeH="0" baseline="0" dirty="0">
                  <a:ln>
                    <a:noFill/>
                  </a:ln>
                  <a:effectLst/>
                  <a:latin typeface="+mj-lt"/>
                  <a:ea typeface="ＭＳ Ｐゴシック" charset="0"/>
                </a:endParaRPr>
              </a:p>
            </p:txBody>
          </p:sp>
          <p:cxnSp>
            <p:nvCxnSpPr>
              <p:cNvPr id="24" name="연결선: 꺾임 23">
                <a:extLst>
                  <a:ext uri="{FF2B5EF4-FFF2-40B4-BE49-F238E27FC236}">
                    <a16:creationId xmlns:a16="http://schemas.microsoft.com/office/drawing/2014/main" id="{C512F42A-5FC2-44FA-B767-84BDA3AC5262}"/>
                  </a:ext>
                </a:extLst>
              </p:cNvPr>
              <p:cNvCxnSpPr>
                <a:cxnSpLocks/>
                <a:stCxn id="20" idx="3"/>
                <a:endCxn id="21" idx="1"/>
              </p:cNvCxnSpPr>
              <p:nvPr/>
            </p:nvCxnSpPr>
            <p:spPr bwMode="auto">
              <a:xfrm>
                <a:off x="2424300" y="4672492"/>
                <a:ext cx="266435" cy="159243"/>
              </a:xfrm>
              <a:prstGeom prst="bent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연결선: 꺾임 24">
                <a:extLst>
                  <a:ext uri="{FF2B5EF4-FFF2-40B4-BE49-F238E27FC236}">
                    <a16:creationId xmlns:a16="http://schemas.microsoft.com/office/drawing/2014/main" id="{E5E8DF39-5B8B-4704-822A-FF4163F31C6D}"/>
                  </a:ext>
                </a:extLst>
              </p:cNvPr>
              <p:cNvCxnSpPr>
                <a:cxnSpLocks/>
                <a:stCxn id="20" idx="3"/>
                <a:endCxn id="23" idx="1"/>
              </p:cNvCxnSpPr>
              <p:nvPr/>
            </p:nvCxnSpPr>
            <p:spPr bwMode="auto">
              <a:xfrm>
                <a:off x="2424300" y="4672492"/>
                <a:ext cx="276859" cy="660037"/>
              </a:xfrm>
              <a:prstGeom prst="bent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30" name="사각형: 둥근 모서리 29">
                <a:extLst>
                  <a:ext uri="{FF2B5EF4-FFF2-40B4-BE49-F238E27FC236}">
                    <a16:creationId xmlns:a16="http://schemas.microsoft.com/office/drawing/2014/main" id="{03288C89-26CC-4758-8496-A92BC42414B0}"/>
                  </a:ext>
                </a:extLst>
              </p:cNvPr>
              <p:cNvSpPr/>
              <p:nvPr/>
            </p:nvSpPr>
            <p:spPr bwMode="auto">
              <a:xfrm>
                <a:off x="3166164" y="4168178"/>
                <a:ext cx="1120270" cy="44623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1" i="0" u="none" strike="noStrike" cap="none" normalizeH="0" baseline="0" dirty="0">
                    <a:ln>
                      <a:noFill/>
                    </a:ln>
                    <a:effectLst/>
                    <a:latin typeface="+mj-lt"/>
                    <a:ea typeface="ＭＳ Ｐゴシック" charset="0"/>
                  </a:rPr>
                  <a:t>Knowledge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1" i="0" u="none" strike="noStrike" cap="none" normalizeH="0" baseline="0" dirty="0">
                    <a:ln>
                      <a:noFill/>
                    </a:ln>
                    <a:effectLst/>
                    <a:latin typeface="+mj-lt"/>
                    <a:ea typeface="ＭＳ Ｐゴシック" charset="0"/>
                  </a:rPr>
                  <a:t>Distillation</a:t>
                </a:r>
                <a:endParaRPr kumimoji="0" lang="ko-KR" altLang="en-US" sz="1200" b="1" i="0" u="none" strike="noStrike" cap="none" normalizeH="0" baseline="0" dirty="0">
                  <a:ln>
                    <a:noFill/>
                  </a:ln>
                  <a:effectLst/>
                  <a:latin typeface="+mj-lt"/>
                  <a:ea typeface="ＭＳ Ｐゴシック" charset="0"/>
                </a:endParaRPr>
              </a:p>
            </p:txBody>
          </p:sp>
        </p:grpSp>
        <p:sp>
          <p:nvSpPr>
            <p:cNvPr id="31" name="화살표: 오른쪽 30">
              <a:extLst>
                <a:ext uri="{FF2B5EF4-FFF2-40B4-BE49-F238E27FC236}">
                  <a16:creationId xmlns:a16="http://schemas.microsoft.com/office/drawing/2014/main" id="{F69EC2FB-95AA-4EDC-B6ED-2256615A1C47}"/>
                </a:ext>
              </a:extLst>
            </p:cNvPr>
            <p:cNvSpPr/>
            <p:nvPr/>
          </p:nvSpPr>
          <p:spPr bwMode="auto">
            <a:xfrm>
              <a:off x="4632918" y="5385461"/>
              <a:ext cx="863475" cy="256916"/>
            </a:xfrm>
            <a:prstGeom prst="rightArrow">
              <a:avLst/>
            </a:prstGeom>
            <a:noFill/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ＭＳ Ｐゴシック" charset="0"/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1335250" y="4904758"/>
              <a:ext cx="3303586" cy="984044"/>
              <a:chOff x="965044" y="4894216"/>
              <a:chExt cx="3303586" cy="984044"/>
            </a:xfrm>
          </p:grpSpPr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B2710544-AD82-4D09-8EAE-1AC404BC89EB}"/>
                  </a:ext>
                </a:extLst>
              </p:cNvPr>
              <p:cNvSpPr/>
              <p:nvPr/>
            </p:nvSpPr>
            <p:spPr bwMode="auto">
              <a:xfrm>
                <a:off x="2694041" y="5259745"/>
                <a:ext cx="1362075" cy="50404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b="1" dirty="0">
                    <a:latin typeface="+mj-lt"/>
                    <a:ea typeface="ＭＳ Ｐゴシック" charset="0"/>
                  </a:rPr>
                  <a:t>Student’s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1" i="0" u="none" strike="noStrike" cap="none" normalizeH="0" baseline="0" dirty="0">
                    <a:ln>
                      <a:noFill/>
                    </a:ln>
                    <a:effectLst/>
                    <a:latin typeface="+mj-lt"/>
                    <a:ea typeface="ＭＳ Ｐゴシック" charset="0"/>
                  </a:rPr>
                  <a:t>backbone</a:t>
                </a:r>
                <a:endParaRPr kumimoji="0" lang="ko-KR" altLang="en-US" sz="1200" b="1" i="0" u="none" strike="noStrike" cap="none" normalizeH="0" baseline="0" dirty="0">
                  <a:ln>
                    <a:noFill/>
                  </a:ln>
                  <a:effectLst/>
                  <a:latin typeface="+mj-lt"/>
                  <a:ea typeface="ＭＳ Ｐゴシック" charset="0"/>
                </a:endParaRPr>
              </a:p>
            </p:txBody>
          </p:sp>
          <p:sp>
            <p:nvSpPr>
              <p:cNvPr id="27" name="사각형: 둥근 모서리 26">
                <a:extLst>
                  <a:ext uri="{FF2B5EF4-FFF2-40B4-BE49-F238E27FC236}">
                    <a16:creationId xmlns:a16="http://schemas.microsoft.com/office/drawing/2014/main" id="{3A405DEF-56DD-46D6-A1C5-908F19734EAA}"/>
                  </a:ext>
                </a:extLst>
              </p:cNvPr>
              <p:cNvSpPr/>
              <p:nvPr/>
            </p:nvSpPr>
            <p:spPr bwMode="auto">
              <a:xfrm>
                <a:off x="1063577" y="5292363"/>
                <a:ext cx="1362075" cy="434812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1" i="0" u="none" strike="noStrike" cap="none" normalizeH="0" baseline="0" dirty="0">
                    <a:ln>
                      <a:noFill/>
                    </a:ln>
                    <a:effectLst/>
                    <a:latin typeface="+mj-lt"/>
                    <a:ea typeface="ＭＳ Ｐゴシック" charset="0"/>
                  </a:rPr>
                  <a:t>ImageNet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1200" b="1" dirty="0">
                    <a:latin typeface="+mj-lt"/>
                    <a:ea typeface="ＭＳ Ｐゴシック" charset="0"/>
                  </a:rPr>
                  <a:t>dataset</a:t>
                </a:r>
                <a:endParaRPr kumimoji="0" lang="ko-KR" altLang="en-US" sz="1200" b="1" i="0" u="none" strike="noStrike" cap="none" normalizeH="0" baseline="0" dirty="0">
                  <a:ln>
                    <a:noFill/>
                  </a:ln>
                  <a:effectLst/>
                  <a:latin typeface="+mj-lt"/>
                  <a:ea typeface="ＭＳ Ｐゴシック" charset="0"/>
                </a:endParaRPr>
              </a:p>
            </p:txBody>
          </p:sp>
          <p:sp>
            <p:nvSpPr>
              <p:cNvPr id="28" name="사각형: 둥근 모서리 27">
                <a:extLst>
                  <a:ext uri="{FF2B5EF4-FFF2-40B4-BE49-F238E27FC236}">
                    <a16:creationId xmlns:a16="http://schemas.microsoft.com/office/drawing/2014/main" id="{95F1A330-7259-446B-8518-620EEE3DE833}"/>
                  </a:ext>
                </a:extLst>
              </p:cNvPr>
              <p:cNvSpPr/>
              <p:nvPr/>
            </p:nvSpPr>
            <p:spPr bwMode="auto">
              <a:xfrm>
                <a:off x="965044" y="5108481"/>
                <a:ext cx="3224208" cy="769779"/>
              </a:xfrm>
              <a:prstGeom prst="roundRect">
                <a:avLst>
                  <a:gd name="adj" fmla="val 5402"/>
                </a:avLst>
              </a:prstGeom>
              <a:noFill/>
              <a:ln w="952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200" b="1" i="0" u="none" strike="noStrike" cap="none" normalizeH="0" baseline="0" dirty="0">
                  <a:ln>
                    <a:noFill/>
                  </a:ln>
                  <a:effectLst/>
                  <a:latin typeface="+mj-lt"/>
                  <a:ea typeface="ＭＳ Ｐゴシック" charset="0"/>
                </a:endParaRPr>
              </a:p>
            </p:txBody>
          </p:sp>
          <p:sp>
            <p:nvSpPr>
              <p:cNvPr id="29" name="사각형: 둥근 모서리 28">
                <a:extLst>
                  <a:ext uri="{FF2B5EF4-FFF2-40B4-BE49-F238E27FC236}">
                    <a16:creationId xmlns:a16="http://schemas.microsoft.com/office/drawing/2014/main" id="{6EFECDF3-C761-4329-8F40-743F357F4CE8}"/>
                  </a:ext>
                </a:extLst>
              </p:cNvPr>
              <p:cNvSpPr/>
              <p:nvPr/>
            </p:nvSpPr>
            <p:spPr bwMode="auto">
              <a:xfrm>
                <a:off x="2986724" y="4894216"/>
                <a:ext cx="1281906" cy="285750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200" b="1" i="0" u="none" strike="noStrike" cap="none" normalizeH="0" baseline="0" dirty="0">
                    <a:ln>
                      <a:noFill/>
                    </a:ln>
                    <a:effectLst/>
                    <a:latin typeface="+mj-lt"/>
                    <a:ea typeface="ＭＳ Ｐゴシック" charset="0"/>
                  </a:rPr>
                  <a:t>Pretraining</a:t>
                </a:r>
                <a:endParaRPr kumimoji="0" lang="ko-KR" altLang="en-US" sz="1200" b="1" i="0" u="none" strike="noStrike" cap="none" normalizeH="0" baseline="0" dirty="0">
                  <a:ln>
                    <a:noFill/>
                  </a:ln>
                  <a:effectLst/>
                  <a:latin typeface="+mj-lt"/>
                  <a:ea typeface="ＭＳ Ｐゴシック" charset="0"/>
                </a:endParaRPr>
              </a:p>
            </p:txBody>
          </p:sp>
          <p:cxnSp>
            <p:nvCxnSpPr>
              <p:cNvPr id="42" name="연결선: 꺾임 23">
                <a:extLst>
                  <a:ext uri="{FF2B5EF4-FFF2-40B4-BE49-F238E27FC236}">
                    <a16:creationId xmlns:a16="http://schemas.microsoft.com/office/drawing/2014/main" id="{C512F42A-5FC2-44FA-B767-84BDA3AC5262}"/>
                  </a:ext>
                </a:extLst>
              </p:cNvPr>
              <p:cNvCxnSpPr>
                <a:cxnSpLocks/>
                <a:stCxn id="27" idx="3"/>
                <a:endCxn id="26" idx="1"/>
              </p:cNvCxnSpPr>
              <p:nvPr/>
            </p:nvCxnSpPr>
            <p:spPr bwMode="auto">
              <a:xfrm>
                <a:off x="2425652" y="5509769"/>
                <a:ext cx="268389" cy="1997"/>
              </a:xfrm>
              <a:prstGeom prst="bent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50" name="그룹 49"/>
          <p:cNvGrpSpPr/>
          <p:nvPr/>
        </p:nvGrpSpPr>
        <p:grpSpPr>
          <a:xfrm>
            <a:off x="885666" y="2343375"/>
            <a:ext cx="3401108" cy="984044"/>
            <a:chOff x="965044" y="4894216"/>
            <a:chExt cx="3401108" cy="984044"/>
          </a:xfrm>
        </p:grpSpPr>
        <p:sp>
          <p:nvSpPr>
            <p:cNvPr id="51" name="사각형: 둥근 모서리 25">
              <a:extLst>
                <a:ext uri="{FF2B5EF4-FFF2-40B4-BE49-F238E27FC236}">
                  <a16:creationId xmlns:a16="http://schemas.microsoft.com/office/drawing/2014/main" id="{B2710544-AD82-4D09-8EAE-1AC404BC89EB}"/>
                </a:ext>
              </a:extLst>
            </p:cNvPr>
            <p:cNvSpPr/>
            <p:nvPr/>
          </p:nvSpPr>
          <p:spPr bwMode="auto">
            <a:xfrm>
              <a:off x="2694041" y="5259745"/>
              <a:ext cx="1495211" cy="50404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b="1" dirty="0">
                  <a:latin typeface="+mj-lt"/>
                  <a:ea typeface="ＭＳ Ｐゴシック" charset="0"/>
                </a:rPr>
                <a:t>Object detection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1" i="0" u="none" strike="noStrike" cap="none" normalizeH="0" baseline="0" dirty="0">
                  <a:ln>
                    <a:noFill/>
                  </a:ln>
                  <a:effectLst/>
                  <a:latin typeface="+mj-lt"/>
                  <a:ea typeface="ＭＳ Ｐゴシック" charset="0"/>
                </a:rPr>
                <a:t>backbone</a:t>
              </a:r>
              <a:endParaRPr kumimoji="0" lang="ko-KR" altLang="en-US" sz="1200" b="1" i="0" u="none" strike="noStrike" cap="none" normalizeH="0" baseline="0" dirty="0">
                <a:ln>
                  <a:noFill/>
                </a:ln>
                <a:effectLst/>
                <a:latin typeface="+mj-lt"/>
                <a:ea typeface="ＭＳ Ｐゴシック" charset="0"/>
              </a:endParaRPr>
            </a:p>
          </p:txBody>
        </p:sp>
        <p:sp>
          <p:nvSpPr>
            <p:cNvPr id="52" name="사각형: 둥근 모서리 26">
              <a:extLst>
                <a:ext uri="{FF2B5EF4-FFF2-40B4-BE49-F238E27FC236}">
                  <a16:creationId xmlns:a16="http://schemas.microsoft.com/office/drawing/2014/main" id="{3A405DEF-56DD-46D6-A1C5-908F19734EAA}"/>
                </a:ext>
              </a:extLst>
            </p:cNvPr>
            <p:cNvSpPr/>
            <p:nvPr/>
          </p:nvSpPr>
          <p:spPr bwMode="auto">
            <a:xfrm>
              <a:off x="1063577" y="5292363"/>
              <a:ext cx="1362075" cy="434812"/>
            </a:xfrm>
            <a:prstGeom prst="roundRect">
              <a:avLst/>
            </a:prstGeom>
            <a:noFill/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1" i="0" u="none" strike="noStrike" cap="none" normalizeH="0" baseline="0" dirty="0">
                  <a:ln>
                    <a:noFill/>
                  </a:ln>
                  <a:effectLst/>
                  <a:latin typeface="+mj-lt"/>
                  <a:ea typeface="ＭＳ Ｐゴシック" charset="0"/>
                </a:rPr>
                <a:t>ImageNet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b="1" dirty="0">
                  <a:latin typeface="+mj-lt"/>
                  <a:ea typeface="ＭＳ Ｐゴシック" charset="0"/>
                </a:rPr>
                <a:t>dataset</a:t>
              </a:r>
              <a:endParaRPr kumimoji="0" lang="ko-KR" altLang="en-US" sz="1200" b="1" i="0" u="none" strike="noStrike" cap="none" normalizeH="0" baseline="0" dirty="0">
                <a:ln>
                  <a:noFill/>
                </a:ln>
                <a:effectLst/>
                <a:latin typeface="+mj-lt"/>
                <a:ea typeface="ＭＳ Ｐゴシック" charset="0"/>
              </a:endParaRPr>
            </a:p>
          </p:txBody>
        </p:sp>
        <p:sp>
          <p:nvSpPr>
            <p:cNvPr id="53" name="사각형: 둥근 모서리 27">
              <a:extLst>
                <a:ext uri="{FF2B5EF4-FFF2-40B4-BE49-F238E27FC236}">
                  <a16:creationId xmlns:a16="http://schemas.microsoft.com/office/drawing/2014/main" id="{95F1A330-7259-446B-8518-620EEE3DE833}"/>
                </a:ext>
              </a:extLst>
            </p:cNvPr>
            <p:cNvSpPr/>
            <p:nvPr/>
          </p:nvSpPr>
          <p:spPr bwMode="auto">
            <a:xfrm>
              <a:off x="965044" y="5108481"/>
              <a:ext cx="3401108" cy="769779"/>
            </a:xfrm>
            <a:prstGeom prst="roundRect">
              <a:avLst>
                <a:gd name="adj" fmla="val 5402"/>
              </a:avLst>
            </a:prstGeom>
            <a:noFill/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b="1" i="0" u="none" strike="noStrike" cap="none" normalizeH="0" baseline="0" dirty="0">
                <a:ln>
                  <a:noFill/>
                </a:ln>
                <a:effectLst/>
                <a:latin typeface="+mj-lt"/>
                <a:ea typeface="ＭＳ Ｐゴシック" charset="0"/>
              </a:endParaRPr>
            </a:p>
          </p:txBody>
        </p:sp>
        <p:sp>
          <p:nvSpPr>
            <p:cNvPr id="54" name="사각형: 둥근 모서리 28">
              <a:extLst>
                <a:ext uri="{FF2B5EF4-FFF2-40B4-BE49-F238E27FC236}">
                  <a16:creationId xmlns:a16="http://schemas.microsoft.com/office/drawing/2014/main" id="{6EFECDF3-C761-4329-8F40-743F357F4CE8}"/>
                </a:ext>
              </a:extLst>
            </p:cNvPr>
            <p:cNvSpPr/>
            <p:nvPr/>
          </p:nvSpPr>
          <p:spPr bwMode="auto">
            <a:xfrm>
              <a:off x="2986724" y="4894216"/>
              <a:ext cx="1281906" cy="28575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1" i="0" u="none" strike="noStrike" cap="none" normalizeH="0" baseline="0" dirty="0">
                  <a:ln>
                    <a:noFill/>
                  </a:ln>
                  <a:effectLst/>
                  <a:latin typeface="+mj-lt"/>
                  <a:ea typeface="ＭＳ Ｐゴシック" charset="0"/>
                </a:rPr>
                <a:t>Pretraining</a:t>
              </a:r>
              <a:endParaRPr kumimoji="0" lang="ko-KR" altLang="en-US" sz="1200" b="1" i="0" u="none" strike="noStrike" cap="none" normalizeH="0" baseline="0" dirty="0">
                <a:ln>
                  <a:noFill/>
                </a:ln>
                <a:effectLst/>
                <a:latin typeface="+mj-lt"/>
                <a:ea typeface="ＭＳ Ｐゴシック" charset="0"/>
              </a:endParaRPr>
            </a:p>
          </p:txBody>
        </p:sp>
        <p:cxnSp>
          <p:nvCxnSpPr>
            <p:cNvPr id="55" name="연결선: 꺾임 23">
              <a:extLst>
                <a:ext uri="{FF2B5EF4-FFF2-40B4-BE49-F238E27FC236}">
                  <a16:creationId xmlns:a16="http://schemas.microsoft.com/office/drawing/2014/main" id="{C512F42A-5FC2-44FA-B767-84BDA3AC5262}"/>
                </a:ext>
              </a:extLst>
            </p:cNvPr>
            <p:cNvCxnSpPr>
              <a:cxnSpLocks/>
              <a:stCxn id="52" idx="3"/>
              <a:endCxn id="51" idx="1"/>
            </p:cNvCxnSpPr>
            <p:nvPr/>
          </p:nvCxnSpPr>
          <p:spPr bwMode="auto">
            <a:xfrm>
              <a:off x="2425652" y="5509769"/>
              <a:ext cx="268389" cy="1997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8" name="화살표: 오른쪽 30">
            <a:extLst>
              <a:ext uri="{FF2B5EF4-FFF2-40B4-BE49-F238E27FC236}">
                <a16:creationId xmlns:a16="http://schemas.microsoft.com/office/drawing/2014/main" id="{F69EC2FB-95AA-4EDC-B6ED-2256615A1C47}"/>
              </a:ext>
            </a:extLst>
          </p:cNvPr>
          <p:cNvSpPr/>
          <p:nvPr/>
        </p:nvSpPr>
        <p:spPr bwMode="auto">
          <a:xfrm>
            <a:off x="4352512" y="2814071"/>
            <a:ext cx="863475" cy="256916"/>
          </a:xfrm>
          <a:prstGeom prst="rightArrow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0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DEC368-18EC-4A07-9F2E-BEE4D954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Results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7414A7-CC58-4295-A753-A52FC03E6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E7C2-0AB7-4705-92B7-0BFC0717448F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0" y="1614616"/>
            <a:ext cx="8814141" cy="433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952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DEC368-18EC-4A07-9F2E-BEE4D954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6D8392-E575-4D2A-B3ED-9DF10C429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Evaluation 1: single person pose estimation model</a:t>
            </a:r>
            <a:r>
              <a:rPr lang="ko-KR" altLang="en-US" dirty="0"/>
              <a:t> </a:t>
            </a:r>
            <a:r>
              <a:rPr lang="en-US" altLang="ko-KR" dirty="0"/>
              <a:t>(without KD)</a:t>
            </a:r>
          </a:p>
          <a:p>
            <a:pPr lvl="1"/>
            <a:r>
              <a:rPr lang="en-US" altLang="ko-KR" dirty="0"/>
              <a:t>Comparisons to the previous methods(average precision in OKS* score)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7414A7-CC58-4295-A753-A52FC03E6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E7C2-0AB7-4705-92B7-0BFC0717448F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9610F760-1B2E-4EFB-B6C4-84B8A7529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759373"/>
              </p:ext>
            </p:extLst>
          </p:nvPr>
        </p:nvGraphicFramePr>
        <p:xfrm>
          <a:off x="446028" y="2166996"/>
          <a:ext cx="8245593" cy="3716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932">
                  <a:extLst>
                    <a:ext uri="{9D8B030D-6E8A-4147-A177-3AD203B41FA5}">
                      <a16:colId xmlns:a16="http://schemas.microsoft.com/office/drawing/2014/main" val="3258965185"/>
                    </a:ext>
                  </a:extLst>
                </a:gridCol>
                <a:gridCol w="2478817">
                  <a:extLst>
                    <a:ext uri="{9D8B030D-6E8A-4147-A177-3AD203B41FA5}">
                      <a16:colId xmlns:a16="http://schemas.microsoft.com/office/drawing/2014/main" val="3958769170"/>
                    </a:ext>
                  </a:extLst>
                </a:gridCol>
                <a:gridCol w="2347922">
                  <a:extLst>
                    <a:ext uri="{9D8B030D-6E8A-4147-A177-3AD203B41FA5}">
                      <a16:colId xmlns:a16="http://schemas.microsoft.com/office/drawing/2014/main" val="1073507540"/>
                    </a:ext>
                  </a:extLst>
                </a:gridCol>
                <a:gridCol w="2347922">
                  <a:extLst>
                    <a:ext uri="{9D8B030D-6E8A-4147-A177-3AD203B41FA5}">
                      <a16:colId xmlns:a16="http://schemas.microsoft.com/office/drawing/2014/main" val="2897958626"/>
                    </a:ext>
                  </a:extLst>
                </a:gridCol>
              </a:tblGrid>
              <a:tr h="5778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Method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Networks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Average Precision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GFLOPs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3615146"/>
                  </a:ext>
                </a:extLst>
              </a:tr>
              <a:tr h="29449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Bottom-up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Lightweight OpenPose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39.6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27.2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6123589"/>
                  </a:ext>
                </a:extLst>
              </a:tr>
              <a:tr h="1271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OpenPose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43.4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43.1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3233490"/>
                  </a:ext>
                </a:extLst>
              </a:tr>
              <a:tr h="45668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Top-down</a:t>
                      </a:r>
                    </a:p>
                    <a:p>
                      <a:pPr algn="ctr" latinLnBrk="1"/>
                      <a:r>
                        <a:rPr lang="en-US" altLang="ko-KR" sz="1600" dirty="0"/>
                        <a:t>(SPPE)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8-stage Hourglass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66.9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14.3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567570"/>
                  </a:ext>
                </a:extLst>
              </a:tr>
              <a:tr h="4278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SimplePose</a:t>
                      </a:r>
                    </a:p>
                    <a:p>
                      <a:pPr latinLnBrk="1"/>
                      <a:r>
                        <a:rPr lang="en-US" altLang="ko-KR" sz="1400" dirty="0"/>
                        <a:t>(ResNet-152 based)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u="sng" dirty="0"/>
                        <a:t>72.0</a:t>
                      </a:r>
                      <a:endParaRPr lang="ko-KR" altLang="en-US" sz="1400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u="sng" dirty="0"/>
                        <a:t>15.7</a:t>
                      </a:r>
                      <a:endParaRPr lang="ko-KR" altLang="en-US" sz="1400" b="1" u="sn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0133507"/>
                  </a:ext>
                </a:extLst>
              </a:tr>
              <a:tr h="352301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Top-down</a:t>
                      </a:r>
                    </a:p>
                    <a:p>
                      <a:pPr algn="ctr" latinLnBrk="1"/>
                      <a:r>
                        <a:rPr lang="en-US" altLang="ko-KR" sz="1600" dirty="0"/>
                        <a:t>(SPPE)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Our method </a:t>
                      </a:r>
                    </a:p>
                    <a:p>
                      <a:pPr latinLnBrk="1"/>
                      <a:r>
                        <a:rPr lang="en-US" altLang="ko-KR" sz="1400" dirty="0"/>
                        <a:t>(deconv 256 / 256 / 256)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66.5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3.5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7654095"/>
                  </a:ext>
                </a:extLst>
              </a:tr>
              <a:tr h="3523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Our method </a:t>
                      </a:r>
                    </a:p>
                    <a:p>
                      <a:pPr latinLnBrk="1"/>
                      <a:r>
                        <a:rPr lang="en-US" altLang="ko-KR" sz="1400" dirty="0"/>
                        <a:t>(deconv 128 / 128 / 128)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u="none" dirty="0"/>
                        <a:t>65.7</a:t>
                      </a:r>
                      <a:endParaRPr lang="ko-KR" altLang="en-US" sz="1400" u="none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u="sng" dirty="0"/>
                        <a:t>1.6</a:t>
                      </a:r>
                      <a:endParaRPr lang="ko-KR" altLang="en-US" sz="1400" b="1" u="sng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965685"/>
                  </a:ext>
                </a:extLst>
              </a:tr>
              <a:tr h="3523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Our method</a:t>
                      </a:r>
                    </a:p>
                    <a:p>
                      <a:pPr latinLnBrk="1"/>
                      <a:r>
                        <a:rPr lang="en-US" altLang="ko-KR" sz="1400" dirty="0"/>
                        <a:t>(deconv 32 / 64 / 128)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62.7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0.9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229570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14D40763-4E53-400A-9ECF-A57BF1BE3496}"/>
              </a:ext>
            </a:extLst>
          </p:cNvPr>
          <p:cNvSpPr/>
          <p:nvPr/>
        </p:nvSpPr>
        <p:spPr bwMode="auto">
          <a:xfrm>
            <a:off x="6358981" y="4949066"/>
            <a:ext cx="444616" cy="343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43C74CA-4CC8-4A68-870E-A3CF7725E5A1}"/>
              </a:ext>
            </a:extLst>
          </p:cNvPr>
          <p:cNvSpPr/>
          <p:nvPr/>
        </p:nvSpPr>
        <p:spPr bwMode="auto">
          <a:xfrm>
            <a:off x="6367370" y="3906874"/>
            <a:ext cx="444616" cy="343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id="{8C6C0A85-5A9C-403E-AEDC-A9B49DBCA4C0}"/>
              </a:ext>
            </a:extLst>
          </p:cNvPr>
          <p:cNvCxnSpPr>
            <a:stCxn id="8" idx="3"/>
            <a:endCxn id="7" idx="3"/>
          </p:cNvCxnSpPr>
          <p:nvPr/>
        </p:nvCxnSpPr>
        <p:spPr bwMode="auto">
          <a:xfrm flipH="1">
            <a:off x="6803597" y="4078849"/>
            <a:ext cx="8389" cy="1042192"/>
          </a:xfrm>
          <a:prstGeom prst="bentConnector3">
            <a:avLst>
              <a:gd name="adj1" fmla="val -272499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12D28E-BBB2-4C1C-90AA-8633100D036E}"/>
              </a:ext>
            </a:extLst>
          </p:cNvPr>
          <p:cNvSpPr txBox="1"/>
          <p:nvPr/>
        </p:nvSpPr>
        <p:spPr>
          <a:xfrm>
            <a:off x="6947192" y="4967151"/>
            <a:ext cx="175078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latin typeface="+mj-lt"/>
              </a:rPr>
              <a:t>1/10 of computation</a:t>
            </a:r>
            <a:endParaRPr lang="ko-KR" altLang="en-US" sz="1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6370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DEC368-18EC-4A07-9F2E-BEE4D954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6D8392-E575-4D2A-B3ED-9DF10C429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r>
              <a:rPr lang="ko-KR" altLang="en-US" dirty="0"/>
              <a:t> </a:t>
            </a:r>
            <a:r>
              <a:rPr lang="en-US" altLang="ko-KR" dirty="0"/>
              <a:t>2: the operation time of the overall system</a:t>
            </a:r>
          </a:p>
          <a:p>
            <a:pPr lvl="1"/>
            <a:r>
              <a:rPr lang="en-US" altLang="ko-KR" dirty="0"/>
              <a:t>Operation time comparison</a:t>
            </a:r>
          </a:p>
          <a:p>
            <a:pPr lvl="2"/>
            <a:r>
              <a:rPr lang="en-US" altLang="ko-KR" dirty="0"/>
              <a:t>The same conditions from related work</a:t>
            </a:r>
          </a:p>
          <a:p>
            <a:pPr lvl="3"/>
            <a:r>
              <a:rPr lang="en-US" altLang="ko-KR" dirty="0"/>
              <a:t>Time cost of image resizing has been excluded</a:t>
            </a:r>
          </a:p>
          <a:p>
            <a:pPr lvl="2"/>
            <a:r>
              <a:rPr lang="en-US" altLang="ko-KR" dirty="0"/>
              <a:t>Input resolution</a:t>
            </a:r>
          </a:p>
          <a:p>
            <a:pPr lvl="3"/>
            <a:r>
              <a:rPr lang="en-US" altLang="ko-KR" dirty="0"/>
              <a:t>Object detection: 304 x 304 x 3 as input resolution</a:t>
            </a:r>
          </a:p>
          <a:p>
            <a:pPr lvl="3"/>
            <a:r>
              <a:rPr lang="en-US" altLang="ko-KR" dirty="0"/>
              <a:t>SPPE: 256 x 192 x 3 as input resolution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7414A7-CC58-4295-A753-A52FC03E6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E7C2-0AB7-4705-92B7-0BFC0717448F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  <p:graphicFrame>
        <p:nvGraphicFramePr>
          <p:cNvPr id="8" name="표 6">
            <a:extLst>
              <a:ext uri="{FF2B5EF4-FFF2-40B4-BE49-F238E27FC236}">
                <a16:creationId xmlns:a16="http://schemas.microsoft.com/office/drawing/2014/main" id="{0D166746-885B-4833-956A-B4CCB12BC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725451"/>
              </p:ext>
            </p:extLst>
          </p:nvPr>
        </p:nvGraphicFramePr>
        <p:xfrm>
          <a:off x="991313" y="3276600"/>
          <a:ext cx="7155023" cy="2525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175">
                  <a:extLst>
                    <a:ext uri="{9D8B030D-6E8A-4147-A177-3AD203B41FA5}">
                      <a16:colId xmlns:a16="http://schemas.microsoft.com/office/drawing/2014/main" val="3958769170"/>
                    </a:ext>
                  </a:extLst>
                </a:gridCol>
                <a:gridCol w="2349420">
                  <a:extLst>
                    <a:ext uri="{9D8B030D-6E8A-4147-A177-3AD203B41FA5}">
                      <a16:colId xmlns:a16="http://schemas.microsoft.com/office/drawing/2014/main" val="1073507540"/>
                    </a:ext>
                  </a:extLst>
                </a:gridCol>
                <a:gridCol w="2087428">
                  <a:extLst>
                    <a:ext uri="{9D8B030D-6E8A-4147-A177-3AD203B41FA5}">
                      <a16:colId xmlns:a16="http://schemas.microsoft.com/office/drawing/2014/main" val="2897958626"/>
                    </a:ext>
                  </a:extLst>
                </a:gridCol>
              </a:tblGrid>
              <a:tr h="7127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Average Precision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(GTX Titan XP)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FPS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(Jetson TX2)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(FP16)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3615146"/>
                  </a:ext>
                </a:extLst>
              </a:tr>
              <a:tr h="3566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Object Detection [19]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Over 200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125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000134"/>
                  </a:ext>
                </a:extLst>
              </a:tr>
              <a:tr h="3566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Bounding box Refinement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Over 500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142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051185"/>
                  </a:ext>
                </a:extLst>
              </a:tr>
              <a:tr h="46604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Single-Person Pose Estimation</a:t>
                      </a:r>
                    </a:p>
                    <a:p>
                      <a:pPr latinLnBrk="1"/>
                      <a:r>
                        <a:rPr lang="en-US" altLang="ko-KR" sz="1400" dirty="0"/>
                        <a:t>(1 operation a single passenger)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Over 200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195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01110"/>
                  </a:ext>
                </a:extLst>
              </a:tr>
              <a:tr h="3566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Entire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189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80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539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184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DEC368-18EC-4A07-9F2E-BEE4D954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6D8392-E575-4D2A-B3ED-9DF10C429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Performance enhancement of single person pose estimation model</a:t>
            </a:r>
          </a:p>
          <a:p>
            <a:pPr lvl="1"/>
            <a:r>
              <a:rPr lang="en-US" altLang="ko-KR" dirty="0"/>
              <a:t>Lightweight structure considering the embedded board porting</a:t>
            </a:r>
          </a:p>
          <a:p>
            <a:pPr lvl="1"/>
            <a:r>
              <a:rPr lang="en-US" altLang="ko-KR" dirty="0"/>
              <a:t>Accuracy improvement using Knowledge Distillation between different model structure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Stabilizing the entire system by reducing degradation factors</a:t>
            </a:r>
          </a:p>
          <a:p>
            <a:pPr lvl="1"/>
            <a:r>
              <a:rPr lang="en-US" altLang="ko-KR" dirty="0"/>
              <a:t>Refining redundant detection results not to multiply operate</a:t>
            </a:r>
          </a:p>
          <a:p>
            <a:pPr lvl="1"/>
            <a:r>
              <a:rPr lang="en-US" altLang="ko-KR" dirty="0"/>
              <a:t>Refining poor detection results not to miss the keypoints</a:t>
            </a:r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7414A7-CC58-4295-A753-A52FC03E6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E7C2-0AB7-4705-92B7-0BFC0717448F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059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5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685800"/>
            <a:r>
              <a:rPr lang="en-US" altLang="ko-KR" sz="28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Compliance with </a:t>
            </a:r>
            <a:br>
              <a:rPr lang="en-US" altLang="ko-KR" sz="28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</a:br>
            <a:r>
              <a:rPr lang="en-US" altLang="ko-KR" sz="28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IEEE Standards Policies and Procedures</a:t>
            </a:r>
            <a:endParaRPr lang="ko-KR" altLang="en-US" sz="2800" b="1" dirty="0">
              <a:solidFill>
                <a:schemeClr val="tx2"/>
              </a:solidFill>
              <a:latin typeface="+mj-ea"/>
              <a:cs typeface="ＭＳ Ｐゴシック" pitchFamily="-84" charset="-128"/>
            </a:endParaRPr>
          </a:p>
        </p:txBody>
      </p:sp>
      <p:sp>
        <p:nvSpPr>
          <p:cNvPr id="15" name="Text Box 4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96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18671" y="238352"/>
            <a:ext cx="8306657" cy="1033858"/>
          </a:xfrm>
        </p:spPr>
        <p:txBody>
          <a:bodyPr>
            <a:noAutofit/>
          </a:bodyPr>
          <a:lstStyle/>
          <a:p>
            <a:pPr defTabSz="685800"/>
            <a: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IEEE 3079</a:t>
            </a:r>
            <a:br>
              <a:rPr lang="en-GB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</a:br>
            <a:r>
              <a:rPr lang="en-US" altLang="ko-KR" sz="2400" b="1" dirty="0">
                <a:solidFill>
                  <a:schemeClr val="tx2"/>
                </a:solidFill>
                <a:latin typeface="+mj-ea"/>
                <a:cs typeface="ＭＳ Ｐゴシック" pitchFamily="-84" charset="-128"/>
              </a:rPr>
              <a:t>Human Factor for Immersive Content Working Group</a:t>
            </a:r>
            <a:endParaRPr lang="ko-KR" altLang="en-US" sz="2400" b="1" dirty="0">
              <a:solidFill>
                <a:schemeClr val="tx2"/>
              </a:solidFill>
              <a:latin typeface="+mj-ea"/>
              <a:cs typeface="ＭＳ Ｐゴシック" pitchFamily="-84" charset="-128"/>
            </a:endParaRPr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170239"/>
              </p:ext>
            </p:extLst>
          </p:nvPr>
        </p:nvGraphicFramePr>
        <p:xfrm>
          <a:off x="228600" y="1371600"/>
          <a:ext cx="8686800" cy="444817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2476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Session #20 3079.2 Deep Learning-based Pose Estimation on Real Time Embedded Systems</a:t>
                      </a:r>
                      <a:endParaRPr kumimoji="0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Times New Roman" pitchFamily="-8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12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2021-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10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01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71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Suk-Ju</a:t>
                      </a:r>
                      <a:r>
                        <a:rPr kumimoji="0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Kang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Sogang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University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+82 10 7103 6520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sjkang@sogang.ac.kr</a:t>
                      </a:r>
                      <a:endParaRPr kumimoji="0" lang="en-GB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Kyoungro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Yoon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Konkuk</a:t>
                      </a: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University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+82 10 5177 3768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yoonk@konkuk.ac.kr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1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DEC368-18EC-4A07-9F2E-BEE4D954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6D8392-E575-4D2A-B3ED-9DF10C429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Keypoint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estimator</a:t>
            </a:r>
          </a:p>
          <a:p>
            <a:pPr lvl="1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pose skeleton </a:t>
            </a:r>
          </a:p>
          <a:p>
            <a:pPr lvl="2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 of coordinates that can be connected to describe the pose of the person</a:t>
            </a:r>
          </a:p>
          <a:p>
            <a:pPr lvl="2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key points : head, neck,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sholder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elbow, wrist, hip, knee, ankle</a:t>
            </a:r>
          </a:p>
          <a:p>
            <a:pPr lvl="1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pose estimation 2D Pose Estimation, 3D Pose Estimation</a:t>
            </a:r>
          </a:p>
          <a:p>
            <a:pPr lvl="2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Multi-person and single-person estimation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7414A7-CC58-4295-A753-A52FC03E6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E7C2-0AB7-4705-92B7-0BFC0717448F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  <p:pic>
        <p:nvPicPr>
          <p:cNvPr id="12" name="Picture 2" descr="Image for post">
            <a:extLst>
              <a:ext uri="{FF2B5EF4-FFF2-40B4-BE49-F238E27FC236}">
                <a16:creationId xmlns:a16="http://schemas.microsoft.com/office/drawing/2014/main" id="{963BF460-8C48-45BD-B4F5-B49D6941A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2" b="13562"/>
          <a:stretch/>
        </p:blipFill>
        <p:spPr bwMode="auto">
          <a:xfrm>
            <a:off x="453433" y="3657600"/>
            <a:ext cx="5828956" cy="21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for post">
            <a:extLst>
              <a:ext uri="{FF2B5EF4-FFF2-40B4-BE49-F238E27FC236}">
                <a16:creationId xmlns:a16="http://schemas.microsoft.com/office/drawing/2014/main" id="{76DE5936-ABF7-4B7C-9EE6-862DF76E5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6"/>
          <a:stretch/>
        </p:blipFill>
        <p:spPr bwMode="auto">
          <a:xfrm>
            <a:off x="6382169" y="3520820"/>
            <a:ext cx="2308398" cy="21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22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DEC368-18EC-4A07-9F2E-BEE4D954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6D8392-E575-4D2A-B3ED-9DF10C429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Understanding driver’s status</a:t>
            </a:r>
          </a:p>
          <a:p>
            <a:pPr lvl="1"/>
            <a:r>
              <a:rPr lang="en-US" altLang="ko-KR" dirty="0"/>
              <a:t>Previous 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Why pose information of drivers is important?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7414A7-CC58-4295-A753-A52FC03E6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E7C2-0AB7-4705-92B7-0BFC0717448F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2CB8F2D-7FD6-4B21-8509-705193244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437" y="2001598"/>
            <a:ext cx="2033253" cy="158005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ADFC1F1-C2F8-47B4-8B18-83812FA61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42" r="11394" b="28524"/>
          <a:stretch/>
        </p:blipFill>
        <p:spPr>
          <a:xfrm>
            <a:off x="1149645" y="1994683"/>
            <a:ext cx="2393655" cy="158005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2BE5E76-48B5-4C5E-AB6A-61ECCBAD3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645" y="4172923"/>
            <a:ext cx="2479380" cy="152054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11899DF-0572-4774-ACC8-C107969CE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884" y="4171256"/>
            <a:ext cx="2747516" cy="152054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981CBDC-4060-425A-9737-730452BA38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72"/>
          <a:stretch/>
        </p:blipFill>
        <p:spPr>
          <a:xfrm>
            <a:off x="3735110" y="2001598"/>
            <a:ext cx="2747517" cy="156622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82130EE-1237-46D9-BD51-462C3B02B9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260" y="4171256"/>
            <a:ext cx="2049430" cy="152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8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6D8392-E575-4D2A-B3ED-9DF10C429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Object detection</a:t>
            </a:r>
          </a:p>
          <a:p>
            <a:pPr lvl="1"/>
            <a:r>
              <a:rPr lang="en-US" altLang="ko-KR" dirty="0"/>
              <a:t>2-stage object detection</a:t>
            </a:r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1-stage object detection</a:t>
            </a:r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2"/>
            <a:endParaRPr lang="en-US" altLang="ko-KR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EDEC368-18EC-4A07-9F2E-BEE4D954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Related Work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7414A7-CC58-4295-A753-A52FC03E6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E7C2-0AB7-4705-92B7-0BFC0717448F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pic>
        <p:nvPicPr>
          <p:cNvPr id="232" name="그림 231">
            <a:extLst>
              <a:ext uri="{FF2B5EF4-FFF2-40B4-BE49-F238E27FC236}">
                <a16:creationId xmlns:a16="http://schemas.microsoft.com/office/drawing/2014/main" id="{2373FE74-DFBB-4948-8966-004B3E453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877" y="2128951"/>
            <a:ext cx="7251561" cy="1503373"/>
          </a:xfrm>
          <a:prstGeom prst="rect">
            <a:avLst/>
          </a:prstGeom>
        </p:spPr>
      </p:pic>
      <p:pic>
        <p:nvPicPr>
          <p:cNvPr id="235" name="그림 234">
            <a:extLst>
              <a:ext uri="{FF2B5EF4-FFF2-40B4-BE49-F238E27FC236}">
                <a16:creationId xmlns:a16="http://schemas.microsoft.com/office/drawing/2014/main" id="{D2EADD53-8C8D-4F4E-B9AD-39D7278B1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877" y="4176711"/>
            <a:ext cx="7335380" cy="173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0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DEC368-18EC-4A07-9F2E-BEE4D954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Related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6D8392-E575-4D2A-B3ED-9DF10C429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Human pose estimation</a:t>
            </a:r>
          </a:p>
          <a:p>
            <a:pPr lvl="1"/>
            <a:r>
              <a:rPr lang="en-US" altLang="ko-KR" dirty="0"/>
              <a:t>Bottom-up approach </a:t>
            </a:r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Top-down approach</a:t>
            </a:r>
          </a:p>
          <a:p>
            <a:pPr lvl="2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7414A7-CC58-4295-A753-A52FC03E6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E7C2-0AB7-4705-92B7-0BFC0717448F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CE48F5D5-4C1C-4CCA-BCF5-E664F0222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39" y="2049780"/>
            <a:ext cx="6744053" cy="1711516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0609B9D8-753C-410F-AF74-8BEA38F7D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39" y="4480515"/>
            <a:ext cx="6469381" cy="171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2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DEC368-18EC-4A07-9F2E-BEE4D954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Related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6D8392-E575-4D2A-B3ED-9DF10C429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Lightweight deep learning model</a:t>
            </a:r>
          </a:p>
          <a:p>
            <a:pPr lvl="1"/>
            <a:r>
              <a:rPr lang="en-US" altLang="ko-KR" dirty="0"/>
              <a:t>Depthwise-separable convolution*</a:t>
            </a:r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Considerations when porting a model into NVIDIA Jetson TX2(</a:t>
            </a:r>
            <a:r>
              <a:rPr lang="en-US" altLang="ko-KR" dirty="0" err="1"/>
              <a:t>TensorRT</a:t>
            </a:r>
            <a:r>
              <a:rPr lang="en-US" altLang="ko-KR" dirty="0"/>
              <a:t>)</a:t>
            </a:r>
          </a:p>
          <a:p>
            <a:pPr lvl="2"/>
            <a:r>
              <a:rPr lang="en-US" altLang="ko-KR" dirty="0"/>
              <a:t>Model optimization engine to accelerate the inference</a:t>
            </a:r>
          </a:p>
          <a:p>
            <a:pPr lvl="3"/>
            <a:r>
              <a:rPr lang="en-US" altLang="ko-KR" dirty="0"/>
              <a:t>Quantization and precision calibration</a:t>
            </a:r>
          </a:p>
          <a:p>
            <a:pPr lvl="3"/>
            <a:r>
              <a:rPr lang="en-US" altLang="ko-KR" dirty="0"/>
              <a:t>Graph Optimization</a:t>
            </a:r>
          </a:p>
          <a:p>
            <a:pPr lvl="2"/>
            <a:r>
              <a:rPr lang="en-US" altLang="ko-KR" dirty="0"/>
              <a:t>Latency</a:t>
            </a:r>
            <a:r>
              <a:rPr lang="ko-KR" altLang="en-US" dirty="0"/>
              <a:t> </a:t>
            </a:r>
            <a:r>
              <a:rPr lang="en-US" altLang="ko-KR" dirty="0"/>
              <a:t>and</a:t>
            </a:r>
            <a:r>
              <a:rPr lang="ko-KR" altLang="en-US" dirty="0"/>
              <a:t> </a:t>
            </a:r>
            <a:r>
              <a:rPr lang="en-US" altLang="ko-KR" dirty="0"/>
              <a:t>throughput improvements with optimized resource usage</a:t>
            </a:r>
          </a:p>
          <a:p>
            <a:pPr lvl="2"/>
            <a:endParaRPr lang="en-US" altLang="ko-KR" dirty="0"/>
          </a:p>
          <a:p>
            <a:pPr lvl="3"/>
            <a:endParaRPr lang="en-US" altLang="ko-KR" dirty="0"/>
          </a:p>
          <a:p>
            <a:pPr lvl="2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7414A7-CC58-4295-A753-A52FC03E6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E7C2-0AB7-4705-92B7-0BFC0717448F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4F9F101-3193-4DD4-BC6B-55C7204B0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04" b="47258"/>
          <a:stretch/>
        </p:blipFill>
        <p:spPr>
          <a:xfrm>
            <a:off x="298062" y="2737735"/>
            <a:ext cx="1218061" cy="81280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6073234-D978-4628-8B70-36E4C9FB2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04"/>
          <a:stretch/>
        </p:blipFill>
        <p:spPr>
          <a:xfrm>
            <a:off x="7580899" y="2373591"/>
            <a:ext cx="1218061" cy="154109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C0C5376-2BD2-4A39-87B0-62037BE029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474"/>
          <a:stretch/>
        </p:blipFill>
        <p:spPr>
          <a:xfrm>
            <a:off x="4837585" y="2730115"/>
            <a:ext cx="2037656" cy="7874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34048C6-0A35-4DD6-94BD-73B22AE665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6344"/>
          <a:stretch/>
        </p:blipFill>
        <p:spPr>
          <a:xfrm>
            <a:off x="2210351" y="2719353"/>
            <a:ext cx="2037656" cy="787401"/>
          </a:xfrm>
          <a:prstGeom prst="rect">
            <a:avLst/>
          </a:prstGeom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F55E606D-D2AB-4174-93AF-AB0407E983E5}"/>
              </a:ext>
            </a:extLst>
          </p:cNvPr>
          <p:cNvSpPr/>
          <p:nvPr/>
        </p:nvSpPr>
        <p:spPr bwMode="auto">
          <a:xfrm>
            <a:off x="1944965" y="2473576"/>
            <a:ext cx="5204460" cy="1341120"/>
          </a:xfrm>
          <a:prstGeom prst="roundRect">
            <a:avLst>
              <a:gd name="adj" fmla="val 11870"/>
            </a:avLst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130804-DD19-435D-B04D-A042B96E2AB7}"/>
              </a:ext>
            </a:extLst>
          </p:cNvPr>
          <p:cNvSpPr txBox="1"/>
          <p:nvPr/>
        </p:nvSpPr>
        <p:spPr>
          <a:xfrm>
            <a:off x="2210350" y="3452782"/>
            <a:ext cx="203765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latin typeface="+mj-lt"/>
              </a:rPr>
              <a:t>Depthwise convolution</a:t>
            </a:r>
            <a:endParaRPr lang="ko-KR" altLang="en-US" sz="1400" b="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4CEB95-62A6-4CB4-9EAC-E464BBF2DAFD}"/>
              </a:ext>
            </a:extLst>
          </p:cNvPr>
          <p:cNvSpPr txBox="1"/>
          <p:nvPr/>
        </p:nvSpPr>
        <p:spPr>
          <a:xfrm>
            <a:off x="4837584" y="3448936"/>
            <a:ext cx="203765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latin typeface="+mj-lt"/>
              </a:rPr>
              <a:t>Pointwise convolution</a:t>
            </a:r>
            <a:endParaRPr lang="ko-KR" altLang="en-US" sz="1400" b="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96A0F4-D8B1-4DA2-8A3E-7C169FE4A2F1}"/>
              </a:ext>
            </a:extLst>
          </p:cNvPr>
          <p:cNvSpPr txBox="1"/>
          <p:nvPr/>
        </p:nvSpPr>
        <p:spPr>
          <a:xfrm>
            <a:off x="3229178" y="2319687"/>
            <a:ext cx="27845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latin typeface="+mj-lt"/>
              </a:rPr>
              <a:t>Depthwise-separable convolution</a:t>
            </a:r>
            <a:endParaRPr lang="ko-KR" altLang="en-US" sz="1400" b="0" dirty="0">
              <a:latin typeface="+mj-lt"/>
            </a:endParaRP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53082712-5A7D-4CB1-AFF0-4555BF8A8414}"/>
              </a:ext>
            </a:extLst>
          </p:cNvPr>
          <p:cNvSpPr/>
          <p:nvPr/>
        </p:nvSpPr>
        <p:spPr bwMode="auto">
          <a:xfrm>
            <a:off x="1541616" y="2914933"/>
            <a:ext cx="397264" cy="396240"/>
          </a:xfrm>
          <a:prstGeom prst="rightArrow">
            <a:avLst/>
          </a:prstGeom>
          <a:solidFill>
            <a:srgbClr val="C0305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2C2F86E5-ABA3-43DC-A61B-2AD1D8147246}"/>
              </a:ext>
            </a:extLst>
          </p:cNvPr>
          <p:cNvSpPr/>
          <p:nvPr/>
        </p:nvSpPr>
        <p:spPr bwMode="auto">
          <a:xfrm>
            <a:off x="7166530" y="2914933"/>
            <a:ext cx="397264" cy="396240"/>
          </a:xfrm>
          <a:prstGeom prst="rightArrow">
            <a:avLst/>
          </a:prstGeom>
          <a:solidFill>
            <a:srgbClr val="C0305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19" name="십자형 18">
            <a:extLst>
              <a:ext uri="{FF2B5EF4-FFF2-40B4-BE49-F238E27FC236}">
                <a16:creationId xmlns:a16="http://schemas.microsoft.com/office/drawing/2014/main" id="{491084D5-2568-4CC5-9D12-E9D219FD6611}"/>
              </a:ext>
            </a:extLst>
          </p:cNvPr>
          <p:cNvSpPr/>
          <p:nvPr/>
        </p:nvSpPr>
        <p:spPr bwMode="auto">
          <a:xfrm>
            <a:off x="4385018" y="2961638"/>
            <a:ext cx="324354" cy="324354"/>
          </a:xfrm>
          <a:prstGeom prst="plus">
            <a:avLst>
              <a:gd name="adj" fmla="val 39096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0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DEC368-18EC-4A07-9F2E-BEE4D954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6D8392-E575-4D2A-B3ED-9DF10C429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The entire system flow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Top-down pose estimation system</a:t>
            </a:r>
          </a:p>
          <a:p>
            <a:pPr lvl="2"/>
            <a:r>
              <a:rPr lang="en-US" altLang="ko-KR" dirty="0"/>
              <a:t>Passenger detection module</a:t>
            </a:r>
            <a:r>
              <a:rPr lang="ko-KR" altLang="en-US" dirty="0"/>
              <a:t> </a:t>
            </a:r>
            <a:r>
              <a:rPr lang="en-US" altLang="ko-KR" dirty="0"/>
              <a:t>+ single person pose estimation(SPPE) module</a:t>
            </a:r>
          </a:p>
          <a:p>
            <a:pPr lvl="2"/>
            <a:r>
              <a:rPr lang="en-US" altLang="ko-KR" dirty="0"/>
              <a:t>Effective when upgrading each module</a:t>
            </a:r>
          </a:p>
          <a:p>
            <a:pPr lvl="1"/>
            <a:r>
              <a:rPr lang="en-US" altLang="ko-KR" dirty="0"/>
              <a:t>Bounding</a:t>
            </a:r>
            <a:r>
              <a:rPr lang="ko-KR" altLang="en-US" dirty="0"/>
              <a:t> </a:t>
            </a:r>
            <a:r>
              <a:rPr lang="en-US" altLang="ko-KR" dirty="0"/>
              <a:t>box refinement to complement the limitation of lightweight detection model</a:t>
            </a:r>
          </a:p>
          <a:p>
            <a:pPr lvl="2"/>
            <a:r>
              <a:rPr lang="en-US" altLang="ko-KR" dirty="0"/>
              <a:t>To reduce poor detections that cause degradation of the overall system</a:t>
            </a:r>
          </a:p>
          <a:p>
            <a:pPr lvl="1"/>
            <a:r>
              <a:rPr lang="en-US" altLang="ko-KR" dirty="0"/>
              <a:t>Lightweight model-based pose estimation</a:t>
            </a:r>
          </a:p>
          <a:p>
            <a:pPr lvl="2"/>
            <a:r>
              <a:rPr lang="en-US" altLang="ko-KR" dirty="0" err="1"/>
              <a:t>DenseNet</a:t>
            </a:r>
            <a:r>
              <a:rPr lang="en-US" altLang="ko-KR" dirty="0"/>
              <a:t>-structured lightweight single person pose estimation </a:t>
            </a:r>
          </a:p>
          <a:p>
            <a:pPr lvl="2"/>
            <a:r>
              <a:rPr lang="en-US" altLang="ko-KR" dirty="0"/>
              <a:t>Performance enhancement using Knowledge Distillation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7414A7-CC58-4295-A753-A52FC03E6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E7C2-0AB7-4705-92B7-0BFC0717448F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014AB83-D640-4359-B5FA-E0EF584483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8" y="1840531"/>
            <a:ext cx="7753090" cy="1588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928390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6828</TotalTime>
  <Words>1037</Words>
  <Application>Microsoft Office PowerPoint</Application>
  <PresentationFormat>화면 슬라이드 쇼(4:3)</PresentationFormat>
  <Paragraphs>285</Paragraphs>
  <Slides>19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9" baseType="lpstr">
      <vt:lpstr>맑은 고딕</vt:lpstr>
      <vt:lpstr>Arial</vt:lpstr>
      <vt:lpstr>Calibri</vt:lpstr>
      <vt:lpstr>Myriad Pro</vt:lpstr>
      <vt:lpstr>Times New Roman</vt:lpstr>
      <vt:lpstr>Verdana</vt:lpstr>
      <vt:lpstr>IEEE-SA Powerpoint Template</vt:lpstr>
      <vt:lpstr>Office 테마</vt:lpstr>
      <vt:lpstr>1_Office 테마</vt:lpstr>
      <vt:lpstr>Equation</vt:lpstr>
      <vt:lpstr>PowerPoint 프레젠테이션</vt:lpstr>
      <vt:lpstr>Compliance with  IEEE Standards Policies and Procedures</vt:lpstr>
      <vt:lpstr>IEEE 3079 Human Factor for Immersive Content Working Group</vt:lpstr>
      <vt:lpstr>Introduction</vt:lpstr>
      <vt:lpstr>Introduction</vt:lpstr>
      <vt:lpstr>Related Work</vt:lpstr>
      <vt:lpstr>Related Work</vt:lpstr>
      <vt:lpstr>Related Work</vt:lpstr>
      <vt:lpstr>Proposed Method</vt:lpstr>
      <vt:lpstr>Proposed Method</vt:lpstr>
      <vt:lpstr>Proposed Method</vt:lpstr>
      <vt:lpstr>Proposed Method</vt:lpstr>
      <vt:lpstr>Proposed Method</vt:lpstr>
      <vt:lpstr>Experimental Results</vt:lpstr>
      <vt:lpstr>Experimental Results</vt:lpstr>
      <vt:lpstr>Experimental Results</vt:lpstr>
      <vt:lpstr>Experimental Results</vt:lpstr>
      <vt:lpstr>Summary</vt:lpstr>
      <vt:lpstr>PowerPoint 프레젠테이션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Jeong Sangkwon</cp:lastModifiedBy>
  <cp:revision>313</cp:revision>
  <dcterms:created xsi:type="dcterms:W3CDTF">2014-10-13T13:02:20Z</dcterms:created>
  <dcterms:modified xsi:type="dcterms:W3CDTF">2021-10-11T13:19:05Z</dcterms:modified>
</cp:coreProperties>
</file>