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1" r:id="rId5"/>
    <p:sldId id="365" r:id="rId6"/>
    <p:sldId id="366" r:id="rId7"/>
    <p:sldId id="524" r:id="rId8"/>
    <p:sldId id="532" r:id="rId9"/>
    <p:sldId id="535" r:id="rId10"/>
    <p:sldId id="531" r:id="rId11"/>
    <p:sldId id="529" r:id="rId12"/>
    <p:sldId id="534" r:id="rId13"/>
    <p:sldId id="537" r:id="rId14"/>
    <p:sldId id="522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  <p:cmAuthor id="1" name="ES Ryu" initials="R" lastIdx="8" clrIdx="1">
    <p:extLst>
      <p:ext uri="{19B8F6BF-5375-455C-9EA6-DF929625EA0E}">
        <p15:presenceInfo xmlns:p15="http://schemas.microsoft.com/office/powerpoint/2012/main" userId="ES Ryu" providerId="None"/>
      </p:ext>
    </p:extLst>
  </p:cmAuthor>
  <p:cmAuthor id="2" name="ChungJongBeom" initials="C" lastIdx="1" clrIdx="2">
    <p:extLst>
      <p:ext uri="{19B8F6BF-5375-455C-9EA6-DF929625EA0E}">
        <p15:presenceInfo xmlns:p15="http://schemas.microsoft.com/office/powerpoint/2012/main" userId="ChungJongBe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 autoAdjust="0"/>
    <p:restoredTop sz="80631" autoAdjust="0"/>
  </p:normalViewPr>
  <p:slideViewPr>
    <p:cSldViewPr snapToGrid="0">
      <p:cViewPr varScale="1">
        <p:scale>
          <a:sx n="91" d="100"/>
          <a:sy n="91" d="100"/>
        </p:scale>
        <p:origin x="1760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4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2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8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662545"/>
            <a:ext cx="8008257" cy="1228155"/>
          </a:xfrm>
        </p:spPr>
        <p:txBody>
          <a:bodyPr/>
          <a:lstStyle/>
          <a:p>
            <a:r>
              <a:rPr lang="en-US" dirty="0"/>
              <a:t>On Inter-view Redundancy-aware Cluster Based Coding Structure Decision on MV-HEVC for MPEG Immersive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</a:t>
            </a:r>
            <a:r>
              <a:rPr lang="en-US" altLang="ko-KR" dirty="0" err="1">
                <a:solidFill>
                  <a:schemeClr val="accent1"/>
                </a:solidFill>
              </a:rPr>
              <a:t>Eun</a:t>
            </a:r>
            <a:r>
              <a:rPr lang="en-US" altLang="ko-KR" dirty="0">
                <a:solidFill>
                  <a:schemeClr val="accent1"/>
                </a:solidFill>
              </a:rPr>
              <a:t>-Seok Ryu (esryu@skku.edu)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Jeong, </a:t>
            </a:r>
            <a:r>
              <a:rPr lang="en-US" altLang="ko-KR" dirty="0" err="1">
                <a:solidFill>
                  <a:schemeClr val="accent1"/>
                </a:solidFill>
              </a:rPr>
              <a:t>Changhee</a:t>
            </a:r>
            <a:r>
              <a:rPr lang="en-US" altLang="ko-KR" dirty="0">
                <a:solidFill>
                  <a:schemeClr val="accent1"/>
                </a:solidFill>
              </a:rPr>
              <a:t> Han,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Lee, </a:t>
            </a:r>
            <a:r>
              <a:rPr lang="en-US" altLang="ko-KR" dirty="0" err="1">
                <a:solidFill>
                  <a:schemeClr val="accent1"/>
                </a:solidFill>
              </a:rPr>
              <a:t>Inae</a:t>
            </a:r>
            <a:r>
              <a:rPr lang="en-US" altLang="ko-KR" dirty="0">
                <a:solidFill>
                  <a:schemeClr val="accent1"/>
                </a:solidFill>
              </a:rPr>
              <a:t> Kim, </a:t>
            </a:r>
            <a:r>
              <a:rPr lang="en-US" altLang="ko-KR" dirty="0" err="1">
                <a:solidFill>
                  <a:schemeClr val="accent1"/>
                </a:solidFill>
              </a:rPr>
              <a:t>Junho</a:t>
            </a:r>
            <a:r>
              <a:rPr lang="en-US" altLang="ko-KR" dirty="0">
                <a:solidFill>
                  <a:schemeClr val="accent1"/>
                </a:solidFill>
              </a:rPr>
              <a:t> Park, </a:t>
            </a:r>
            <a:r>
              <a:rPr lang="en-US" altLang="ko-KR" dirty="0" err="1">
                <a:solidFill>
                  <a:schemeClr val="accent1"/>
                </a:solidFill>
              </a:rPr>
              <a:t>Eun</a:t>
            </a:r>
            <a:r>
              <a:rPr lang="en-US" altLang="ko-KR" dirty="0">
                <a:solidFill>
                  <a:schemeClr val="accent1"/>
                </a:solidFill>
              </a:rPr>
              <a:t>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http://mcsl.skku.edu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Education</a:t>
            </a:r>
          </a:p>
          <a:p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Results: Decoding runtime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Decoding runtime savings compared to the anchor (view index based)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If parallel decoding is available, cluster-based method can halve the runtime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3571596" y="6302573"/>
            <a:ext cx="20008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 runtime curves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D82BD7C0-0CAB-48E9-960D-BA3BAC4F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6069C9B-4416-4960-9EEC-8FADC6243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26885"/>
              </p:ext>
            </p:extLst>
          </p:nvPr>
        </p:nvGraphicFramePr>
        <p:xfrm>
          <a:off x="2110927" y="1503652"/>
          <a:ext cx="4886337" cy="125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817">
                  <a:extLst>
                    <a:ext uri="{9D8B030D-6E8A-4147-A177-3AD203B41FA5}">
                      <a16:colId xmlns:a16="http://schemas.microsoft.com/office/drawing/2014/main" val="1726929539"/>
                    </a:ext>
                  </a:extLst>
                </a:gridCol>
                <a:gridCol w="1258786">
                  <a:extLst>
                    <a:ext uri="{9D8B030D-6E8A-4147-A177-3AD203B41FA5}">
                      <a16:colId xmlns:a16="http://schemas.microsoft.com/office/drawing/2014/main" val="2551868784"/>
                    </a:ext>
                  </a:extLst>
                </a:gridCol>
                <a:gridCol w="1042504">
                  <a:extLst>
                    <a:ext uri="{9D8B030D-6E8A-4147-A177-3AD203B41FA5}">
                      <a16:colId xmlns:a16="http://schemas.microsoft.com/office/drawing/2014/main" val="2958869111"/>
                    </a:ext>
                  </a:extLst>
                </a:gridCol>
                <a:gridCol w="1001230">
                  <a:extLst>
                    <a:ext uri="{9D8B030D-6E8A-4147-A177-3AD203B41FA5}">
                      <a16:colId xmlns:a16="http://schemas.microsoft.com/office/drawing/2014/main" val="684819042"/>
                    </a:ext>
                  </a:extLst>
                </a:gridCol>
              </a:tblGrid>
              <a:tr h="430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Sequences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index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Pruning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044035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Painter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100.00%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96.53%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96.81%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4458033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Frog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100.00%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96.06%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101.41%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319581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96.30%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99.11%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76137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CB6E87-2DB6-4C52-8E15-093D087DD9B5}"/>
              </a:ext>
            </a:extLst>
          </p:cNvPr>
          <p:cNvSpPr txBox="1"/>
          <p:nvPr/>
        </p:nvSpPr>
        <p:spPr>
          <a:xfrm>
            <a:off x="3642132" y="2781100"/>
            <a:ext cx="18598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 runtime ratio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3D8FDD-75D5-4D80-9146-EC62908B4B25}"/>
              </a:ext>
            </a:extLst>
          </p:cNvPr>
          <p:cNvGrpSpPr/>
          <p:nvPr/>
        </p:nvGrpSpPr>
        <p:grpSpPr>
          <a:xfrm>
            <a:off x="593000" y="3088877"/>
            <a:ext cx="7869803" cy="3240000"/>
            <a:chOff x="-1628303" y="1303015"/>
            <a:chExt cx="7869803" cy="3240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9633EDD-3717-4555-99F1-334057F29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9177" y="1303015"/>
              <a:ext cx="3962323" cy="3240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496FAA6-1B1A-441A-B241-62702C39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28303" y="1303015"/>
              <a:ext cx="3962323" cy="3240000"/>
            </a:xfrm>
            <a:prstGeom prst="rect">
              <a:avLst/>
            </a:prstGeom>
          </p:spPr>
        </p:pic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7E18A91A-D5AB-4A8A-B904-42D9E3530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8766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4755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Motivation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High BW &amp; computing time for multi-view videos streaming: MIV &amp; MV-HEVC can be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View clustering and ordering is needed to:</a:t>
            </a:r>
          </a:p>
          <a:p>
            <a:pPr marL="1257300" lvl="2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Increased coding efficiency (better quality) and decreased latency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Proposed Methods and Insights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Coding structure decision considering: 1) pruning order and 2) clustering by MIV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BD-rate, decoding time savings compared to the anchor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2× faster decoding runtime when using parallel processing to the cluster-based method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Conclusion and Future Work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Inter-view redundancy-aware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cluster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based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coding structure decision for immersive video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leads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to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the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decreases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of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bitrate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and</a:t>
            </a:r>
            <a:r>
              <a:rPr lang="ko-KR" altLang="en-US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latency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Experiments on parallel processing / selective group streaming needs to be conducted</a:t>
            </a: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EAF2934F-CB58-4B29-8387-2E4BB500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2709A-F0C9-4156-A550-7DE7FE60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5506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9A968-ABAA-4847-8D83-8EBC248C48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470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lang="en-US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altLang="en-US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80000"/>
              </a:lnSpc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sz="1200" b="1"/>
              <a:t>Subclause 5.2.1 of the </a:t>
            </a:r>
            <a:r>
              <a:rPr lang="en-US" sz="1200" b="1" i="1"/>
              <a:t>IEEE-SA Standards Board Bylaws </a:t>
            </a:r>
            <a:r>
              <a:rPr lang="en-US" sz="1200" b="1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>
              <a:cs typeface="ＭＳ Ｐゴシック" pitchFamily="-84" charset="-128"/>
            </a:endParaRPr>
          </a:p>
          <a:p>
            <a:pPr defTabSz="914400">
              <a:buFontTx/>
              <a:buChar char="•"/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altLang="ja-JP" sz="120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7, </a:t>
            </a:r>
            <a:r>
              <a:rPr lang="en-US" altLang="ja-JP" sz="120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6, </a:t>
            </a:r>
            <a:r>
              <a:rPr lang="en-US" altLang="ja-JP" sz="120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defTabSz="914400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7D1F75-5F65-44B3-BA2F-E3738570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96403"/>
              </p:ext>
            </p:extLst>
          </p:nvPr>
        </p:nvGraphicFramePr>
        <p:xfrm>
          <a:off x="228600" y="1371600"/>
          <a:ext cx="8686800" cy="448405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On Inter-view Redundancy-aware Cluster Based Coding Structure Decision on MV-HEVC for MPEG Immersive Video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2021-10-04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Jong-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Changhee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Han,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Junho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-Seok Ryu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Jong-Beom Jeong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uof4949@skku.edu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Changhee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Han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chillycorn@skku.edu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1926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soonbinlee@skku.edu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12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inaelk@skku.edu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7732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Junho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wnsgh2933@skku.edu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8859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-Seok Ryu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esryu@skku.edu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1015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A05C877-EC01-426C-97BD-97FB4D8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3079.1</a:t>
            </a:r>
            <a:br>
              <a:rPr lang="en-GB" altLang="ko-KR" sz="1800" dirty="0"/>
            </a:br>
            <a:r>
              <a:rPr lang="en-US" altLang="ko-KR" sz="1800" dirty="0"/>
              <a:t>Motion to Photon (MTP) Latency in Virtual Environments</a:t>
            </a:r>
            <a:br>
              <a:rPr lang="en-US" altLang="ko-KR" sz="1800" dirty="0"/>
            </a:br>
            <a:r>
              <a:rPr lang="en-US" altLang="ko-KR" sz="1800" dirty="0"/>
              <a:t>Hyun </a:t>
            </a:r>
            <a:r>
              <a:rPr lang="en-US" altLang="ko-KR" sz="1800" dirty="0" err="1"/>
              <a:t>Kyun</a:t>
            </a:r>
            <a:r>
              <a:rPr lang="en-US" altLang="ko-KR" sz="1800" dirty="0"/>
              <a:t> Lim, hlim@kriss.re.kr</a:t>
            </a:r>
            <a:endParaRPr lang="ko-KR" altLang="en-US" sz="1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F74F1B-8F13-457C-A2A0-36D416DE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MPEG Immersive Video (MIV)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Challenges of multi-view videos processing to provide immersion: 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high </a:t>
            </a: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bandwidth</a:t>
            </a: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, high computational complexity, high </a:t>
            </a: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latency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MIV for immersive video pre- and post-processing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Test model for immersive video (TMIV) as a reference software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MIV mode: removes redundancy from the source views (+HEVC, VVC)</a:t>
            </a:r>
            <a:b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→ efficient on low bandwidth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MIV view mode: selects subset of views (+MV-HEVC)</a:t>
            </a:r>
            <a:b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→ efficient on high bandwidth, advantageous for multi-view color consistency </a:t>
            </a:r>
            <a:b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(low sickness)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2524053" y="6321623"/>
            <a:ext cx="40959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 pre-processing for immersive video (version 8.0)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슬라이드 번호 개체 틀 5">
            <a:extLst>
              <a:ext uri="{FF2B5EF4-FFF2-40B4-BE49-F238E27FC236}">
                <a16:creationId xmlns:a16="http://schemas.microsoft.com/office/drawing/2014/main" id="{52B7DF44-3879-4336-9F01-2E9D11D9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46E0972-4D12-43A1-B952-4082F5E6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7" y="2941455"/>
            <a:ext cx="6686986" cy="3380168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0A2E486-4092-4E52-AB38-91C5DD5B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39787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Background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MV-HEVC as an extension of HEVC to: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Efficient compression of multi-view videos by exploiting inter-view redundancy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Highly efficient for structured (rectangular) camera coordination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Inter-view coding structure needs to be defined 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How to decide the optimal coding structure?</a:t>
            </a:r>
          </a:p>
        </p:txBody>
      </p:sp>
      <p:sp>
        <p:nvSpPr>
          <p:cNvPr id="19" name="슬라이드 번호 개체 틀 5">
            <a:extLst>
              <a:ext uri="{FF2B5EF4-FFF2-40B4-BE49-F238E27FC236}">
                <a16:creationId xmlns:a16="http://schemas.microsoft.com/office/drawing/2014/main" id="{A12F82E0-86A4-4A39-A7DA-70EEC963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FF540-81AA-425A-9552-3B7B6803590F}"/>
              </a:ext>
            </a:extLst>
          </p:cNvPr>
          <p:cNvSpPr txBox="1"/>
          <p:nvPr/>
        </p:nvSpPr>
        <p:spPr>
          <a:xfrm>
            <a:off x="3026792" y="5859256"/>
            <a:ext cx="3090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MV-HEVC coding structure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EAF470-BDF4-49E0-9B4B-B81C08DF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0" y="2267641"/>
            <a:ext cx="8489276" cy="359161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0FC935A-7614-48A1-85C3-5D96A1F7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67482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F77A515-F52B-4224-B2E5-AD2737B3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3" y="2731363"/>
            <a:ext cx="8546398" cy="3113989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Cluster-based Pruning in MIV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Redundancies are removed by pruning process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View optimizer: divides basic views (BVs) and additional views (AVs)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Redundancies are removed from AVs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Pruning cluster generates cluster graph to: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Reduce the computational complexity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Remove the redundancies more efficiently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716C6B"/>
              </a:solidFill>
              <a:latin typeface="Arial"/>
              <a:cs typeface="Arial"/>
            </a:endParaRP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9" name="슬라이드 번호 개체 틀 5">
            <a:extLst>
              <a:ext uri="{FF2B5EF4-FFF2-40B4-BE49-F238E27FC236}">
                <a16:creationId xmlns:a16="http://schemas.microsoft.com/office/drawing/2014/main" id="{A12F82E0-86A4-4A39-A7DA-70EEC963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FF540-81AA-425A-9552-3B7B6803590F}"/>
              </a:ext>
            </a:extLst>
          </p:cNvPr>
          <p:cNvSpPr txBox="1"/>
          <p:nvPr/>
        </p:nvSpPr>
        <p:spPr>
          <a:xfrm>
            <a:off x="2257200" y="5859256"/>
            <a:ext cx="46296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pruning cluster generation by TMIV (version 8.0)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1E9B5E-3D93-4750-BCDE-37E237322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188941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D2B083-BE01-4AAA-8AC4-CA3B9E3B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20" y="2850048"/>
            <a:ext cx="7221635" cy="3032522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Redundancy-aware Coding Structure Decision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Method 1: view index based ordering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Decides coding structure by view index (ascending order)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Method 2: pruning based ordering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Coding structure mode decision by pruning order (no group)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Method 3: cluster based ordering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Uses cluster-based approach for 1) increased coding efficiency, </a:t>
            </a:r>
            <a:b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2) parallel decoding → </a:t>
            </a: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low sickness and low latency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505812" y="6087130"/>
            <a:ext cx="61991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structure decision modes.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view index based ordering, (b) pruning based ordering, (c) cluster based ordering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1AA392D8-1396-4DB2-9A70-AF42E751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12410-5CD0-4777-AF81-C4BF2383A1B0}"/>
              </a:ext>
            </a:extLst>
          </p:cNvPr>
          <p:cNvSpPr txBox="1"/>
          <p:nvPr/>
        </p:nvSpPr>
        <p:spPr>
          <a:xfrm>
            <a:off x="1925587" y="5780734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500E1-84D0-42D4-B561-82B7AB535C4B}"/>
              </a:ext>
            </a:extLst>
          </p:cNvPr>
          <p:cNvSpPr txBox="1"/>
          <p:nvPr/>
        </p:nvSpPr>
        <p:spPr>
          <a:xfrm>
            <a:off x="4408810" y="5780734"/>
            <a:ext cx="3930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A7E47-BEB3-4B89-BF08-79BF3FE0F419}"/>
              </a:ext>
            </a:extLst>
          </p:cNvPr>
          <p:cNvSpPr txBox="1"/>
          <p:nvPr/>
        </p:nvSpPr>
        <p:spPr>
          <a:xfrm>
            <a:off x="6950512" y="5780734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873A763-42F8-410F-B022-C97E37DC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165350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Setup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MV-HEVC test model (HTM) v13.0, TMIV v3.0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TMIV v8.0 was used to decide the pruning graph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TMIV v3.0 is better when using MV-HEVC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Two MIV test sequences were used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Painter(2048×1088) – 16 views, Frog(1920×1080) – 13 views</a:t>
            </a: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7BA88D60-BB81-4DC0-8C1A-5C9F73AF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pic>
        <p:nvPicPr>
          <p:cNvPr id="4" name="그림 3" descr="텍스트, 실내, 방, 생활이(가) 표시된 사진&#10;&#10;자동 생성된 설명">
            <a:extLst>
              <a:ext uri="{FF2B5EF4-FFF2-40B4-BE49-F238E27FC236}">
                <a16:creationId xmlns:a16="http://schemas.microsoft.com/office/drawing/2014/main" id="{321DA067-6FE7-4C71-B691-49BA749B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3" y="2317468"/>
            <a:ext cx="2904106" cy="15428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E139D64-74B7-47A9-9779-5C22EE72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17" y="2388601"/>
            <a:ext cx="1419868" cy="13951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5B1C75-6AC4-448A-9F17-B8B306BB4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017" y="4661229"/>
            <a:ext cx="5123431" cy="2101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EFAC377-5B47-46F6-B4B7-4AF2A6F18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04" y="3951301"/>
            <a:ext cx="2904106" cy="1642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4F9400-FAE5-41CA-89E0-11DA4E727E7C}"/>
              </a:ext>
            </a:extLst>
          </p:cNvPr>
          <p:cNvSpPr txBox="1"/>
          <p:nvPr/>
        </p:nvSpPr>
        <p:spPr>
          <a:xfrm>
            <a:off x="2766363" y="5608333"/>
            <a:ext cx="36780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representations and camera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Upper: Painter, Lower: Frog.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9477A49-887B-40FA-A9D4-7EA1D5CF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411186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F3255E7F-6E98-4B54-951A-470CF194A2C8}"/>
              </a:ext>
            </a:extLst>
          </p:cNvPr>
          <p:cNvGrpSpPr/>
          <p:nvPr/>
        </p:nvGrpSpPr>
        <p:grpSpPr>
          <a:xfrm>
            <a:off x="576375" y="2925441"/>
            <a:ext cx="7991249" cy="3248468"/>
            <a:chOff x="728775" y="3068217"/>
            <a:chExt cx="7991249" cy="324846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BAA681B-D3D2-4EB1-8697-7434F25D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775" y="3068217"/>
              <a:ext cx="4062193" cy="32400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F29DDDE-CF1A-4D25-81ED-53EF44A26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7701" y="3076685"/>
              <a:ext cx="3962323" cy="3240000"/>
            </a:xfrm>
            <a:prstGeom prst="rect">
              <a:avLst/>
            </a:prstGeom>
          </p:spPr>
        </p:pic>
      </p:grpSp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Results: Coding Efficiency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Y-PSNR BD-rate gains compared to the anchor (view index based)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In average, the cluster-based method showed the best bandwidth saving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2644253" y="6157175"/>
            <a:ext cx="38555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Rate-distortion curves of Painter (left), Frog (right)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D82BD7C0-0CAB-48E9-960D-BA3BAC4F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</p:spPr>
        <p:txBody>
          <a:bodyPr/>
          <a:lstStyle/>
          <a:p>
            <a:pPr algn="r">
              <a:defRPr/>
            </a:pPr>
            <a:fld id="{2E8BD8E8-FEBE-4B48-A872-D5E72F1EB77B}" type="slidenum">
              <a:rPr lang="en-US" smtClean="0"/>
              <a:pPr algn="r"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6069C9B-4416-4960-9EEC-8FADC6243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62367"/>
              </p:ext>
            </p:extLst>
          </p:nvPr>
        </p:nvGraphicFramePr>
        <p:xfrm>
          <a:off x="2110927" y="1503652"/>
          <a:ext cx="4886337" cy="125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817">
                  <a:extLst>
                    <a:ext uri="{9D8B030D-6E8A-4147-A177-3AD203B41FA5}">
                      <a16:colId xmlns:a16="http://schemas.microsoft.com/office/drawing/2014/main" val="1726929539"/>
                    </a:ext>
                  </a:extLst>
                </a:gridCol>
                <a:gridCol w="1258786">
                  <a:extLst>
                    <a:ext uri="{9D8B030D-6E8A-4147-A177-3AD203B41FA5}">
                      <a16:colId xmlns:a16="http://schemas.microsoft.com/office/drawing/2014/main" val="2551868784"/>
                    </a:ext>
                  </a:extLst>
                </a:gridCol>
                <a:gridCol w="1042504">
                  <a:extLst>
                    <a:ext uri="{9D8B030D-6E8A-4147-A177-3AD203B41FA5}">
                      <a16:colId xmlns:a16="http://schemas.microsoft.com/office/drawing/2014/main" val="2958869111"/>
                    </a:ext>
                  </a:extLst>
                </a:gridCol>
                <a:gridCol w="1001230">
                  <a:extLst>
                    <a:ext uri="{9D8B030D-6E8A-4147-A177-3AD203B41FA5}">
                      <a16:colId xmlns:a16="http://schemas.microsoft.com/office/drawing/2014/main" val="684819042"/>
                    </a:ext>
                  </a:extLst>
                </a:gridCol>
              </a:tblGrid>
              <a:tr h="430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Sequences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index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Pruning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based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044035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Painter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-0.78%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-8.33%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4458033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Frog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-3.36%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0.56%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319581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-2.07%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-3.88%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76137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CB6E87-2DB6-4C52-8E15-093D087DD9B5}"/>
              </a:ext>
            </a:extLst>
          </p:cNvPr>
          <p:cNvSpPr txBox="1"/>
          <p:nvPr/>
        </p:nvSpPr>
        <p:spPr>
          <a:xfrm>
            <a:off x="3823587" y="2771553"/>
            <a:ext cx="14968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Y-PSNR BD-rates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1F2563E-28A2-484B-BE5B-B9899C73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3079-21-0085-00-0001 On Inter-view Redundancy-aware Cluster Based Coding Structure Decision on MV-HEVC for MPEG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170071442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29464</TotalTime>
  <Words>1178</Words>
  <Application>Microsoft Office PowerPoint</Application>
  <PresentationFormat>화면 슬라이드 쇼(4:3)</PresentationFormat>
  <Paragraphs>167</Paragraphs>
  <Slides>11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On Inter-view Redundancy-aware Cluster Based Coding Structure Decision on MV-HEVC for MPEG Immersive Video</vt:lpstr>
      <vt:lpstr>Compliance with  IEEE Standards Policies and Procedures</vt:lpstr>
      <vt:lpstr>IEEE 3079.1 Motion to Photon (MTP) Latency in Virtual Environments Hyun Kyun Lim, hlim@kriss.re.kr</vt:lpstr>
      <vt:lpstr>MPEG Immersive Video (MIV)</vt:lpstr>
      <vt:lpstr>Background</vt:lpstr>
      <vt:lpstr>Cluster-based Pruning in MIV</vt:lpstr>
      <vt:lpstr>Redundancy-aware Coding Structure Decision</vt:lpstr>
      <vt:lpstr>Experimental Setup</vt:lpstr>
      <vt:lpstr>Experimental Results: Coding Efficiency</vt:lpstr>
      <vt:lpstr>Experimental Results: Decoding runtime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정종범</cp:lastModifiedBy>
  <cp:revision>1517</cp:revision>
  <cp:lastPrinted>2016-12-01T17:59:37Z</cp:lastPrinted>
  <dcterms:created xsi:type="dcterms:W3CDTF">2012-05-10T18:03:06Z</dcterms:created>
  <dcterms:modified xsi:type="dcterms:W3CDTF">2021-10-04T03:51:27Z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