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1"/>
  </p:notesMasterIdLst>
  <p:sldIdLst>
    <p:sldId id="327" r:id="rId3"/>
    <p:sldId id="348" r:id="rId4"/>
    <p:sldId id="349" r:id="rId5"/>
    <p:sldId id="328" r:id="rId6"/>
    <p:sldId id="350" r:id="rId7"/>
    <p:sldId id="353" r:id="rId8"/>
    <p:sldId id="352" r:id="rId9"/>
    <p:sldId id="31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1" autoAdjust="0"/>
    <p:restoredTop sz="96383" autoAdjust="0"/>
  </p:normalViewPr>
  <p:slideViewPr>
    <p:cSldViewPr snapToGrid="0">
      <p:cViewPr>
        <p:scale>
          <a:sx n="96" d="100"/>
          <a:sy n="96" d="100"/>
        </p:scale>
        <p:origin x="-1051" y="-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D3EA6-D220-4681-96BD-8F5302E9A1C2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661A7-89D0-4051-A870-0310C7AA8F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420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661A7-89D0-4051-A870-0310C7AA8F7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9637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Picture 8" descr="IEEE_SA_Bar_Graphic_long_l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528638" y="-400050"/>
            <a:ext cx="10201275" cy="7658100"/>
          </a:xfrm>
          <a:prstGeom prst="rect">
            <a:avLst/>
          </a:prstGeom>
        </p:spPr>
      </p:pic>
      <p:pic>
        <p:nvPicPr>
          <p:cNvPr id="9" name="Picture 8" descr="IEEE_SA_Bar_Graphic_long_l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33400" y="633906"/>
            <a:ext cx="10210800" cy="464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60324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025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2021-10-07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9051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9DEDD-E1AD-436A-BE99-C4059616AFAF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93AE-2936-42A4-BE5B-315AAB0DA6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3395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5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76138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76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668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95580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0264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03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 anchor="b"/>
          <a:lstStyle>
            <a:lvl1pPr>
              <a:defRPr/>
            </a:lvl1pPr>
          </a:lstStyle>
          <a:p>
            <a:fld id="{85E1C3CA-581C-42C7-BF3C-DC3BD0806D6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pic>
        <p:nvPicPr>
          <p:cNvPr id="7" name="Picture 8" descr="IEEE_SA_Bar_Graphic_long_l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4901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xmlns="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0433" y="0"/>
            <a:ext cx="581555" cy="542972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 userDrawn="1"/>
        </p:nvSpPr>
        <p:spPr>
          <a:xfrm>
            <a:off x="685800" y="276272"/>
            <a:ext cx="7772400" cy="533400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431515" y="1091662"/>
            <a:ext cx="8306656" cy="4846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3200">
                <a:latin typeface="+mn-ea"/>
                <a:ea typeface="+mn-ea"/>
                <a:cs typeface="Arial" panose="020B0604020202020204" pitchFamily="34" charset="0"/>
              </a:defRPr>
            </a:lvl1pPr>
            <a:lvl2pPr>
              <a:defRPr sz="2800">
                <a:latin typeface="+mn-ea"/>
                <a:ea typeface="+mn-ea"/>
                <a:cs typeface="Arial" panose="020B0604020202020204" pitchFamily="34" charset="0"/>
              </a:defRPr>
            </a:lvl2pPr>
            <a:lvl3pPr>
              <a:defRPr sz="2400">
                <a:latin typeface="+mn-ea"/>
                <a:ea typeface="+mn-ea"/>
                <a:cs typeface="Arial" panose="020B0604020202020204" pitchFamily="34" charset="0"/>
              </a:defRPr>
            </a:lvl3pPr>
            <a:lvl4pPr>
              <a:defRPr sz="2000">
                <a:latin typeface="+mn-ea"/>
                <a:ea typeface="+mn-ea"/>
                <a:cs typeface="Arial" panose="020B0604020202020204" pitchFamily="34" charset="0"/>
              </a:defRPr>
            </a:lvl4pPr>
            <a:lvl5pPr>
              <a:defRPr sz="2000">
                <a:latin typeface="+mn-ea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7769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xmlns="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866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xmlns="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8790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3079-20-0023-00-0000-Introduction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xmlns="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1349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5251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22252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7381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535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324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6426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670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15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201"/>
            <a:ext cx="9144000" cy="6864402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117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9208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2021-10-07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413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>
          <a:xfrm>
            <a:off x="685800" y="1666875"/>
            <a:ext cx="7772400" cy="533400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 userDrawn="1"/>
        </p:nvSpPr>
        <p:spPr>
          <a:xfrm>
            <a:off x="685800" y="1209675"/>
            <a:ext cx="7772400" cy="533400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5"/>
          <p:cNvSpPr txBox="1">
            <a:spLocks/>
          </p:cNvSpPr>
          <p:nvPr userDrawn="1"/>
        </p:nvSpPr>
        <p:spPr>
          <a:xfrm>
            <a:off x="685800" y="3014663"/>
            <a:ext cx="3886200" cy="828675"/>
          </a:xfrm>
          <a:prstGeom prst="rect">
            <a:avLst/>
          </a:prstGeom>
        </p:spPr>
        <p:txBody>
          <a:bodyPr anchor="ctr" anchorCtr="0"/>
          <a:lstStyle>
            <a:lvl1pPr marL="228600" indent="-228600" algn="l" defTabSz="914400" rtl="0" eaLnBrk="1" latin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-1" y="6552968"/>
            <a:ext cx="5234473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50" kern="120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3079-21-0088-00-0001-Session #20 3079.1 TG Meeting Summary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0104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700" r:id="rId1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00800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US" altLang="ko-KR" dirty="0"/>
              <a:t>3079-10-0020-00-0000-Motion-to-Photon-Latency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707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s02web.zoom.us/j/83808221695?pwd=eERXZDVCYkJMWXI3VHdQdFdvaWl5dz0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>
            <a:spLocks noGrp="1"/>
          </p:cNvSpPr>
          <p:nvPr>
            <p:ph type="subTitle" idx="4294967295"/>
          </p:nvPr>
        </p:nvSpPr>
        <p:spPr>
          <a:xfrm>
            <a:off x="0" y="1666875"/>
            <a:ext cx="9144000" cy="12287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 smtClean="0">
                <a:solidFill>
                  <a:schemeClr val="bg1"/>
                </a:solidFill>
                <a:latin typeface="+mj-ea"/>
                <a:ea typeface="+mj-ea"/>
              </a:rPr>
              <a:t>[Session #20 3079.1 TG Meeting Summary]</a:t>
            </a:r>
            <a:endParaRPr lang="en-US" altLang="ko-KR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6" name="Text Placeholder 6"/>
          <p:cNvSpPr txBox="1">
            <a:spLocks/>
          </p:cNvSpPr>
          <p:nvPr/>
        </p:nvSpPr>
        <p:spPr>
          <a:xfrm>
            <a:off x="0" y="4406090"/>
            <a:ext cx="7708278" cy="114889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ko-KR" sz="1800" b="1" dirty="0" smtClean="0">
                <a:solidFill>
                  <a:schemeClr val="bg1"/>
                </a:solidFill>
                <a:latin typeface="+mn-ea"/>
              </a:rPr>
              <a:t>[Yoon, </a:t>
            </a:r>
            <a:r>
              <a:rPr lang="en-US" altLang="ko-KR" sz="1800" b="1" dirty="0" err="1" smtClean="0">
                <a:solidFill>
                  <a:schemeClr val="bg1"/>
                </a:solidFill>
                <a:latin typeface="+mn-ea"/>
              </a:rPr>
              <a:t>Sangcheol</a:t>
            </a:r>
            <a:r>
              <a:rPr lang="en-US" altLang="ko-KR" sz="1800" b="1" dirty="0" smtClean="0">
                <a:solidFill>
                  <a:schemeClr val="bg1"/>
                </a:solidFill>
                <a:latin typeface="+mn-ea"/>
              </a:rPr>
              <a:t> / Daejeon University]</a:t>
            </a:r>
            <a:endParaRPr lang="en-US" altLang="ko-KR" sz="1800" b="1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6703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Compliance with </a:t>
            </a:r>
            <a:b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</a:br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IEEE Standards Policies and Procedures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15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396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18671" y="238352"/>
            <a:ext cx="8306657" cy="1033858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IEEE 3079</a:t>
            </a:r>
            <a:r>
              <a:rPr lang="en-GB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/>
            </a:r>
            <a:br>
              <a:rPr lang="en-GB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</a:br>
            <a: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Human Factor for Immersive Content Working Group</a:t>
            </a:r>
            <a:b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</a:br>
            <a:r>
              <a:rPr lang="en-US" altLang="ko-KR" sz="2400" b="1" dirty="0" err="1" smtClean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beom-Ryeol</a:t>
            </a:r>
            <a:r>
              <a:rPr lang="en-US" altLang="ko-KR" sz="2400" b="1" dirty="0" smtClean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 Lee, Lbr@etri.re.kr</a:t>
            </a:r>
            <a:endParaRPr lang="ko-KR" altLang="en-US" sz="24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graphicFrame>
        <p:nvGraphicFramePr>
          <p:cNvPr id="5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981672"/>
              </p:ext>
            </p:extLst>
          </p:nvPr>
        </p:nvGraphicFramePr>
        <p:xfrm>
          <a:off x="228600" y="1371600"/>
          <a:ext cx="8686800" cy="4448174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322476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#20-3079.1 TG Meeting Summary</a:t>
                      </a:r>
                      <a:endParaRPr kumimoji="0" lang="en-US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44546A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9012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2021-10-07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0711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):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1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1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Lim, Hyun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Kyoon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KRISS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+82 10 4741 7343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hlim@kriss.re.kr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1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Yoon, </a:t>
                      </a:r>
                      <a:r>
                        <a:rPr kumimoji="0" lang="en-US" altLang="ko-K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Sangcheol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Daejeon Univ.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+82 10 2502 6915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yoonsangcheol@gmail.com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189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xmlns="" id="{373F28F7-06B9-488A-BDB7-7738A415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097236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Junior Ballroom, Lower Lobby, Millennium Hilton Hotel, Seoul, Korea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to Video Conference: https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://</a:t>
            </a:r>
            <a:r>
              <a:rPr lang="en-US" altLang="ko-KR" sz="1400" dirty="0">
                <a:hlinkClick r:id="rId2"/>
              </a:rPr>
              <a:t>us02web.zoom.us/j/83808221695?pwd=eERXZDVCYkJMWXI3VHdQdFdvaWl5dz09</a:t>
            </a:r>
            <a:endParaRPr lang="en-US" sz="11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xmlns="" id="{6151A938-4446-4D7A-A82B-6C2E9D715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983864"/>
              </p:ext>
            </p:extLst>
          </p:nvPr>
        </p:nvGraphicFramePr>
        <p:xfrm>
          <a:off x="380539" y="914400"/>
          <a:ext cx="8382000" cy="4030436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xmlns="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xmlns="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xmlns="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 04, 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</a:t>
                      </a:r>
                      <a:r>
                        <a:rPr lang="en-US" altLang="ko-KR" sz="12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05,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</a:t>
                      </a:r>
                      <a:r>
                        <a:rPr lang="en-US" altLang="ko-KR" sz="12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06,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07,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08,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34176381"/>
                  </a:ext>
                </a:extLst>
              </a:tr>
              <a:tr h="7924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Meeting</a:t>
                      </a:r>
                      <a:endParaRPr lang="en-US" alt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(3079.3 SG)</a:t>
                      </a:r>
                      <a:endParaRPr lang="ko-KR" altLang="ko-KR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(3079.3 SG)</a:t>
                      </a:r>
                      <a:endParaRPr lang="ko-KR" altLang="ko-KR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(3079.3 SG)</a:t>
                      </a:r>
                      <a:endParaRPr lang="ko-KR" altLang="ko-KR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xmlns="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xmlns="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4767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October 05</a:t>
            </a:r>
            <a:r>
              <a:rPr lang="en-US" altLang="ko-KR" sz="2400" baseline="300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09:00am~10:30pm</a:t>
            </a:r>
            <a:endParaRPr lang="en-US" altLang="ja-JP" sz="1200" dirty="0" smtClean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 smtClean="0">
                <a:latin typeface="Arial" charset="0"/>
              </a:rPr>
              <a:t>3079-21-0081-00-0001-self-reported measures for VR Sickness by MTP Latency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800" dirty="0" smtClean="0"/>
              <a:t>Presented by Lim, Hyun </a:t>
            </a:r>
            <a:r>
              <a:rPr lang="en-US" altLang="ko-KR" sz="1800" dirty="0" err="1" smtClean="0"/>
              <a:t>Kyoon</a:t>
            </a:r>
            <a:r>
              <a:rPr lang="en-US" altLang="ko-KR" sz="1800" dirty="0" smtClean="0"/>
              <a:t>, Ph.D.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sz="1800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 smtClean="0">
                <a:latin typeface="Arial" charset="0"/>
              </a:rPr>
              <a:t>3079-21-0082-00-0001-Proposal of new par for ‘Motion to Photon (MTP) Latency and its Evaluation Method in virtual Environments’ </a:t>
            </a:r>
            <a:endParaRPr lang="en-US" altLang="ko-KR" sz="2000" dirty="0">
              <a:latin typeface="Arial" charset="0"/>
            </a:endParaRP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800" dirty="0"/>
              <a:t>Presented by Lim, Hyun </a:t>
            </a:r>
            <a:r>
              <a:rPr lang="en-US" altLang="ko-KR" sz="1800" dirty="0" err="1"/>
              <a:t>Kyoon</a:t>
            </a:r>
            <a:r>
              <a:rPr lang="en-US" altLang="ko-KR" sz="1800" dirty="0"/>
              <a:t>, Ph.D</a:t>
            </a:r>
            <a:r>
              <a:rPr lang="en-US" altLang="ko-KR" sz="1800" dirty="0" smtClean="0"/>
              <a:t>.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633276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xmlns="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 smtClean="0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sz="2800" b="1" baseline="30000" dirty="0" smtClean="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 dirty="0" smtClean="0">
                <a:solidFill>
                  <a:srgbClr val="44546A"/>
                </a:solidFill>
                <a:latin typeface="+mj-ea"/>
              </a:rPr>
              <a:t> 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xmlns="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4767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October 05</a:t>
            </a:r>
            <a:r>
              <a:rPr lang="en-US" altLang="ko-KR" sz="2400" baseline="300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09:00am~10:30pm</a:t>
            </a:r>
            <a:endParaRPr lang="en-US" altLang="ja-JP" sz="1200" dirty="0" smtClean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 smtClean="0">
                <a:latin typeface="Arial" charset="0"/>
              </a:rPr>
              <a:t>3079-21-0085-00-0001-On Inter-view Redundancy-aware Cluster Based Coding Structure Decision on MV-HEVC for MPEG Immersive Video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800" dirty="0" smtClean="0"/>
              <a:t>Presented by Jong-</a:t>
            </a:r>
            <a:r>
              <a:rPr lang="en-US" altLang="ko-KR" sz="1800" dirty="0" err="1" smtClean="0"/>
              <a:t>Beom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Jeong</a:t>
            </a:r>
            <a:endParaRPr lang="en-US" altLang="ko-KR" sz="1800" dirty="0" smtClean="0"/>
          </a:p>
        </p:txBody>
      </p:sp>
    </p:spTree>
    <p:extLst>
      <p:ext uri="{BB962C8B-B14F-4D97-AF65-F5344CB8AC3E}">
        <p14:creationId xmlns:p14="http://schemas.microsoft.com/office/powerpoint/2010/main" val="71531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 smtClean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discussion on the terms &amp; definitions of P3079.1 standard </a:t>
            </a:r>
          </a:p>
          <a:p>
            <a:pPr algn="just"/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Draft of 3079.1 will be </a:t>
            </a:r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modified</a:t>
            </a:r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current PAR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</a:t>
            </a:r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specification of followings;</a:t>
            </a:r>
          </a:p>
          <a:p>
            <a:pPr algn="just"/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Draft &amp; Share the P3079.1 standard documents</a:t>
            </a:r>
          </a:p>
          <a:p>
            <a:pPr marL="457200" lvl="1" indent="0" algn="just">
              <a:buNone/>
            </a:pPr>
            <a:endParaRPr lang="en-US" altLang="ko-K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altLang="ko-KR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53269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3272</TotalTime>
  <Words>440</Words>
  <Application>Microsoft Office PowerPoint</Application>
  <PresentationFormat>On-screen Show (4:3)</PresentationFormat>
  <Paragraphs>90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테마</vt:lpstr>
      <vt:lpstr>1_Office 테마</vt:lpstr>
      <vt:lpstr>PowerPoint Presentation</vt:lpstr>
      <vt:lpstr>Compliance with  IEEE Standards Policies and Procedures</vt:lpstr>
      <vt:lpstr>IEEE 3079 Human Factor for Immersive Content Working Group beom-Ryeol Lee, Lbr@etri.re.kr</vt:lpstr>
      <vt:lpstr>Session Time and Location</vt:lpstr>
      <vt:lpstr>2nd Day</vt:lpstr>
      <vt:lpstr>3rd Day</vt:lpstr>
      <vt:lpstr>Next Agenda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Hyun K. Lim</dc:creator>
  <cp:lastModifiedBy>Jimmy</cp:lastModifiedBy>
  <cp:revision>190</cp:revision>
  <dcterms:created xsi:type="dcterms:W3CDTF">2020-07-07T10:18:46Z</dcterms:created>
  <dcterms:modified xsi:type="dcterms:W3CDTF">2021-10-07T00:28:03Z</dcterms:modified>
</cp:coreProperties>
</file>