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trictFirstAndLastChars="0" saveSubsetFonts="1">
  <p:sldMasterIdLst>
    <p:sldMasterId id="2147483648" r:id="rId1"/>
    <p:sldMasterId id="2147483899" r:id="rId2"/>
    <p:sldMasterId id="2147483912" r:id="rId3"/>
  </p:sldMasterIdLst>
  <p:notesMasterIdLst>
    <p:notesMasterId r:id="rId46"/>
  </p:notesMasterIdLst>
  <p:handoutMasterIdLst>
    <p:handoutMasterId r:id="rId47"/>
  </p:handoutMasterIdLst>
  <p:sldIdLst>
    <p:sldId id="325" r:id="rId4"/>
    <p:sldId id="365" r:id="rId5"/>
    <p:sldId id="366" r:id="rId6"/>
    <p:sldId id="375" r:id="rId7"/>
    <p:sldId id="523" r:id="rId8"/>
    <p:sldId id="524" r:id="rId9"/>
    <p:sldId id="525" r:id="rId10"/>
    <p:sldId id="395" r:id="rId11"/>
    <p:sldId id="521" r:id="rId12"/>
    <p:sldId id="460" r:id="rId13"/>
    <p:sldId id="414" r:id="rId14"/>
    <p:sldId id="498" r:id="rId15"/>
    <p:sldId id="473" r:id="rId16"/>
    <p:sldId id="491" r:id="rId17"/>
    <p:sldId id="492" r:id="rId18"/>
    <p:sldId id="475" r:id="rId19"/>
    <p:sldId id="480" r:id="rId20"/>
    <p:sldId id="476" r:id="rId21"/>
    <p:sldId id="505" r:id="rId22"/>
    <p:sldId id="506" r:id="rId23"/>
    <p:sldId id="507" r:id="rId24"/>
    <p:sldId id="508" r:id="rId25"/>
    <p:sldId id="509" r:id="rId26"/>
    <p:sldId id="510" r:id="rId27"/>
    <p:sldId id="511" r:id="rId28"/>
    <p:sldId id="512" r:id="rId29"/>
    <p:sldId id="513" r:id="rId30"/>
    <p:sldId id="514" r:id="rId31"/>
    <p:sldId id="515" r:id="rId32"/>
    <p:sldId id="516" r:id="rId33"/>
    <p:sldId id="504" r:id="rId34"/>
    <p:sldId id="497" r:id="rId35"/>
    <p:sldId id="520" r:id="rId36"/>
    <p:sldId id="519" r:id="rId37"/>
    <p:sldId id="352" r:id="rId38"/>
    <p:sldId id="401" r:id="rId39"/>
    <p:sldId id="522" r:id="rId40"/>
    <p:sldId id="422" r:id="rId41"/>
    <p:sldId id="490" r:id="rId42"/>
    <p:sldId id="457" r:id="rId43"/>
    <p:sldId id="458" r:id="rId44"/>
    <p:sldId id="356" r:id="rId45"/>
  </p:sldIdLst>
  <p:sldSz cx="9144000" cy="6858000" type="screen4x3"/>
  <p:notesSz cx="6807200" cy="99393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A1"/>
    <a:srgbClr val="E8E8E8"/>
    <a:srgbClr val="FDC82F"/>
    <a:srgbClr val="009FDA"/>
    <a:srgbClr val="001FA1"/>
    <a:srgbClr val="E37222"/>
    <a:srgbClr val="69BE28"/>
    <a:srgbClr val="6B1F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35" autoAdjust="0"/>
    <p:restoredTop sz="94660"/>
  </p:normalViewPr>
  <p:slideViewPr>
    <p:cSldViewPr>
      <p:cViewPr varScale="1">
        <p:scale>
          <a:sx n="131" d="100"/>
          <a:sy n="131" d="100"/>
        </p:scale>
        <p:origin x="852" y="12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slide" Target="slides/slide39.xml"/><Relationship Id="rId47" Type="http://schemas.openxmlformats.org/officeDocument/2006/relationships/handoutMaster" Target="handoutMasters/handoutMaster1.xml"/><Relationship Id="rId50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slide" Target="slides/slide3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slide" Target="slides/slide42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49" Type="http://schemas.openxmlformats.org/officeDocument/2006/relationships/viewProps" Target="view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openxmlformats.org/officeDocument/2006/relationships/slide" Target="slides/slide4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slide" Target="slides/slide40.xml"/><Relationship Id="rId48" Type="http://schemas.openxmlformats.org/officeDocument/2006/relationships/presProps" Target="presProps.xml"/><Relationship Id="rId8" Type="http://schemas.openxmlformats.org/officeDocument/2006/relationships/slide" Target="slides/slide5.xml"/><Relationship Id="rId51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5838" y="0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0646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5838" y="9440646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-84" charset="0"/>
              </a:defRPr>
            </a:lvl1pPr>
          </a:lstStyle>
          <a:p>
            <a:pPr>
              <a:defRPr/>
            </a:pPr>
            <a:fld id="{B6451FB5-4252-AA4F-BE74-2C59450FA3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4968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413" y="0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6125"/>
            <a:ext cx="4965700" cy="3725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7627" y="4721186"/>
            <a:ext cx="4991947" cy="4472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2371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413" y="9442371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-84" charset="0"/>
              </a:defRPr>
            </a:lvl1pPr>
          </a:lstStyle>
          <a:p>
            <a:pPr>
              <a:defRPr/>
            </a:pPr>
            <a:fld id="{7FCCA5F2-1146-D048-AEE3-411CEBD21B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45078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E9656C4-EB93-4304-8A14-93735C71600A}" type="slidenum">
              <a:rPr lang="en-US"/>
              <a:pPr/>
              <a:t>0</a:t>
            </a:fld>
            <a:endParaRPr lang="en-US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6125"/>
            <a:ext cx="4965700" cy="3725863"/>
          </a:xfrm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z="1800">
              <a:ea typeface="Geneva" pitchFamily="34" charset="0"/>
              <a:cs typeface="Genev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98649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doc.: IEEE 802.21-02/xxxr0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Month 20xx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dirty="0"/>
              <a:t>XXXX, His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Page </a:t>
            </a:r>
            <a:fld id="{E2D12AD0-39D7-481D-A90E-51416BE1228E}" type="slidenum">
              <a:rPr lang="en-US" smtClean="0"/>
              <a:pPr>
                <a:defRPr/>
              </a:pPr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48130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doc.: IEEE 802.21-02/xxxr0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Month 20xx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dirty="0"/>
              <a:t>XXXX, His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Page </a:t>
            </a:r>
            <a:fld id="{E2D12AD0-39D7-481D-A90E-51416BE1228E}" type="slidenum">
              <a:rPr lang="en-US" smtClean="0"/>
              <a:pPr>
                <a:defRPr/>
              </a:pPr>
              <a:t>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03196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10.png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2.png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2.png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2.png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2.png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iStock_000000821333Medium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3" descr="IEEE_SA_Bar_Graphic_long_rgb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501650"/>
            <a:ext cx="9144000" cy="43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4" descr="IEEE_white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001000" y="57785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533400" y="1676400"/>
            <a:ext cx="7391400" cy="533400"/>
          </a:xfrm>
        </p:spPr>
        <p:txBody>
          <a:bodyPr/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533400" y="1219200"/>
            <a:ext cx="6477000" cy="533400"/>
          </a:xfrm>
        </p:spPr>
        <p:txBody>
          <a:bodyPr anchor="t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7DB43-830D-1046-BFA1-567429D83337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  <p:sp>
        <p:nvSpPr>
          <p:cNvPr id="9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3079-21-0091-00-0000-Session #20 WG Closing Plenary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3079-21-0091-00-0000-Session #20 WG Closing Plenary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B8E80B-1874-4C45-88EE-460E555FCA94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304800"/>
            <a:ext cx="2019300" cy="5867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59055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3079-21-0091-00-0000-Session #20 WG Closing Plenary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6DF435-CD6A-B846-9508-AB4D904659D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Globe Cove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3" name="Picture 8" descr="IEEE_SA_Bar_Graphic_long_l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01652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66875"/>
            <a:ext cx="7772400" cy="533400"/>
          </a:xfrm>
        </p:spPr>
        <p:txBody>
          <a:bodyPr anchor="t" anchorCtr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209675"/>
            <a:ext cx="7772400" cy="53340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3886200" cy="828675"/>
          </a:xfrm>
        </p:spPr>
        <p:txBody>
          <a:bodyPr anchor="ctr" anchorCtr="0"/>
          <a:lstStyle>
            <a:lvl1pPr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6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bg1"/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bg1"/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402744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3079-21-0091-00-0000-Session #20 WG Closing Plenary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50972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25474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lang="ko-KR" altLang="en-US" sz="2800" b="1">
                <a:solidFill>
                  <a:schemeClr val="tx2"/>
                </a:solidFill>
                <a:cs typeface="ＭＳ Ｐゴシック" pitchFamily="-112" charset="-128"/>
              </a:defRPr>
            </a:lvl1pPr>
          </a:lstStyle>
          <a:p>
            <a:pPr lvl="0" eaLnBrk="0" fontAlgn="base" hangingPunct="0">
              <a:spcAft>
                <a:spcPct val="0"/>
              </a:spcAft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705350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pic>
        <p:nvPicPr>
          <p:cNvPr id="7" name="Picture 23" descr="IEEE_SA_Bar_Graphic_long_rgb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4" descr="IEEE_white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0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3079-21-0091-00-0000-Session #20 WG Closing Plenary</a:t>
            </a:r>
          </a:p>
        </p:txBody>
      </p:sp>
      <p:sp>
        <p:nvSpPr>
          <p:cNvPr id="11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81254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3079-21-0091-00-0000-Session #20 WG Closing Plenary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39646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3079-21-0091-00-0000-Session #20 WG Closing Plenary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62174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3079-21-0091-00-0000-Session #20 WG Closing Plenary</a:t>
            </a: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23622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6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7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3079-21-0091-00-0000-Session #20 WG Closing Plenary</a:t>
            </a:r>
          </a:p>
        </p:txBody>
      </p:sp>
      <p:sp>
        <p:nvSpPr>
          <p:cNvPr id="8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647276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9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3079-21-0091-00-0000-Session #20 WG Closing Plenary</a:t>
            </a:r>
          </a:p>
        </p:txBody>
      </p:sp>
      <p:sp>
        <p:nvSpPr>
          <p:cNvPr id="10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7050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152400"/>
            <a:ext cx="8077200" cy="762000"/>
          </a:xfrm>
        </p:spPr>
        <p:txBody>
          <a:bodyPr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71600"/>
            <a:ext cx="8077200" cy="464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3079-21-0091-00-0000-Session #20 WG Closing Plenary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2E1C35-070C-B34E-A7FF-C7EF50ECC007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3079-21-0091-00-0000-Session #20 WG Closing Plenary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85491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3079-21-0091-00-0000-Session #20 WG Closing Plenary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238810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3079-21-0091-00-0000-Session #20 WG Closing Plenary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444675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3079-21-0091-00-0000-Session #20 WG Closing Plenary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036671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Globe Cove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3" name="Picture 8" descr="IEEE_SA_Bar_Graphic_long_l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01652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66875"/>
            <a:ext cx="7772400" cy="533400"/>
          </a:xfrm>
        </p:spPr>
        <p:txBody>
          <a:bodyPr anchor="t" anchorCtr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209675"/>
            <a:ext cx="7772400" cy="53340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3886200" cy="828675"/>
          </a:xfrm>
        </p:spPr>
        <p:txBody>
          <a:bodyPr anchor="ctr" anchorCtr="0"/>
          <a:lstStyle>
            <a:lvl1pPr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6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bg1"/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bg1"/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0720329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bg>
      <p:bgPr>
        <a:solidFill>
          <a:srgbClr val="1088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005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1" y="4001476"/>
            <a:ext cx="8458200" cy="21414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직사각형 8"/>
          <p:cNvSpPr/>
          <p:nvPr userDrawn="1"/>
        </p:nvSpPr>
        <p:spPr>
          <a:xfrm>
            <a:off x="0" y="1023815"/>
            <a:ext cx="9144000" cy="160997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1344309"/>
          </a:xfrm>
        </p:spPr>
        <p:txBody>
          <a:bodyPr anchor="ctr">
            <a:normAutofit/>
          </a:bodyPr>
          <a:lstStyle>
            <a:lvl1pPr algn="ctr">
              <a:defRPr sz="4800" baseline="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dirty="0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3079-21-0091-00-0000-Session #20 WG Closing Plenary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7315434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bg>
      <p:bgPr>
        <a:solidFill>
          <a:srgbClr val="1088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pattern_01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492375"/>
            <a:ext cx="9144000" cy="318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3" descr="pattern_03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148263" cy="381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4" descr="pattern_02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2150" y="0"/>
            <a:ext cx="7181850" cy="601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336801"/>
            <a:ext cx="6858000" cy="1655762"/>
          </a:xfrm>
        </p:spPr>
        <p:txBody>
          <a:bodyPr anchor="ctr">
            <a:normAutofit/>
          </a:bodyPr>
          <a:lstStyle>
            <a:lvl1pPr marL="0" indent="0" algn="ctr">
              <a:buNone/>
              <a:defRPr sz="4000" b="1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dirty="0"/>
              <a:t>클릭하여 마스터 부제목 스타일 편집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3603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cxnSp>
        <p:nvCxnSpPr>
          <p:cNvPr id="7" name="직선 연결선 6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그림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1360" y="76200"/>
            <a:ext cx="940330" cy="702965"/>
          </a:xfrm>
          <a:prstGeom prst="rect">
            <a:avLst/>
          </a:prstGeom>
        </p:spPr>
      </p:pic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3079-21-0091-00-0000-Session #20 WG Closing Plenary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1021935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3079-21-0091-00-0000-Session #20 WG Closing Plenary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9914665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3079-21-0091-00-0000-Session #20 WG Closing Plenary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43786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3079-21-0091-00-0000-Session #20 WG Closing Plenary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151530-862B-9346-A97E-4A574C8B779C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3079-21-0091-00-0000-Session #20 WG Closing Plenary</a:t>
            </a:r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2795380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cxnSp>
        <p:nvCxnSpPr>
          <p:cNvPr id="6" name="직선 연결선 5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그림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1360" y="76200"/>
            <a:ext cx="940330" cy="702965"/>
          </a:xfrm>
          <a:prstGeom prst="rect">
            <a:avLst/>
          </a:prstGeom>
        </p:spPr>
      </p:pic>
      <p:sp>
        <p:nvSpPr>
          <p:cNvPr id="14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3079-21-0091-00-0000-Session #20 WG Closing Plenary</a:t>
            </a:r>
          </a:p>
        </p:txBody>
      </p:sp>
      <p:sp>
        <p:nvSpPr>
          <p:cNvPr id="1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7" name="Picture 23" descr="IEEE_SA_Bar_Graphic_long_rgb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24" descr="IEEE_white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85047317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직선 연결선 5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그림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1360" y="76200"/>
            <a:ext cx="940330" cy="702965"/>
          </a:xfrm>
          <a:prstGeom prst="rect">
            <a:avLst/>
          </a:prstGeom>
        </p:spPr>
      </p:pic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3079-21-0091-00-0000-Session #20 WG Closing Plenary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1734439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그림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1360" y="76200"/>
            <a:ext cx="940330" cy="702965"/>
          </a:xfrm>
          <a:prstGeom prst="rect">
            <a:avLst/>
          </a:prstGeom>
        </p:spPr>
      </p:pic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3079-21-0091-00-0000-Session #20 WG Closing Plenary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56789747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3079-21-0091-00-0000-Session #20 WG Closing Plenary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8275400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3079-21-0091-00-0000-Session #20 WG Closing Plenary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2262990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3079-21-0091-00-0000-Session #20 WG Closing Plenary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9273494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3079-21-0091-00-0000-Session #20 WG Closing Plenary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048517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524000"/>
            <a:ext cx="39624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9624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3079-21-0091-00-0000-Session #20 WG Closing Plenary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BAEA6A-4D89-7943-A8FF-D2FD5DF21EDA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3079-21-0091-00-0000-Session #20 WG Closing Plenary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833148-389D-4145-BA83-3955F191B08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152400"/>
            <a:ext cx="8077200" cy="762000"/>
          </a:xfrm>
        </p:spPr>
        <p:txBody>
          <a:bodyPr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3079-21-0091-00-0000-Session #20 WG Closing Plenary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37D910-186D-B944-A59B-CFB2E82D193D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3079-21-0091-00-0000-Session #20 WG Closing Plenary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9BF26B-5BF7-A441-824D-2B58A1CEF3A6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3079-21-0091-00-0000-Session #20 WG Closing Plenary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4E890C-18FA-EB4D-A659-13D1100DA7A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3079-21-0091-00-0000-Session #20 WG Closing Plenary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3DE15D-E6AD-C14A-8CF8-1C5B9405B462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image" Target="../media/image6.png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slideLayout" Target="../slideLayouts/slideLayout37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3" descr="IEEE_SA_Bar_Graphic_long_rgb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0" y="6172200"/>
            <a:ext cx="9190038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807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524000"/>
            <a:ext cx="80772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086600" y="6629400"/>
            <a:ext cx="1066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800" b="1">
                <a:solidFill>
                  <a:srgbClr val="000000"/>
                </a:solidFill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09600" y="6629400"/>
            <a:ext cx="4800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800" b="1">
                <a:solidFill>
                  <a:srgbClr val="000000"/>
                </a:solidFill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r>
              <a:rPr lang="en-US"/>
              <a:t>3079-21-0091-00-0000-Session #20 WG Closing Plenary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05850" y="6629400"/>
            <a:ext cx="4381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800" b="1">
                <a:solidFill>
                  <a:srgbClr val="000000"/>
                </a:solidFill>
                <a:latin typeface="Arial" pitchFamily="-84" charset="0"/>
              </a:defRPr>
            </a:lvl1pPr>
          </a:lstStyle>
          <a:p>
            <a:pPr>
              <a:defRPr/>
            </a:pPr>
            <a:fld id="{2E8BD8E8-FEBE-4B48-A872-D5E72F1EB77B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  <p:pic>
        <p:nvPicPr>
          <p:cNvPr id="1032" name="Picture 24" descr="IEEE_white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96" r:id="rId1"/>
    <p:sldLayoutId id="2147483886" r:id="rId2"/>
    <p:sldLayoutId id="2147483887" r:id="rId3"/>
    <p:sldLayoutId id="2147483888" r:id="rId4"/>
    <p:sldLayoutId id="2147483889" r:id="rId5"/>
    <p:sldLayoutId id="2147483890" r:id="rId6"/>
    <p:sldLayoutId id="2147483891" r:id="rId7"/>
    <p:sldLayoutId id="2147483892" r:id="rId8"/>
    <p:sldLayoutId id="2147483893" r:id="rId9"/>
    <p:sldLayoutId id="2147483894" r:id="rId10"/>
    <p:sldLayoutId id="2147483895" r:id="rId11"/>
    <p:sldLayoutId id="2147483898" r:id="rId12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ＭＳ Ｐゴシック" pitchFamily="-112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609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eaLnBrk="0" fontAlgn="base" hangingPunct="0">
              <a:spcAft>
                <a:spcPct val="0"/>
              </a:spcAft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066800"/>
            <a:ext cx="82296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3079-21-0091-00-0000-Session #20 WG Closing Plenary</a:t>
            </a:r>
          </a:p>
        </p:txBody>
      </p:sp>
      <p:sp>
        <p:nvSpPr>
          <p:cNvPr id="9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0" name="Picture 23" descr="IEEE_SA_Bar_Graphic_long_rgb"/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24" descr="IEEE_white"/>
          <p:cNvPicPr>
            <a:picLocks noChangeAspect="1" noChangeArrowheads="1"/>
          </p:cNvPicPr>
          <p:nvPr userDrawn="1"/>
        </p:nvPicPr>
        <p:blipFill>
          <a:blip r:embed="rId15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그림 4">
            <a:extLst>
              <a:ext uri="{FF2B5EF4-FFF2-40B4-BE49-F238E27FC236}">
                <a16:creationId xmlns:a16="http://schemas.microsoft.com/office/drawing/2014/main" id="{CE061156-9F7C-44A3-8C58-D8DF487B97C1}"/>
              </a:ext>
            </a:extLst>
          </p:cNvPr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8911" y="138954"/>
            <a:ext cx="833789" cy="680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1743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0" r:id="rId1"/>
    <p:sldLayoutId id="2147483901" r:id="rId2"/>
    <p:sldLayoutId id="2147483902" r:id="rId3"/>
    <p:sldLayoutId id="2147483903" r:id="rId4"/>
    <p:sldLayoutId id="2147483904" r:id="rId5"/>
    <p:sldLayoutId id="2147483905" r:id="rId6"/>
    <p:sldLayoutId id="2147483906" r:id="rId7"/>
    <p:sldLayoutId id="2147483907" r:id="rId8"/>
    <p:sldLayoutId id="2147483908" r:id="rId9"/>
    <p:sldLayoutId id="2147483909" r:id="rId10"/>
    <p:sldLayoutId id="2147483910" r:id="rId11"/>
    <p:sldLayoutId id="2147483911" r:id="rId12"/>
  </p:sldLayoutIdLst>
  <p:hf hdr="0" dt="0"/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lang="ko-KR" altLang="en-US" sz="28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7366" y="134881"/>
            <a:ext cx="8699545" cy="5887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7367" y="999920"/>
            <a:ext cx="8699544" cy="52865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48438" y="6481833"/>
            <a:ext cx="20574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0" baseline="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366" y="6481834"/>
            <a:ext cx="30861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baseline="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r>
              <a:rPr lang="en-US" altLang="ko-KR"/>
              <a:t>3079-21-0091-00-0000-Session #20 WG Closing Plenary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69511" y="6481833"/>
            <a:ext cx="20574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aseline="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fld id="{089BD885-491E-4550-AA81-9CDC0E8A550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46332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  <p:sldLayoutId id="2147483924" r:id="rId12"/>
    <p:sldLayoutId id="2147483925" r:id="rId13"/>
  </p:sldLayoutIdLst>
  <p:hf hd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2400" b="1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#6" TargetMode="External"/><Relationship Id="rId2" Type="http://schemas.openxmlformats.org/officeDocument/2006/relationships/hyperlink" Target="http://standards.ieee.org/develop/policies/bylaws/sect6-7.html#7" TargetMode="External"/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oogle.com/url?q=https://us02web.zoom.us/j/83808221695?pwd%3DeERXZDVCYkJMWXI3VHdQdFdvaWl5dz09&amp;sa=D&amp;source=calendar&amp;ust=1619149014545000&amp;usg=AOvVaw3U7tu39eWHSk_6KlR-87xt" TargetMode="External"/><Relationship Id="rId1" Type="http://schemas.openxmlformats.org/officeDocument/2006/relationships/slideLayout" Target="../slideLayouts/slideLayout18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18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[IEEE</a:t>
            </a:r>
            <a:r>
              <a:rPr lang="ko-KR" altLang="en-US" dirty="0"/>
              <a:t> </a:t>
            </a:r>
            <a:r>
              <a:rPr lang="en-US" altLang="ko-KR" dirty="0"/>
              <a:t>P3079</a:t>
            </a:r>
            <a:r>
              <a:rPr lang="ko-KR" altLang="en-US" dirty="0"/>
              <a:t> </a:t>
            </a:r>
            <a:r>
              <a:rPr lang="en-US" altLang="ko-KR" dirty="0"/>
              <a:t>Session</a:t>
            </a:r>
            <a:r>
              <a:rPr lang="ko-KR" altLang="en-US" dirty="0"/>
              <a:t> </a:t>
            </a:r>
            <a:r>
              <a:rPr lang="en-US" altLang="ko-KR" dirty="0"/>
              <a:t>#20</a:t>
            </a:r>
            <a:r>
              <a:rPr lang="ko-KR" altLang="en-US" dirty="0"/>
              <a:t> </a:t>
            </a:r>
            <a:r>
              <a:rPr lang="en-US" altLang="ko-KR" dirty="0"/>
              <a:t>WG</a:t>
            </a:r>
            <a:r>
              <a:rPr lang="ko-KR" altLang="en-US" dirty="0"/>
              <a:t> </a:t>
            </a:r>
            <a:r>
              <a:rPr lang="en-US" altLang="ko-KR" dirty="0"/>
              <a:t>Closing</a:t>
            </a:r>
            <a:r>
              <a:rPr lang="ko-KR" altLang="en-US" dirty="0"/>
              <a:t> </a:t>
            </a:r>
            <a:r>
              <a:rPr lang="en-US" altLang="ko-KR" dirty="0"/>
              <a:t>Plenary</a:t>
            </a:r>
            <a:r>
              <a:rPr lang="en-US" dirty="0"/>
              <a:t>]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4343400" cy="828675"/>
          </a:xfrm>
        </p:spPr>
        <p:txBody>
          <a:bodyPr/>
          <a:lstStyle/>
          <a:p>
            <a:r>
              <a:rPr lang="en-US" dirty="0"/>
              <a:t>[</a:t>
            </a:r>
            <a:r>
              <a:rPr lang="en-US" dirty="0" err="1"/>
              <a:t>Beom-Ryeol</a:t>
            </a:r>
            <a:r>
              <a:rPr lang="ko-KR" altLang="en-US" dirty="0"/>
              <a:t> </a:t>
            </a:r>
            <a:r>
              <a:rPr lang="en-US" altLang="ko-KR" dirty="0"/>
              <a:t>Lee</a:t>
            </a:r>
            <a:r>
              <a:rPr lang="en-US" dirty="0"/>
              <a:t> / ETRI]</a:t>
            </a:r>
          </a:p>
        </p:txBody>
      </p:sp>
    </p:spTree>
    <p:extLst>
      <p:ext uri="{BB962C8B-B14F-4D97-AF65-F5344CB8AC3E}">
        <p14:creationId xmlns:p14="http://schemas.microsoft.com/office/powerpoint/2010/main" val="42719473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#2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9</a:t>
            </a:fld>
            <a:endParaRPr lang="en-US">
              <a:latin typeface="Myriad Pro" charset="0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3079-21-0091-00-0000-Session #20 WG Closing Plenary</a:t>
            </a:r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E8BE3574-2E0B-49FE-8E9B-EDC7FF1B53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897458"/>
            <a:ext cx="8686800" cy="3724739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document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‘Session #20 Agenda’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Sangkwon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Peter Jeong</a:t>
            </a: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HyeonWoo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Nam</a:t>
            </a: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13</a:t>
            </a: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</a:p>
        </p:txBody>
      </p:sp>
    </p:spTree>
    <p:extLst>
      <p:ext uri="{BB962C8B-B14F-4D97-AF65-F5344CB8AC3E}">
        <p14:creationId xmlns:p14="http://schemas.microsoft.com/office/powerpoint/2010/main" val="39545761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#3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10</a:t>
            </a:fld>
            <a:endParaRPr lang="en-US">
              <a:latin typeface="Myriad Pro" charset="0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3079-21-0091-00-0000-Session #20 WG Closing Plenary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FABDF697-8E9D-489D-BFC2-70BB2731D8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897458"/>
            <a:ext cx="8686800" cy="409407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document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‘3079-21-0068-00-0000-Session #20 WG Opening Plenary’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Sangkwon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Peter Jeong</a:t>
            </a: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HyeonWoo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Nam</a:t>
            </a: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13</a:t>
            </a: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Passes </a:t>
            </a:r>
          </a:p>
        </p:txBody>
      </p:sp>
    </p:spTree>
    <p:extLst>
      <p:ext uri="{BB962C8B-B14F-4D97-AF65-F5344CB8AC3E}">
        <p14:creationId xmlns:p14="http://schemas.microsoft.com/office/powerpoint/2010/main" val="11305731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#4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11</a:t>
            </a:fld>
            <a:endParaRPr lang="en-US">
              <a:latin typeface="Myriad Pro" charset="0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3079-21-0091-00-0000-Session #20 WG Closing Plenary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7241C2B4-DEE0-4BB4-9DC4-2792EEA329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897458"/>
            <a:ext cx="8686800" cy="409407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document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‘3079-21-0072-00-0000-Tentative agenda items of the C/SAB SC October 2021 meeting’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HyeonWoo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Nam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Sangcheol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Yoon</a:t>
            </a: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13</a:t>
            </a: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0</a:t>
            </a: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Passes</a:t>
            </a:r>
          </a:p>
        </p:txBody>
      </p:sp>
    </p:spTree>
    <p:extLst>
      <p:ext uri="{BB962C8B-B14F-4D97-AF65-F5344CB8AC3E}">
        <p14:creationId xmlns:p14="http://schemas.microsoft.com/office/powerpoint/2010/main" val="28451334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09C4D058-F4C3-4187-AABA-8AAD54563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3079-21-0091-00-0000-Session #20 WG Closing 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DAD0E24B-8CC8-4BA3-85EA-D6F8A3C54E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12</a:t>
            </a:fld>
            <a:endParaRPr lang="en-US">
              <a:latin typeface="Myriad Pro" charset="0"/>
            </a:endParaRPr>
          </a:p>
        </p:txBody>
      </p:sp>
      <p:sp>
        <p:nvSpPr>
          <p:cNvPr id="5" name="제목 1">
            <a:extLst>
              <a:ext uri="{FF2B5EF4-FFF2-40B4-BE49-F238E27FC236}">
                <a16:creationId xmlns:a16="http://schemas.microsoft.com/office/drawing/2014/main" id="{B512027E-CE64-4B05-9168-8D1E3DC4E7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09600"/>
          </a:xfrm>
        </p:spPr>
        <p:txBody>
          <a:bodyPr/>
          <a:lstStyle/>
          <a:p>
            <a:r>
              <a:rPr lang="en-US" altLang="ko-KR" dirty="0"/>
              <a:t>WG Motion #5</a:t>
            </a:r>
            <a:endParaRPr lang="ko-KR" altLang="en-US" dirty="0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1256CA88-404B-46BC-A338-E543A3424A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897458"/>
            <a:ext cx="8686800" cy="409407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the document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‘</a:t>
            </a:r>
            <a:r>
              <a:rPr lang="fr-F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3079-21-0073-00-0000-22-Sep_2021 IEEE-SA NesCom Recommendations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HyeonWoo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Nam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Sangcheol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Yoon</a:t>
            </a: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13</a:t>
            </a: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0</a:t>
            </a: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Passes</a:t>
            </a:r>
          </a:p>
        </p:txBody>
      </p:sp>
    </p:spTree>
    <p:extLst>
      <p:ext uri="{BB962C8B-B14F-4D97-AF65-F5344CB8AC3E}">
        <p14:creationId xmlns:p14="http://schemas.microsoft.com/office/powerpoint/2010/main" val="25556833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09C4D058-F4C3-4187-AABA-8AAD54563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3079-21-0091-00-0000-Session #20 WG Closing 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DAD0E24B-8CC8-4BA3-85EA-D6F8A3C54E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13</a:t>
            </a:fld>
            <a:endParaRPr lang="en-US">
              <a:latin typeface="Myriad Pro" charset="0"/>
            </a:endParaRPr>
          </a:p>
        </p:txBody>
      </p:sp>
      <p:sp>
        <p:nvSpPr>
          <p:cNvPr id="5" name="제목 1">
            <a:extLst>
              <a:ext uri="{FF2B5EF4-FFF2-40B4-BE49-F238E27FC236}">
                <a16:creationId xmlns:a16="http://schemas.microsoft.com/office/drawing/2014/main" id="{B512027E-CE64-4B05-9168-8D1E3DC4E7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09600"/>
          </a:xfrm>
        </p:spPr>
        <p:txBody>
          <a:bodyPr/>
          <a:lstStyle/>
          <a:p>
            <a:r>
              <a:rPr lang="en-US" altLang="ko-KR" dirty="0"/>
              <a:t>WG Motion #6</a:t>
            </a:r>
            <a:endParaRPr lang="ko-KR" altLang="en-US" dirty="0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5FABB6D9-8AEA-4B93-8A18-987259E352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897458"/>
            <a:ext cx="8686800" cy="452495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the document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‘3079-21-0083-00-0000-Reporting of the 'C/SAB SC IEEE Human Factor for Immersive Content WG Status update'’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Sangcheol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Yoon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Hyun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Kyoon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Lim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13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</a:p>
        </p:txBody>
      </p:sp>
    </p:spTree>
    <p:extLst>
      <p:ext uri="{BB962C8B-B14F-4D97-AF65-F5344CB8AC3E}">
        <p14:creationId xmlns:p14="http://schemas.microsoft.com/office/powerpoint/2010/main" val="12933436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09C4D058-F4C3-4187-AABA-8AAD54563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3079-21-0091-00-0000-Session #20 WG Closing 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DAD0E24B-8CC8-4BA3-85EA-D6F8A3C54E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14</a:t>
            </a:fld>
            <a:endParaRPr lang="en-US">
              <a:latin typeface="Myriad Pro" charset="0"/>
            </a:endParaRPr>
          </a:p>
        </p:txBody>
      </p:sp>
      <p:sp>
        <p:nvSpPr>
          <p:cNvPr id="5" name="제목 1">
            <a:extLst>
              <a:ext uri="{FF2B5EF4-FFF2-40B4-BE49-F238E27FC236}">
                <a16:creationId xmlns:a16="http://schemas.microsoft.com/office/drawing/2014/main" id="{B512027E-CE64-4B05-9168-8D1E3DC4E7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09600"/>
          </a:xfrm>
        </p:spPr>
        <p:txBody>
          <a:bodyPr/>
          <a:lstStyle/>
          <a:p>
            <a:r>
              <a:rPr lang="en-US" altLang="ko-KR" dirty="0"/>
              <a:t>WG Motion #7</a:t>
            </a:r>
            <a:endParaRPr lang="ko-KR" altLang="en-US" dirty="0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BDB49B04-A020-4796-B5F8-AA98F63EFB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835903"/>
            <a:ext cx="8686800" cy="427873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to approve the document ‘3079-21-0081-00-0001-self-reported measures for VR Sickness by MTP Latency’</a:t>
            </a:r>
            <a:endParaRPr lang="en-GB" altLang="ko-KR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altLang="ko-KR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Seung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Wook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Lee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Sangcheol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Yoon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13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</a:p>
        </p:txBody>
      </p:sp>
    </p:spTree>
    <p:extLst>
      <p:ext uri="{BB962C8B-B14F-4D97-AF65-F5344CB8AC3E}">
        <p14:creationId xmlns:p14="http://schemas.microsoft.com/office/powerpoint/2010/main" val="38302045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09C4D058-F4C3-4187-AABA-8AAD54563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3079-21-0091-00-0000-Session #20 WG Closing 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DAD0E24B-8CC8-4BA3-85EA-D6F8A3C54E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15</a:t>
            </a:fld>
            <a:endParaRPr lang="en-US">
              <a:latin typeface="Myriad Pro" charset="0"/>
            </a:endParaRPr>
          </a:p>
        </p:txBody>
      </p:sp>
      <p:sp>
        <p:nvSpPr>
          <p:cNvPr id="5" name="제목 1">
            <a:extLst>
              <a:ext uri="{FF2B5EF4-FFF2-40B4-BE49-F238E27FC236}">
                <a16:creationId xmlns:a16="http://schemas.microsoft.com/office/drawing/2014/main" id="{B512027E-CE64-4B05-9168-8D1E3DC4E7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09600"/>
          </a:xfrm>
        </p:spPr>
        <p:txBody>
          <a:bodyPr/>
          <a:lstStyle/>
          <a:p>
            <a:r>
              <a:rPr lang="en-US" altLang="ko-KR" dirty="0"/>
              <a:t>WG Motion #8</a:t>
            </a:r>
            <a:endParaRPr lang="ko-KR" altLang="en-US" dirty="0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5D1DE17D-E2E6-4432-9BE6-23BEFC32D9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887241"/>
            <a:ext cx="8686800" cy="452495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document ‘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3079-21-0082-00-0001-Proposal of new par for ‘Motion to Photon (MTP) Latency and its Evaluation Method in virtual Environments’’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Seung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Wook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Lee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Sangcheol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Yoon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13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</a:t>
            </a:r>
          </a:p>
        </p:txBody>
      </p:sp>
    </p:spTree>
    <p:extLst>
      <p:ext uri="{BB962C8B-B14F-4D97-AF65-F5344CB8AC3E}">
        <p14:creationId xmlns:p14="http://schemas.microsoft.com/office/powerpoint/2010/main" val="5569859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09C4D058-F4C3-4187-AABA-8AAD54563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3079-21-0091-00-0000-Session #20 WG Closing 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DAD0E24B-8CC8-4BA3-85EA-D6F8A3C54E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16</a:t>
            </a:fld>
            <a:endParaRPr lang="en-US">
              <a:latin typeface="Myriad Pro" charset="0"/>
            </a:endParaRPr>
          </a:p>
        </p:txBody>
      </p:sp>
      <p:sp>
        <p:nvSpPr>
          <p:cNvPr id="5" name="제목 1">
            <a:extLst>
              <a:ext uri="{FF2B5EF4-FFF2-40B4-BE49-F238E27FC236}">
                <a16:creationId xmlns:a16="http://schemas.microsoft.com/office/drawing/2014/main" id="{B512027E-CE64-4B05-9168-8D1E3DC4E7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09600"/>
          </a:xfrm>
        </p:spPr>
        <p:txBody>
          <a:bodyPr/>
          <a:lstStyle/>
          <a:p>
            <a:r>
              <a:rPr lang="en-US" altLang="ko-KR" dirty="0"/>
              <a:t>WG Motion #9</a:t>
            </a:r>
            <a:endParaRPr lang="ko-KR" altLang="en-US" dirty="0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3CDEEE86-AD5F-4E79-9CF6-3938D3B75E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885412"/>
            <a:ext cx="8686800" cy="452495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to approve the document ‘3079-21-0044-03-0000-Proposal of New PAR for 'Motion Recognition-based Unattended Motion Learning Standard Framework'’</a:t>
            </a:r>
            <a:endParaRPr lang="en-GB" altLang="ko-KR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altLang="ko-KR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Seung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Wook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Lee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Sangcheol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Yoon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06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07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Fails </a:t>
            </a:r>
          </a:p>
        </p:txBody>
      </p:sp>
    </p:spTree>
    <p:extLst>
      <p:ext uri="{BB962C8B-B14F-4D97-AF65-F5344CB8AC3E}">
        <p14:creationId xmlns:p14="http://schemas.microsoft.com/office/powerpoint/2010/main" val="259787116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09C4D058-F4C3-4187-AABA-8AAD54563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3079-21-0091-00-0000-Session #20 WG Closing 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DAD0E24B-8CC8-4BA3-85EA-D6F8A3C54E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17</a:t>
            </a:fld>
            <a:endParaRPr lang="en-US">
              <a:latin typeface="Myriad Pro" charset="0"/>
            </a:endParaRPr>
          </a:p>
        </p:txBody>
      </p:sp>
      <p:sp>
        <p:nvSpPr>
          <p:cNvPr id="5" name="제목 1">
            <a:extLst>
              <a:ext uri="{FF2B5EF4-FFF2-40B4-BE49-F238E27FC236}">
                <a16:creationId xmlns:a16="http://schemas.microsoft.com/office/drawing/2014/main" id="{B512027E-CE64-4B05-9168-8D1E3DC4E7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09600"/>
          </a:xfrm>
        </p:spPr>
        <p:txBody>
          <a:bodyPr/>
          <a:lstStyle/>
          <a:p>
            <a:r>
              <a:rPr lang="en-US" altLang="ko-KR" dirty="0"/>
              <a:t>WG Motion #10</a:t>
            </a:r>
            <a:endParaRPr lang="ko-KR" altLang="en-US" dirty="0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53B3E22F-B527-490F-874A-9030A683D3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885412"/>
            <a:ext cx="8801100" cy="452495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the document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‘3079-21-0078-00-0002-The Automatic Calibration Procedure of the Device Coordinates Providing the Projection Mapping Content’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Seung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Wook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Lee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Sangcheol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Yoon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13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</a:t>
            </a:r>
          </a:p>
        </p:txBody>
      </p:sp>
    </p:spTree>
    <p:extLst>
      <p:ext uri="{BB962C8B-B14F-4D97-AF65-F5344CB8AC3E}">
        <p14:creationId xmlns:p14="http://schemas.microsoft.com/office/powerpoint/2010/main" val="408846977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09C4D058-F4C3-4187-AABA-8AAD54563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3079-21-0091-00-0000-Session #20 WG Closing 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DAD0E24B-8CC8-4BA3-85EA-D6F8A3C54E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18</a:t>
            </a:fld>
            <a:endParaRPr lang="en-US">
              <a:latin typeface="Myriad Pro" charset="0"/>
            </a:endParaRPr>
          </a:p>
        </p:txBody>
      </p:sp>
      <p:sp>
        <p:nvSpPr>
          <p:cNvPr id="5" name="제목 1">
            <a:extLst>
              <a:ext uri="{FF2B5EF4-FFF2-40B4-BE49-F238E27FC236}">
                <a16:creationId xmlns:a16="http://schemas.microsoft.com/office/drawing/2014/main" id="{B512027E-CE64-4B05-9168-8D1E3DC4E7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09600"/>
          </a:xfrm>
        </p:spPr>
        <p:txBody>
          <a:bodyPr/>
          <a:lstStyle/>
          <a:p>
            <a:r>
              <a:rPr lang="en-US" altLang="ko-KR" dirty="0"/>
              <a:t>WG Motion #11</a:t>
            </a:r>
            <a:endParaRPr lang="ko-KR" altLang="en-US" dirty="0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384B2407-485E-4ECA-8727-CD707BB523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885412"/>
            <a:ext cx="8801100" cy="452495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the document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‘3079-21-0076-00-0002-Reference Model of Software System for Providing by Immersive Interactive Fitness Content’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Seung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Wook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Lee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Sangcheol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Yoon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13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</a:t>
            </a:r>
          </a:p>
        </p:txBody>
      </p:sp>
    </p:spTree>
    <p:extLst>
      <p:ext uri="{BB962C8B-B14F-4D97-AF65-F5344CB8AC3E}">
        <p14:creationId xmlns:p14="http://schemas.microsoft.com/office/powerpoint/2010/main" val="19972224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cs typeface="ＭＳ Ｐゴシック" pitchFamily="-84" charset="-128"/>
              </a:rPr>
              <a:t>Compliance with </a:t>
            </a:r>
            <a:br>
              <a:rPr lang="en-US" dirty="0">
                <a:cs typeface="ＭＳ Ｐゴシック" pitchFamily="-84" charset="-128"/>
              </a:rPr>
            </a:br>
            <a:r>
              <a:rPr lang="en-US" dirty="0">
                <a:cs typeface="ＭＳ Ｐゴシック" pitchFamily="-84" charset="-128"/>
              </a:rPr>
              <a:t>IEEE Standards Policies and Procedures</a:t>
            </a:r>
          </a:p>
        </p:txBody>
      </p:sp>
      <p:sp>
        <p:nvSpPr>
          <p:cNvPr id="17412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FBEED3A-6D63-9244-B6A1-DC72C373F3D9}" type="slidenum">
              <a:rPr lang="en-US"/>
              <a:pPr/>
              <a:t>1</a:t>
            </a:fld>
            <a:endParaRPr lang="en-US" sz="1400">
              <a:latin typeface="Myriad Pro" charset="0"/>
            </a:endParaRPr>
          </a:p>
        </p:txBody>
      </p:sp>
      <p:sp>
        <p:nvSpPr>
          <p:cNvPr id="17411" name="Text Box 4"/>
          <p:cNvSpPr>
            <a:spLocks noGrp="1" noChangeArrowheads="1"/>
          </p:cNvSpPr>
          <p:nvPr>
            <p:ph idx="4294967295"/>
          </p:nvPr>
        </p:nvSpPr>
        <p:spPr>
          <a:xfrm>
            <a:off x="457200" y="1219200"/>
            <a:ext cx="8229600" cy="470535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altLang="ja-JP" sz="1200" dirty="0">
              <a:cs typeface="ＭＳ Ｐゴシック" pitchFamily="-84" charset="-128"/>
            </a:endParaRPr>
          </a:p>
          <a:p>
            <a:pPr marL="0" indent="0" eaLnBrk="1" hangingPunct="1"/>
            <a:r>
              <a:rPr lang="en-US" sz="1200" b="1" dirty="0" err="1"/>
              <a:t>Subclause</a:t>
            </a:r>
            <a:r>
              <a:rPr lang="en-US" sz="1200" b="1" dirty="0"/>
              <a:t> 5.2.1 of the </a:t>
            </a:r>
            <a:r>
              <a:rPr lang="en-US" sz="1200" b="1" i="1" dirty="0"/>
              <a:t>IEEE-SA Standards Board Bylaws </a:t>
            </a:r>
            <a:r>
              <a:rPr lang="en-US" sz="1200" b="1" dirty="0"/>
              <a:t>states, "While participating in IEEE standards development activities, all participants...shall act in accordance with all applicable laws (nation-based and international), the IEEE Code of Ethics, and with IEEE Standards policies and procedures."</a:t>
            </a:r>
            <a:endParaRPr lang="en-US" altLang="ja-JP" sz="1200" b="1" dirty="0">
              <a:cs typeface="ＭＳ Ｐゴシック" pitchFamily="-84" charset="-128"/>
            </a:endParaRPr>
          </a:p>
          <a:p>
            <a:pPr eaLnBrk="1" hangingPunct="1">
              <a:buFontTx/>
              <a:buChar char="•"/>
            </a:pPr>
            <a:endParaRPr lang="en-US" altLang="ja-JP" sz="1200" dirty="0">
              <a:cs typeface="ＭＳ Ｐゴシック" pitchFamily="-84" charset="-128"/>
            </a:endParaRPr>
          </a:p>
          <a:p>
            <a:pPr marL="0" indent="0" eaLnBrk="1" hangingPunct="1"/>
            <a:r>
              <a:rPr lang="en-US" altLang="ja-JP" sz="1200" dirty="0">
                <a:cs typeface="ＭＳ Ｐゴシック" pitchFamily="-84" charset="-128"/>
              </a:rPr>
              <a:t>The contributor acknowledges and accepts that this contribution is subject to </a:t>
            </a:r>
          </a:p>
          <a:p>
            <a:pPr eaLnBrk="1" hangingPunct="1">
              <a:buFontTx/>
              <a:buChar char="•"/>
            </a:pPr>
            <a:r>
              <a:rPr lang="en-US" altLang="ja-JP" sz="1200" dirty="0">
                <a:cs typeface="ＭＳ Ｐゴシック" pitchFamily="-84" charset="-128"/>
              </a:rPr>
              <a:t>The IEEE Standards copyright policy as stated in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Bylaws</a:t>
            </a:r>
            <a:r>
              <a:rPr lang="en-US" altLang="ja-JP" sz="1200" dirty="0">
                <a:cs typeface="ＭＳ Ｐゴシック" pitchFamily="-84" charset="-128"/>
              </a:rPr>
              <a:t>, section 7, </a:t>
            </a:r>
            <a:r>
              <a:rPr lang="en-US" altLang="ja-JP" sz="1200" dirty="0">
                <a:cs typeface="ＭＳ Ｐゴシック" pitchFamily="-84" charset="-128"/>
                <a:hlinkClick r:id="rId2"/>
              </a:rPr>
              <a:t>http://standards.ieee.org/develop/policies/bylaws/sect6-7.html#7</a:t>
            </a:r>
            <a:r>
              <a:rPr lang="en-US" altLang="ja-JP" sz="1200" dirty="0">
                <a:cs typeface="ＭＳ Ｐゴシック" pitchFamily="-84" charset="-128"/>
              </a:rPr>
              <a:t>, and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Operations Manual</a:t>
            </a:r>
            <a:r>
              <a:rPr lang="en-US" altLang="ja-JP" sz="1200" dirty="0">
                <a:cs typeface="ＭＳ Ｐゴシック" pitchFamily="-84" charset="-128"/>
              </a:rPr>
              <a:t>, section 6.1, http://standards.ieee.org/develop/policies/opman/sect6.html</a:t>
            </a:r>
          </a:p>
          <a:p>
            <a:pPr eaLnBrk="1" hangingPunct="1">
              <a:buFontTx/>
              <a:buChar char="•"/>
            </a:pPr>
            <a:r>
              <a:rPr lang="en-US" altLang="ja-JP" sz="1200" dirty="0">
                <a:cs typeface="ＭＳ Ｐゴシック" pitchFamily="-84" charset="-128"/>
              </a:rPr>
              <a:t>The IEEE Standards patent policy as stated in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Bylaws</a:t>
            </a:r>
            <a:r>
              <a:rPr lang="en-US" altLang="ja-JP" sz="1200" dirty="0">
                <a:cs typeface="ＭＳ Ｐゴシック" pitchFamily="-84" charset="-128"/>
              </a:rPr>
              <a:t>, section 6, </a:t>
            </a:r>
            <a:r>
              <a:rPr lang="en-US" altLang="ja-JP" sz="1200" dirty="0">
                <a:cs typeface="ＭＳ Ｐゴシック" pitchFamily="-84" charset="-128"/>
                <a:hlinkClick r:id="rId3"/>
              </a:rPr>
              <a:t>http://standards.ieee.org/guides/bylaws/sect6-7.html#6</a:t>
            </a:r>
            <a:r>
              <a:rPr lang="en-US" altLang="ja-JP" sz="1200" dirty="0">
                <a:cs typeface="ＭＳ Ｐゴシック" pitchFamily="-84" charset="-128"/>
              </a:rPr>
              <a:t>, and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Operations Manual</a:t>
            </a:r>
            <a:r>
              <a:rPr lang="en-US" altLang="ja-JP" sz="1200" dirty="0">
                <a:cs typeface="ＭＳ Ｐゴシック" pitchFamily="-84" charset="-128"/>
              </a:rPr>
              <a:t>, section 6.3, http://standards.ieee.org/develop/policies/opman/sect6.html</a:t>
            </a:r>
          </a:p>
          <a:p>
            <a:pPr eaLnBrk="1" hangingPunct="1">
              <a:buFontTx/>
              <a:buChar char="•"/>
            </a:pPr>
            <a:endParaRPr lang="en-US" sz="1200" dirty="0">
              <a:cs typeface="ＭＳ Ｐゴシック" pitchFamily="-84" charset="-128"/>
            </a:endParaRPr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99B4BF5C-71D1-4D4B-BC16-0136A059E9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3079-21-0091-00-0000-Session #20 WG Closing Plenary</a:t>
            </a:r>
          </a:p>
        </p:txBody>
      </p:sp>
    </p:spTree>
    <p:extLst>
      <p:ext uri="{BB962C8B-B14F-4D97-AF65-F5344CB8AC3E}">
        <p14:creationId xmlns:p14="http://schemas.microsoft.com/office/powerpoint/2010/main" val="127361253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09C4D058-F4C3-4187-AABA-8AAD54563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3079-21-0091-00-0000-Session #20 WG Closing 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DAD0E24B-8CC8-4BA3-85EA-D6F8A3C54E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19</a:t>
            </a:fld>
            <a:endParaRPr lang="en-US">
              <a:latin typeface="Myriad Pro" charset="0"/>
            </a:endParaRPr>
          </a:p>
        </p:txBody>
      </p:sp>
      <p:sp>
        <p:nvSpPr>
          <p:cNvPr id="5" name="제목 1">
            <a:extLst>
              <a:ext uri="{FF2B5EF4-FFF2-40B4-BE49-F238E27FC236}">
                <a16:creationId xmlns:a16="http://schemas.microsoft.com/office/drawing/2014/main" id="{B512027E-CE64-4B05-9168-8D1E3DC4E7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09600"/>
          </a:xfrm>
        </p:spPr>
        <p:txBody>
          <a:bodyPr/>
          <a:lstStyle/>
          <a:p>
            <a:r>
              <a:rPr lang="en-US" altLang="ko-KR" dirty="0"/>
              <a:t>WG Motion #12</a:t>
            </a:r>
            <a:endParaRPr lang="ko-KR" altLang="en-US" dirty="0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DFB5E9D3-8FF3-4D8E-9A2E-FCFD715DB4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885412"/>
            <a:ext cx="8801100" cy="452495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the document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‘3079-21-0077-00-0002-Reference Model of Hardware System for Providing by Immersive Interactive Fitness Content’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Seung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Wook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Lee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Sangcheol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Yoon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13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</a:t>
            </a:r>
          </a:p>
        </p:txBody>
      </p:sp>
    </p:spTree>
    <p:extLst>
      <p:ext uri="{BB962C8B-B14F-4D97-AF65-F5344CB8AC3E}">
        <p14:creationId xmlns:p14="http://schemas.microsoft.com/office/powerpoint/2010/main" val="317389302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09C4D058-F4C3-4187-AABA-8AAD54563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3079-21-0091-00-0000-Session #20 WG Closing 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DAD0E24B-8CC8-4BA3-85EA-D6F8A3C54E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20</a:t>
            </a:fld>
            <a:endParaRPr lang="en-US">
              <a:latin typeface="Myriad Pro" charset="0"/>
            </a:endParaRPr>
          </a:p>
        </p:txBody>
      </p:sp>
      <p:sp>
        <p:nvSpPr>
          <p:cNvPr id="5" name="제목 1">
            <a:extLst>
              <a:ext uri="{FF2B5EF4-FFF2-40B4-BE49-F238E27FC236}">
                <a16:creationId xmlns:a16="http://schemas.microsoft.com/office/drawing/2014/main" id="{B512027E-CE64-4B05-9168-8D1E3DC4E7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09600"/>
          </a:xfrm>
        </p:spPr>
        <p:txBody>
          <a:bodyPr/>
          <a:lstStyle/>
          <a:p>
            <a:r>
              <a:rPr lang="en-US" altLang="ko-KR" dirty="0"/>
              <a:t>WG Motion #13</a:t>
            </a:r>
            <a:endParaRPr lang="ko-KR" altLang="en-US" dirty="0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2B7B686F-8419-474E-8256-9EDB81940E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889504"/>
            <a:ext cx="8801100" cy="415562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the document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‘3079-21-0079-00-0002-Deep Learning-based Pose Estimation on Real Time Embedded Systems’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Sangkwon Peter Jeong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Sangcheol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Yoon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13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</a:t>
            </a:r>
          </a:p>
        </p:txBody>
      </p:sp>
    </p:spTree>
    <p:extLst>
      <p:ext uri="{BB962C8B-B14F-4D97-AF65-F5344CB8AC3E}">
        <p14:creationId xmlns:p14="http://schemas.microsoft.com/office/powerpoint/2010/main" val="29511333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09C4D058-F4C3-4187-AABA-8AAD54563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3079-21-0091-00-0000-Session #20 WG Closing 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DAD0E24B-8CC8-4BA3-85EA-D6F8A3C54E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21</a:t>
            </a:fld>
            <a:endParaRPr lang="en-US">
              <a:latin typeface="Myriad Pro" charset="0"/>
            </a:endParaRPr>
          </a:p>
        </p:txBody>
      </p:sp>
      <p:sp>
        <p:nvSpPr>
          <p:cNvPr id="5" name="제목 1">
            <a:extLst>
              <a:ext uri="{FF2B5EF4-FFF2-40B4-BE49-F238E27FC236}">
                <a16:creationId xmlns:a16="http://schemas.microsoft.com/office/drawing/2014/main" id="{B512027E-CE64-4B05-9168-8D1E3DC4E7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09600"/>
          </a:xfrm>
        </p:spPr>
        <p:txBody>
          <a:bodyPr/>
          <a:lstStyle/>
          <a:p>
            <a:r>
              <a:rPr lang="en-US" altLang="ko-KR" dirty="0"/>
              <a:t>WG Motion #14</a:t>
            </a:r>
            <a:endParaRPr lang="ko-KR" altLang="en-US" dirty="0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2B7B686F-8419-474E-8256-9EDB81940E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889504"/>
            <a:ext cx="8801100" cy="415562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the document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‘3079-21-0084-00-0002-Evaluation framework for user’s 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QoI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on the XR content’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HyeonWoo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Nam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Hyun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Kyoon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Lim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13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</a:t>
            </a:r>
          </a:p>
        </p:txBody>
      </p:sp>
    </p:spTree>
    <p:extLst>
      <p:ext uri="{BB962C8B-B14F-4D97-AF65-F5344CB8AC3E}">
        <p14:creationId xmlns:p14="http://schemas.microsoft.com/office/powerpoint/2010/main" val="335218327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09C4D058-F4C3-4187-AABA-8AAD54563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3079-21-0091-00-0000-Session #20 WG Closing 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DAD0E24B-8CC8-4BA3-85EA-D6F8A3C54E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22</a:t>
            </a:fld>
            <a:endParaRPr lang="en-US">
              <a:latin typeface="Myriad Pro" charset="0"/>
            </a:endParaRPr>
          </a:p>
        </p:txBody>
      </p:sp>
      <p:sp>
        <p:nvSpPr>
          <p:cNvPr id="5" name="제목 1">
            <a:extLst>
              <a:ext uri="{FF2B5EF4-FFF2-40B4-BE49-F238E27FC236}">
                <a16:creationId xmlns:a16="http://schemas.microsoft.com/office/drawing/2014/main" id="{B512027E-CE64-4B05-9168-8D1E3DC4E7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09600"/>
          </a:xfrm>
        </p:spPr>
        <p:txBody>
          <a:bodyPr/>
          <a:lstStyle/>
          <a:p>
            <a:r>
              <a:rPr lang="en-US" altLang="ko-KR" dirty="0"/>
              <a:t>WG Motion #15</a:t>
            </a:r>
            <a:endParaRPr lang="ko-KR" altLang="en-US" dirty="0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2B7B686F-8419-474E-8256-9EDB81940E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889504"/>
            <a:ext cx="8801100" cy="415562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the document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‘3079-21-0070-00-0001-Skeleton for 'Framework for Evaluating the Quality of Digital Human’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HyeonWoo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Nam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Hyun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Kyoon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Lim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13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</a:t>
            </a:r>
          </a:p>
        </p:txBody>
      </p:sp>
    </p:spTree>
    <p:extLst>
      <p:ext uri="{BB962C8B-B14F-4D97-AF65-F5344CB8AC3E}">
        <p14:creationId xmlns:p14="http://schemas.microsoft.com/office/powerpoint/2010/main" val="230086617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09C4D058-F4C3-4187-AABA-8AAD54563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3079-21-0091-00-0000-Session #20 WG Closing 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DAD0E24B-8CC8-4BA3-85EA-D6F8A3C54E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23</a:t>
            </a:fld>
            <a:endParaRPr lang="en-US">
              <a:latin typeface="Myriad Pro" charset="0"/>
            </a:endParaRPr>
          </a:p>
        </p:txBody>
      </p:sp>
      <p:sp>
        <p:nvSpPr>
          <p:cNvPr id="5" name="제목 1">
            <a:extLst>
              <a:ext uri="{FF2B5EF4-FFF2-40B4-BE49-F238E27FC236}">
                <a16:creationId xmlns:a16="http://schemas.microsoft.com/office/drawing/2014/main" id="{B512027E-CE64-4B05-9168-8D1E3DC4E7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09600"/>
          </a:xfrm>
        </p:spPr>
        <p:txBody>
          <a:bodyPr/>
          <a:lstStyle/>
          <a:p>
            <a:r>
              <a:rPr lang="en-US" altLang="ko-KR" dirty="0"/>
              <a:t>WG Motion #16</a:t>
            </a:r>
            <a:endParaRPr lang="ko-KR" altLang="en-US" dirty="0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2B7B686F-8419-474E-8256-9EDB81940E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889504"/>
            <a:ext cx="8801100" cy="415562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the document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‘3079-21-0071-00-0001-Introduction of 'Framework for Evaluating the Quality of Digital Human'’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HyeonWoo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Nam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Hyun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Kyoon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Lim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13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</a:t>
            </a:r>
          </a:p>
        </p:txBody>
      </p:sp>
    </p:spTree>
    <p:extLst>
      <p:ext uri="{BB962C8B-B14F-4D97-AF65-F5344CB8AC3E}">
        <p14:creationId xmlns:p14="http://schemas.microsoft.com/office/powerpoint/2010/main" val="181598446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09C4D058-F4C3-4187-AABA-8AAD54563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3079-21-0091-00-0000-Session #20 WG Closing 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DAD0E24B-8CC8-4BA3-85EA-D6F8A3C54E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24</a:t>
            </a:fld>
            <a:endParaRPr lang="en-US">
              <a:latin typeface="Myriad Pro" charset="0"/>
            </a:endParaRPr>
          </a:p>
        </p:txBody>
      </p:sp>
      <p:sp>
        <p:nvSpPr>
          <p:cNvPr id="5" name="제목 1">
            <a:extLst>
              <a:ext uri="{FF2B5EF4-FFF2-40B4-BE49-F238E27FC236}">
                <a16:creationId xmlns:a16="http://schemas.microsoft.com/office/drawing/2014/main" id="{B512027E-CE64-4B05-9168-8D1E3DC4E7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09600"/>
          </a:xfrm>
        </p:spPr>
        <p:txBody>
          <a:bodyPr/>
          <a:lstStyle/>
          <a:p>
            <a:r>
              <a:rPr lang="en-US" altLang="ko-KR" dirty="0"/>
              <a:t>WG Motion #17</a:t>
            </a:r>
            <a:endParaRPr lang="ko-KR" altLang="en-US" dirty="0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32978D0A-1927-421C-BCE8-1193E21348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889504"/>
            <a:ext cx="8801100" cy="452495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the document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‘3079-21-0085-00-0001-On Inter-view Redundancy-aware Cluster Based Coding Structure Decision on MV-HEVC for MPEG Immersive Video’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Peter Sangkwon Jeong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Hyun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Kyoon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Lim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13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</a:t>
            </a:r>
          </a:p>
        </p:txBody>
      </p:sp>
    </p:spTree>
    <p:extLst>
      <p:ext uri="{BB962C8B-B14F-4D97-AF65-F5344CB8AC3E}">
        <p14:creationId xmlns:p14="http://schemas.microsoft.com/office/powerpoint/2010/main" val="253764268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09C4D058-F4C3-4187-AABA-8AAD54563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3079-21-0091-00-0000-Session #20 WG Closing 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DAD0E24B-8CC8-4BA3-85EA-D6F8A3C54E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25</a:t>
            </a:fld>
            <a:endParaRPr lang="en-US">
              <a:latin typeface="Myriad Pro" charset="0"/>
            </a:endParaRPr>
          </a:p>
        </p:txBody>
      </p:sp>
      <p:sp>
        <p:nvSpPr>
          <p:cNvPr id="5" name="제목 1">
            <a:extLst>
              <a:ext uri="{FF2B5EF4-FFF2-40B4-BE49-F238E27FC236}">
                <a16:creationId xmlns:a16="http://schemas.microsoft.com/office/drawing/2014/main" id="{B512027E-CE64-4B05-9168-8D1E3DC4E7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09600"/>
          </a:xfrm>
        </p:spPr>
        <p:txBody>
          <a:bodyPr/>
          <a:lstStyle/>
          <a:p>
            <a:r>
              <a:rPr lang="en-US" altLang="ko-KR" dirty="0"/>
              <a:t>WG Motion #18</a:t>
            </a:r>
            <a:endParaRPr lang="ko-KR" altLang="en-US" dirty="0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2B7B686F-8419-474E-8256-9EDB81940E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889504"/>
            <a:ext cx="8801100" cy="415562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the document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‘3079-21-0061-02-0002-Hierarchy for IEEE P3079.2’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HyeonWoo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Nam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Hyun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Kyoon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Lim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13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</a:t>
            </a:r>
          </a:p>
        </p:txBody>
      </p:sp>
    </p:spTree>
    <p:extLst>
      <p:ext uri="{BB962C8B-B14F-4D97-AF65-F5344CB8AC3E}">
        <p14:creationId xmlns:p14="http://schemas.microsoft.com/office/powerpoint/2010/main" val="272823259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09C4D058-F4C3-4187-AABA-8AAD54563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3079-21-0091-00-0000-Session #20 WG Closing 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DAD0E24B-8CC8-4BA3-85EA-D6F8A3C54E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26</a:t>
            </a:fld>
            <a:endParaRPr lang="en-US">
              <a:latin typeface="Myriad Pro" charset="0"/>
            </a:endParaRPr>
          </a:p>
        </p:txBody>
      </p:sp>
      <p:sp>
        <p:nvSpPr>
          <p:cNvPr id="5" name="제목 1">
            <a:extLst>
              <a:ext uri="{FF2B5EF4-FFF2-40B4-BE49-F238E27FC236}">
                <a16:creationId xmlns:a16="http://schemas.microsoft.com/office/drawing/2014/main" id="{B512027E-CE64-4B05-9168-8D1E3DC4E7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09600"/>
          </a:xfrm>
        </p:spPr>
        <p:txBody>
          <a:bodyPr/>
          <a:lstStyle/>
          <a:p>
            <a:r>
              <a:rPr lang="en-US" altLang="ko-KR" dirty="0"/>
              <a:t>WG Motion #19</a:t>
            </a:r>
            <a:endParaRPr lang="ko-KR" altLang="en-US" dirty="0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00139635-988B-4CE0-80D4-5DB5246821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889504"/>
            <a:ext cx="8801100" cy="415562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the document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‘3079-21-0065-01-0002-STD D01 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Frameowk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for Motion Training’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HyeonWoo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Nam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Hyun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Kyoon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Lim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13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</a:t>
            </a:r>
          </a:p>
        </p:txBody>
      </p:sp>
    </p:spTree>
    <p:extLst>
      <p:ext uri="{BB962C8B-B14F-4D97-AF65-F5344CB8AC3E}">
        <p14:creationId xmlns:p14="http://schemas.microsoft.com/office/powerpoint/2010/main" val="325243232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09C4D058-F4C3-4187-AABA-8AAD54563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3079-21-0091-00-0000-Session #20 WG Closing 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DAD0E24B-8CC8-4BA3-85EA-D6F8A3C54E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27</a:t>
            </a:fld>
            <a:endParaRPr lang="en-US">
              <a:latin typeface="Myriad Pro" charset="0"/>
            </a:endParaRPr>
          </a:p>
        </p:txBody>
      </p:sp>
      <p:sp>
        <p:nvSpPr>
          <p:cNvPr id="5" name="제목 1">
            <a:extLst>
              <a:ext uri="{FF2B5EF4-FFF2-40B4-BE49-F238E27FC236}">
                <a16:creationId xmlns:a16="http://schemas.microsoft.com/office/drawing/2014/main" id="{B512027E-CE64-4B05-9168-8D1E3DC4E7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09600"/>
          </a:xfrm>
        </p:spPr>
        <p:txBody>
          <a:bodyPr/>
          <a:lstStyle/>
          <a:p>
            <a:r>
              <a:rPr lang="en-US" altLang="ko-KR" dirty="0"/>
              <a:t>WG Motion #20</a:t>
            </a:r>
            <a:endParaRPr lang="ko-KR" altLang="en-US" dirty="0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1F387F1A-F1BC-415A-A19A-1060413B2F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897049"/>
            <a:ext cx="8801100" cy="415562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the document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‘3079-21-0075-00-0000-How to Evaluate the Digital Human in Objective Methods’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Wookho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Son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Hyun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Kyoon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Lim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13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</a:t>
            </a:r>
          </a:p>
        </p:txBody>
      </p:sp>
    </p:spTree>
    <p:extLst>
      <p:ext uri="{BB962C8B-B14F-4D97-AF65-F5344CB8AC3E}">
        <p14:creationId xmlns:p14="http://schemas.microsoft.com/office/powerpoint/2010/main" val="204654986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09C4D058-F4C3-4187-AABA-8AAD54563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3079-21-0091-00-0000-Session #20 WG Closing 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DAD0E24B-8CC8-4BA3-85EA-D6F8A3C54E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28</a:t>
            </a:fld>
            <a:endParaRPr lang="en-US">
              <a:latin typeface="Myriad Pro" charset="0"/>
            </a:endParaRPr>
          </a:p>
        </p:txBody>
      </p:sp>
      <p:sp>
        <p:nvSpPr>
          <p:cNvPr id="5" name="제목 1">
            <a:extLst>
              <a:ext uri="{FF2B5EF4-FFF2-40B4-BE49-F238E27FC236}">
                <a16:creationId xmlns:a16="http://schemas.microsoft.com/office/drawing/2014/main" id="{B512027E-CE64-4B05-9168-8D1E3DC4E7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09600"/>
          </a:xfrm>
        </p:spPr>
        <p:txBody>
          <a:bodyPr/>
          <a:lstStyle/>
          <a:p>
            <a:r>
              <a:rPr lang="en-US" altLang="ko-KR" dirty="0"/>
              <a:t>WG Motion #21</a:t>
            </a:r>
            <a:endParaRPr lang="ko-KR" altLang="en-US" dirty="0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52536E51-B8B6-419C-A531-F9C3EDC604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897049"/>
            <a:ext cx="8801100" cy="415562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the document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‘3079-21-0088-00-0001-Session #20 3079.1 TG Meeting Summary’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Seung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Wook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Lee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Wookho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Son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13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</a:t>
            </a:r>
          </a:p>
        </p:txBody>
      </p:sp>
    </p:spTree>
    <p:extLst>
      <p:ext uri="{BB962C8B-B14F-4D97-AF65-F5344CB8AC3E}">
        <p14:creationId xmlns:p14="http://schemas.microsoft.com/office/powerpoint/2010/main" val="13559586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2733721"/>
              </p:ext>
            </p:extLst>
          </p:nvPr>
        </p:nvGraphicFramePr>
        <p:xfrm>
          <a:off x="228600" y="1371600"/>
          <a:ext cx="8686800" cy="4116390"/>
        </p:xfrm>
        <a:graphic>
          <a:graphicData uri="http://schemas.openxmlformats.org/drawingml/2006/table">
            <a:tbl>
              <a:tblPr/>
              <a:tblGrid>
                <a:gridCol w="2133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106488">
                <a:tc gridSpan="4">
                  <a:txBody>
                    <a:bodyPr/>
                    <a:lstStyle/>
                    <a:p>
                      <a:pPr marL="4572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itchFamily="-84" charset="0"/>
                          <a:cs typeface="Times New Roman" panose="02020603050405020304" pitchFamily="18" charset="0"/>
                        </a:rPr>
                        <a:t>IEEE 3079 Session #20 WG Closing Plenary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9150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Date: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 2021-10-07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7688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Author(s):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Name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Affiliation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Phone [optional]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Email [optional]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Beom-Ryeol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Lee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ETRI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+82 10 8880 3347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lbr@etri.re.kr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Jeong, Sangkwon Peter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JoyFun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+82 10 8667 7329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ceo@joyfun.kr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8467" name="Rectangle 6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eaLnBrk="0" hangingPunct="0"/>
            <a:endParaRPr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914399"/>
          </a:xfrm>
        </p:spPr>
        <p:txBody>
          <a:bodyPr/>
          <a:lstStyle/>
          <a:p>
            <a:pPr eaLnBrk="0" hangingPunct="0"/>
            <a:r>
              <a:rPr lang="en-GB" altLang="ko-KR" sz="1800" dirty="0"/>
              <a:t>IEEE 3079</a:t>
            </a:r>
            <a:br>
              <a:rPr lang="en-GB" altLang="ko-KR" sz="1800" dirty="0"/>
            </a:br>
            <a:r>
              <a:rPr lang="en-US" altLang="ko-KR" sz="1800" dirty="0"/>
              <a:t>Human Factor for Immersive Content Working Group</a:t>
            </a:r>
            <a:br>
              <a:rPr lang="en-US" altLang="ko-KR" sz="1800" dirty="0"/>
            </a:br>
            <a:r>
              <a:rPr lang="en-US" altLang="ko-KR" sz="1800" dirty="0" err="1"/>
              <a:t>Beom-Ryeol</a:t>
            </a:r>
            <a:r>
              <a:rPr lang="ko-KR" altLang="en-US" sz="1800" dirty="0"/>
              <a:t> </a:t>
            </a:r>
            <a:r>
              <a:rPr lang="en-US" altLang="ko-KR" sz="1800" dirty="0"/>
              <a:t>Lee, lbr@etri.re.kr</a:t>
            </a:r>
            <a:endParaRPr lang="ko-KR" altLang="en-US" sz="1800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</a:t>
            </a:fld>
            <a:endParaRPr lang="en-US">
              <a:latin typeface="Myriad Pro" charset="0"/>
            </a:endParaRPr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9D1ED674-1241-4F05-88B4-474F1F0221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3079-21-0091-00-0000-Session #20 WG Closing Plenary</a:t>
            </a:r>
          </a:p>
        </p:txBody>
      </p:sp>
    </p:spTree>
    <p:extLst>
      <p:ext uri="{BB962C8B-B14F-4D97-AF65-F5344CB8AC3E}">
        <p14:creationId xmlns:p14="http://schemas.microsoft.com/office/powerpoint/2010/main" val="248687128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09C4D058-F4C3-4187-AABA-8AAD54563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3079-21-0091-00-0000-Session #20 WG Closing 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DAD0E24B-8CC8-4BA3-85EA-D6F8A3C54E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29</a:t>
            </a:fld>
            <a:endParaRPr lang="en-US">
              <a:latin typeface="Myriad Pro" charset="0"/>
            </a:endParaRPr>
          </a:p>
        </p:txBody>
      </p:sp>
      <p:sp>
        <p:nvSpPr>
          <p:cNvPr id="5" name="제목 1">
            <a:extLst>
              <a:ext uri="{FF2B5EF4-FFF2-40B4-BE49-F238E27FC236}">
                <a16:creationId xmlns:a16="http://schemas.microsoft.com/office/drawing/2014/main" id="{B512027E-CE64-4B05-9168-8D1E3DC4E7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09600"/>
          </a:xfrm>
        </p:spPr>
        <p:txBody>
          <a:bodyPr/>
          <a:lstStyle/>
          <a:p>
            <a:r>
              <a:rPr lang="en-US" altLang="ko-KR" dirty="0"/>
              <a:t>WG Motion #22</a:t>
            </a:r>
            <a:endParaRPr lang="ko-KR" altLang="en-US" dirty="0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C4AF7224-1A19-46F3-A7C3-13840CA505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897049"/>
            <a:ext cx="8801100" cy="415562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the document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‘3079-21-0086-00-0002-Session #20 3079.2 TG Meeting Summary’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Wookho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Son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Seung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Wook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Lee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13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</a:t>
            </a:r>
          </a:p>
        </p:txBody>
      </p:sp>
    </p:spTree>
    <p:extLst>
      <p:ext uri="{BB962C8B-B14F-4D97-AF65-F5344CB8AC3E}">
        <p14:creationId xmlns:p14="http://schemas.microsoft.com/office/powerpoint/2010/main" val="13770351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#23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30</a:t>
            </a:fld>
            <a:endParaRPr lang="en-US">
              <a:latin typeface="Myriad Pro" charset="0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3079-21-0091-00-0000-Session #20 WG Closing Plenary</a:t>
            </a:r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57FAFD79-A783-42BF-A71C-9F396A0961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897049"/>
            <a:ext cx="8801100" cy="415562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the document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‘3079-21-0090-00-0003-Session #20 3079.3 TG Meeting Summary’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HyeonWoo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Nam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Sangcheol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Yoon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13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</a:t>
            </a:r>
          </a:p>
        </p:txBody>
      </p:sp>
    </p:spTree>
    <p:extLst>
      <p:ext uri="{BB962C8B-B14F-4D97-AF65-F5344CB8AC3E}">
        <p14:creationId xmlns:p14="http://schemas.microsoft.com/office/powerpoint/2010/main" val="301275717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#24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31</a:t>
            </a:fld>
            <a:endParaRPr lang="en-US">
              <a:latin typeface="Myriad Pro" charset="0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3079-21-0091-00-0000-Session #20 WG Closing Plenary</a:t>
            </a:r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1BA2A3B2-788E-48F1-819D-20D3A59BBE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866680"/>
            <a:ext cx="8686800" cy="415562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to approve the document ‘3079-21-0091-00-0000-Session #20 WG Closing Plenary’</a:t>
            </a:r>
            <a:endParaRPr lang="en-GB" altLang="ko-KR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altLang="ko-KR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Seung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Wook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Lee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HyeonWoo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Nam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13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</a:p>
        </p:txBody>
      </p:sp>
    </p:spTree>
    <p:extLst>
      <p:ext uri="{BB962C8B-B14F-4D97-AF65-F5344CB8AC3E}">
        <p14:creationId xmlns:p14="http://schemas.microsoft.com/office/powerpoint/2010/main" val="239252081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タイトル 1"/>
          <p:cNvSpPr>
            <a:spLocks noGrp="1"/>
          </p:cNvSpPr>
          <p:nvPr>
            <p:ph type="title"/>
          </p:nvPr>
        </p:nvSpPr>
        <p:spPr>
          <a:xfrm>
            <a:off x="2913062" y="2743200"/>
            <a:ext cx="3317875" cy="685800"/>
          </a:xfrm>
        </p:spPr>
        <p:txBody>
          <a:bodyPr/>
          <a:lstStyle/>
          <a:p>
            <a:pPr algn="ctr"/>
            <a:r>
              <a:rPr kumimoji="1" lang="en-US" altLang="ja-JP" dirty="0">
                <a:ea typeface="ＭＳ Ｐゴシック" pitchFamily="50" charset="-128"/>
              </a:rPr>
              <a:t>Action Item</a:t>
            </a:r>
            <a:endParaRPr kumimoji="1" lang="ja-JP" altLang="en-US" dirty="0">
              <a:ea typeface="ＭＳ Ｐゴシック" pitchFamily="50" charset="-128"/>
            </a:endParaRPr>
          </a:p>
        </p:txBody>
      </p:sp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9AC0A3B7-BC06-42E9-A8DC-C376A22F10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32</a:t>
            </a:fld>
            <a:endParaRPr lang="en-US">
              <a:latin typeface="Myriad Pro" charset="0"/>
            </a:endParaRPr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6720ADEC-9712-49F5-962A-8715779293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3079-21-0091-00-0000-Session #20 WG Closing Plenary</a:t>
            </a:r>
          </a:p>
        </p:txBody>
      </p:sp>
    </p:spTree>
    <p:extLst>
      <p:ext uri="{BB962C8B-B14F-4D97-AF65-F5344CB8AC3E}">
        <p14:creationId xmlns:p14="http://schemas.microsoft.com/office/powerpoint/2010/main" val="158019355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2"/>
          <p:cNvSpPr>
            <a:spLocks noGrp="1"/>
          </p:cNvSpPr>
          <p:nvPr>
            <p:ph type="title"/>
          </p:nvPr>
        </p:nvSpPr>
        <p:spPr>
          <a:xfrm>
            <a:off x="431514" y="208535"/>
            <a:ext cx="8306657" cy="674592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</a:pPr>
            <a:r>
              <a:rPr lang="en-US" altLang="ko-KR" dirty="0">
                <a:latin typeface="Arial" charset="0"/>
              </a:rPr>
              <a:t>WG Action Item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400050" y="1066800"/>
            <a:ext cx="8343900" cy="4495800"/>
          </a:xfrm>
          <a:prstGeom prst="rect">
            <a:avLst/>
          </a:prstGeom>
        </p:spPr>
        <p:txBody>
          <a:bodyPr vert="horz" wrap="square" lIns="91440" tIns="45720" rIns="91440" bIns="4572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ko-K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New PARs Proposal to Standard Committee (C/SAB)</a:t>
            </a:r>
          </a:p>
          <a:p>
            <a:pPr algn="just"/>
            <a:r>
              <a:rPr lang="en-US" altLang="ko-K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Modification proposal for expansion of P3079.2</a:t>
            </a:r>
          </a:p>
          <a:p>
            <a:pPr algn="just"/>
            <a:endParaRPr lang="en-US" altLang="ko-KR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/>
            <a:endParaRPr lang="en-US" altLang="ko-KR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바닥글 개체 틀 1">
            <a:extLst>
              <a:ext uri="{FF2B5EF4-FFF2-40B4-BE49-F238E27FC236}">
                <a16:creationId xmlns:a16="http://schemas.microsoft.com/office/drawing/2014/main" id="{2235D4C3-4E93-4514-9AE1-B6759904A1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3079-21-0091-00-0000-Session #20 WG Closing Plenary</a:t>
            </a:r>
          </a:p>
        </p:txBody>
      </p:sp>
      <p:sp>
        <p:nvSpPr>
          <p:cNvPr id="3" name="슬라이드 번호 개체 틀 2">
            <a:extLst>
              <a:ext uri="{FF2B5EF4-FFF2-40B4-BE49-F238E27FC236}">
                <a16:creationId xmlns:a16="http://schemas.microsoft.com/office/drawing/2014/main" id="{4A0BF9EB-08AA-4364-819A-4313DF99BB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33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371058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2"/>
          <p:cNvSpPr>
            <a:spLocks noGrp="1"/>
          </p:cNvSpPr>
          <p:nvPr>
            <p:ph type="title"/>
          </p:nvPr>
        </p:nvSpPr>
        <p:spPr>
          <a:xfrm>
            <a:off x="431514" y="208535"/>
            <a:ext cx="8306657" cy="674592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</a:pPr>
            <a:r>
              <a:rPr lang="en-US" altLang="ko-KR" dirty="0">
                <a:latin typeface="Arial" charset="0"/>
              </a:rPr>
              <a:t>Next Agenda for P3079.1</a:t>
            </a:r>
          </a:p>
        </p:txBody>
      </p:sp>
      <p:sp>
        <p:nvSpPr>
          <p:cNvPr id="2" name="바닥글 개체 틀 1">
            <a:extLst>
              <a:ext uri="{FF2B5EF4-FFF2-40B4-BE49-F238E27FC236}">
                <a16:creationId xmlns:a16="http://schemas.microsoft.com/office/drawing/2014/main" id="{2235D4C3-4E93-4514-9AE1-B6759904A1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3079-21-0091-00-0000-Session #20 WG Closing Plenary</a:t>
            </a:r>
          </a:p>
        </p:txBody>
      </p:sp>
      <p:sp>
        <p:nvSpPr>
          <p:cNvPr id="3" name="슬라이드 번호 개체 틀 2">
            <a:extLst>
              <a:ext uri="{FF2B5EF4-FFF2-40B4-BE49-F238E27FC236}">
                <a16:creationId xmlns:a16="http://schemas.microsoft.com/office/drawing/2014/main" id="{4A0BF9EB-08AA-4364-819A-4313DF99BB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34</a:t>
            </a:fld>
            <a:endParaRPr lang="en-US">
              <a:latin typeface="Myriad Pro" charset="0"/>
            </a:endParaRP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B5AFC928-73D2-436F-B6A1-F0CEC04BDD38}"/>
              </a:ext>
            </a:extLst>
          </p:cNvPr>
          <p:cNvSpPr txBox="1">
            <a:spLocks noChangeArrowheads="1"/>
          </p:cNvSpPr>
          <p:nvPr/>
        </p:nvSpPr>
        <p:spPr>
          <a:xfrm>
            <a:off x="400050" y="1066800"/>
            <a:ext cx="8343900" cy="4495800"/>
          </a:xfrm>
          <a:prstGeom prst="rect">
            <a:avLst/>
          </a:prstGeom>
          <a:noFill/>
        </p:spPr>
        <p:txBody>
          <a:bodyPr vert="horz" wrap="square" lIns="91440" tIns="45720" rIns="91440" bIns="4572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ko-K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Continue discussion on the terms &amp; definitions of P3079.1 standard </a:t>
            </a:r>
          </a:p>
          <a:p>
            <a:pPr algn="just"/>
            <a:r>
              <a:rPr lang="en-US" altLang="ko-K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Draft of 3079.1 will be modified current PAR including specification of followings;</a:t>
            </a:r>
          </a:p>
          <a:p>
            <a:pPr algn="just"/>
            <a:r>
              <a:rPr lang="en-US" altLang="ko-K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Draft &amp; Share the P3079.1 standard documents</a:t>
            </a:r>
          </a:p>
          <a:p>
            <a:pPr marL="457200" lvl="1" indent="0" algn="just">
              <a:buNone/>
            </a:pPr>
            <a:endParaRPr lang="en-US" altLang="ko-KR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/>
            <a:endParaRPr lang="en-US" altLang="ko-KR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677408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0050" y="1066800"/>
            <a:ext cx="8343900" cy="4495800"/>
          </a:xfrm>
        </p:spPr>
        <p:txBody>
          <a:bodyPr wrap="square">
            <a:normAutofit/>
          </a:bodyPr>
          <a:lstStyle/>
          <a:p>
            <a:pPr algn="just"/>
            <a:r>
              <a:rPr lang="en-US" altLang="ko-K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Discuss the hierarchy for IEEE P3079.2</a:t>
            </a:r>
          </a:p>
          <a:p>
            <a:pPr algn="just"/>
            <a:r>
              <a:rPr lang="en-US" altLang="ko-K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Discuss the character generation for IEEE P3079.2 </a:t>
            </a:r>
          </a:p>
          <a:p>
            <a:pPr algn="just"/>
            <a:r>
              <a:rPr lang="en-US" altLang="ko-K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Edit the standard document for IEEE P3079.2 </a:t>
            </a:r>
          </a:p>
          <a:p>
            <a:pPr algn="just"/>
            <a:r>
              <a:rPr lang="en-US" altLang="ko-K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Request 5 meeting slots to keep the next meeting running smoothly</a:t>
            </a:r>
          </a:p>
        </p:txBody>
      </p:sp>
      <p:sp>
        <p:nvSpPr>
          <p:cNvPr id="3" name="슬라이드 번호 개체 틀 2">
            <a:extLst>
              <a:ext uri="{FF2B5EF4-FFF2-40B4-BE49-F238E27FC236}">
                <a16:creationId xmlns:a16="http://schemas.microsoft.com/office/drawing/2014/main" id="{D102F57F-54BD-43D5-8003-64AE37DA80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35</a:t>
            </a:fld>
            <a:endParaRPr lang="en-US">
              <a:latin typeface="Myriad Pro" charset="0"/>
            </a:endParaRPr>
          </a:p>
        </p:txBody>
      </p:sp>
      <p:sp>
        <p:nvSpPr>
          <p:cNvPr id="6" name="바닥글 개체 틀 1">
            <a:extLst>
              <a:ext uri="{FF2B5EF4-FFF2-40B4-BE49-F238E27FC236}">
                <a16:creationId xmlns:a16="http://schemas.microsoft.com/office/drawing/2014/main" id="{10845B46-1010-43DE-BDEE-3AD421796C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5029200" cy="247650"/>
          </a:xfrm>
        </p:spPr>
        <p:txBody>
          <a:bodyPr/>
          <a:lstStyle/>
          <a:p>
            <a:pPr>
              <a:defRPr/>
            </a:pPr>
            <a:r>
              <a:rPr lang="en-US"/>
              <a:t>3079-21-0091-00-0000-Session #20 WG Closing Plenary</a:t>
            </a:r>
            <a:endParaRPr lang="en-US" dirty="0"/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6C373B44-01EE-4DCA-A739-F3F338341AFC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52401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6858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lang="ko-KR" altLang="en-US" sz="2800" b="1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dirty="0">
                <a:latin typeface="Arial" charset="0"/>
              </a:rPr>
              <a:t>Next Agenda for P3079.2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0050" y="1066800"/>
            <a:ext cx="8343900" cy="4495800"/>
          </a:xfrm>
        </p:spPr>
        <p:txBody>
          <a:bodyPr wrap="square">
            <a:normAutofit/>
          </a:bodyPr>
          <a:lstStyle/>
          <a:p>
            <a:pPr algn="just"/>
            <a:r>
              <a:rPr lang="en-US" altLang="ko-K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Discuss the skeleton Doc of IEEE P3079.3</a:t>
            </a:r>
          </a:p>
          <a:p>
            <a:pPr algn="just"/>
            <a:r>
              <a:rPr lang="en-US" altLang="ko-K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Discuss the WD Doc of IEEE P3079.3</a:t>
            </a:r>
            <a:endParaRPr lang="en-US" altLang="ko-K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</a:pPr>
            <a:endParaRPr lang="en-US" altLang="ko-K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슬라이드 번호 개체 틀 2">
            <a:extLst>
              <a:ext uri="{FF2B5EF4-FFF2-40B4-BE49-F238E27FC236}">
                <a16:creationId xmlns:a16="http://schemas.microsoft.com/office/drawing/2014/main" id="{D102F57F-54BD-43D5-8003-64AE37DA80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36</a:t>
            </a:fld>
            <a:endParaRPr lang="en-US">
              <a:latin typeface="Myriad Pro" charset="0"/>
            </a:endParaRPr>
          </a:p>
        </p:txBody>
      </p:sp>
      <p:sp>
        <p:nvSpPr>
          <p:cNvPr id="6" name="바닥글 개체 틀 1">
            <a:extLst>
              <a:ext uri="{FF2B5EF4-FFF2-40B4-BE49-F238E27FC236}">
                <a16:creationId xmlns:a16="http://schemas.microsoft.com/office/drawing/2014/main" id="{10845B46-1010-43DE-BDEE-3AD421796C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5029200" cy="247650"/>
          </a:xfrm>
        </p:spPr>
        <p:txBody>
          <a:bodyPr/>
          <a:lstStyle/>
          <a:p>
            <a:pPr>
              <a:defRPr/>
            </a:pPr>
            <a:r>
              <a:rPr lang="en-US"/>
              <a:t>3079-21-0091-00-0000-Session #20 WG Closing Plenary</a:t>
            </a:r>
            <a:endParaRPr lang="en-US" dirty="0"/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6C373B44-01EE-4DCA-A739-F3F338341AFC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52401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6858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lang="ko-KR" altLang="en-US" sz="2800" b="1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dirty="0">
                <a:latin typeface="Arial" charset="0"/>
              </a:rPr>
              <a:t>Next Agenda for P3079.3</a:t>
            </a:r>
          </a:p>
        </p:txBody>
      </p:sp>
    </p:spTree>
    <p:extLst>
      <p:ext uri="{BB962C8B-B14F-4D97-AF65-F5344CB8AC3E}">
        <p14:creationId xmlns:p14="http://schemas.microsoft.com/office/powerpoint/2010/main" val="202488454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7E5632A-77EB-45DC-ACBE-8DB6EFBD7F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Attendees</a:t>
            </a:r>
            <a:endParaRPr lang="ko-KR" altLang="en-US" dirty="0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3EF7AEEB-8A72-4431-B696-629E7FCCEE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3079-21-0091-00-0000-Session #20 WG Closing Plenary</a:t>
            </a:r>
            <a:endParaRPr 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88D9966E-82BF-4B1B-B2B1-F4293B1D3C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37</a:t>
            </a:fld>
            <a:endParaRPr lang="en-US">
              <a:latin typeface="Myriad Pro" charset="0"/>
            </a:endParaRPr>
          </a:p>
        </p:txBody>
      </p:sp>
      <p:graphicFrame>
        <p:nvGraphicFramePr>
          <p:cNvPr id="6" name="표 5">
            <a:extLst>
              <a:ext uri="{FF2B5EF4-FFF2-40B4-BE49-F238E27FC236}">
                <a16:creationId xmlns:a16="http://schemas.microsoft.com/office/drawing/2014/main" id="{E9AB158F-60BA-45E4-A5F6-0FC698B52D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7196791"/>
              </p:ext>
            </p:extLst>
          </p:nvPr>
        </p:nvGraphicFramePr>
        <p:xfrm>
          <a:off x="952500" y="914400"/>
          <a:ext cx="7239000" cy="4893739"/>
        </p:xfrm>
        <a:graphic>
          <a:graphicData uri="http://schemas.openxmlformats.org/drawingml/2006/table">
            <a:tbl>
              <a:tblPr firstRow="1" firstCol="1" bandRow="1"/>
              <a:tblGrid>
                <a:gridCol w="2705100">
                  <a:extLst>
                    <a:ext uri="{9D8B030D-6E8A-4147-A177-3AD203B41FA5}">
                      <a16:colId xmlns:a16="http://schemas.microsoft.com/office/drawing/2014/main" val="2913349118"/>
                    </a:ext>
                  </a:extLst>
                </a:gridCol>
                <a:gridCol w="4533900">
                  <a:extLst>
                    <a:ext uri="{9D8B030D-6E8A-4147-A177-3AD203B41FA5}">
                      <a16:colId xmlns:a16="http://schemas.microsoft.com/office/drawing/2014/main" val="2375701150"/>
                    </a:ext>
                  </a:extLst>
                </a:gridCol>
              </a:tblGrid>
              <a:tr h="28786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Name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Affiliation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3787029"/>
                  </a:ext>
                </a:extLst>
              </a:tr>
              <a:tr h="287867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err="1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Beom-Ryeol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Lee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ETRI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80775341"/>
                  </a:ext>
                </a:extLst>
              </a:tr>
              <a:tr h="28786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ko-KR" sz="1200" dirty="0" err="1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Wookho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Son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ETRI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20716804"/>
                  </a:ext>
                </a:extLst>
              </a:tr>
              <a:tr h="28786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Sangkwon Peter 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Jeong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JoyFun Inc.</a:t>
                      </a:r>
                      <a:endParaRPr lang="ko-KR" altLang="ko-KR" sz="11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59599406"/>
                  </a:ext>
                </a:extLst>
              </a:tr>
              <a:tr h="28786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ko-KR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Hyun </a:t>
                      </a:r>
                      <a:r>
                        <a:rPr lang="en-US" altLang="ko-KR" sz="1100" dirty="0" err="1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Kyoon</a:t>
                      </a:r>
                      <a:r>
                        <a:rPr lang="en-US" altLang="ko-KR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Lim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ko-KR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KRISS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26404497"/>
                  </a:ext>
                </a:extLst>
              </a:tr>
              <a:tr h="28786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HyeonWoo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Nam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Dongduk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 Women’s University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5053699"/>
                  </a:ext>
                </a:extLst>
              </a:tr>
              <a:tr h="28786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Andrew Min-</a:t>
                      </a:r>
                      <a:r>
                        <a:rPr lang="en-US" altLang="ko-KR" sz="1200" dirty="0" err="1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gyu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Han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ko-KR" sz="1200" dirty="0" err="1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Hansung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 University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0770106"/>
                  </a:ext>
                </a:extLst>
              </a:tr>
              <a:tr h="28786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ko-KR" sz="1200" dirty="0" err="1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Sangcheol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Yoon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Daejeon University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17078959"/>
                  </a:ext>
                </a:extLst>
              </a:tr>
              <a:tr h="287867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err="1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Eun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-Seok Ryu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err="1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Sungkunkwan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University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78750994"/>
                  </a:ext>
                </a:extLst>
              </a:tr>
              <a:tr h="287867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PMingLiU" charset="-120"/>
                          <a:cs typeface="+mn-cs"/>
                        </a:rPr>
                        <a:t>Alexander </a:t>
                      </a:r>
                      <a:r>
                        <a:rPr lang="en-US" altLang="ko-KR" sz="1200" dirty="0" err="1">
                          <a:solidFill>
                            <a:srgbClr val="000000"/>
                          </a:solidFill>
                          <a:latin typeface="Times New Roman" pitchFamily="18" charset="0"/>
                          <a:ea typeface="PMingLiU" charset="-120"/>
                          <a:cs typeface="+mn-cs"/>
                        </a:rPr>
                        <a:t>Stickel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Serious Labs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862114"/>
                  </a:ext>
                </a:extLst>
              </a:tr>
              <a:tr h="287867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err="1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SeungWook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Lee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ETRI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9870558"/>
                  </a:ext>
                </a:extLst>
              </a:tr>
              <a:tr h="287867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err="1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GookHwan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Lee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JoyFun Inc.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08388832"/>
                  </a:ext>
                </a:extLst>
              </a:tr>
              <a:tr h="287867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err="1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Kyoungro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Yoon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err="1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Konkuk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University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56748767"/>
                  </a:ext>
                </a:extLst>
              </a:tr>
              <a:tr h="287867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Suk Ju Kang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err="1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Sogang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University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1715595"/>
                  </a:ext>
                </a:extLst>
              </a:tr>
              <a:tr h="287867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51312602"/>
                  </a:ext>
                </a:extLst>
              </a:tr>
              <a:tr h="287867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Alison Aquilina (Observer)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Standards Council of Canada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53436850"/>
                  </a:ext>
                </a:extLst>
              </a:tr>
              <a:tr h="287867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5391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580663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5A2C5D8-4830-4EB4-AA25-7148671DEF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Future Sessions – 2022</a:t>
            </a:r>
            <a:endParaRPr lang="ko-KR" altLang="en-US" dirty="0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3EC62B0A-E602-4594-8C15-ECD289F8BC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3079-21-0091-00-0000-Session #20 WG Closing Plenary</a:t>
            </a:r>
            <a:endParaRPr 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ED6FF144-C1E5-4B9E-BD2F-F298321936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38</a:t>
            </a:fld>
            <a:endParaRPr lang="en-US">
              <a:latin typeface="Myriad Pro" charset="0"/>
            </a:endParaRPr>
          </a:p>
        </p:txBody>
      </p:sp>
      <p:sp>
        <p:nvSpPr>
          <p:cNvPr id="5" name="직사각형 4">
            <a:extLst>
              <a:ext uri="{FF2B5EF4-FFF2-40B4-BE49-F238E27FC236}">
                <a16:creationId xmlns:a16="http://schemas.microsoft.com/office/drawing/2014/main" id="{70C51E10-DEB0-40F7-BCA3-53D3568949E1}"/>
              </a:ext>
            </a:extLst>
          </p:cNvPr>
          <p:cNvSpPr/>
          <p:nvPr/>
        </p:nvSpPr>
        <p:spPr>
          <a:xfrm>
            <a:off x="266700" y="990600"/>
            <a:ext cx="8458200" cy="44579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ko-KR" sz="2400" b="1" kern="0" dirty="0">
                <a:solidFill>
                  <a:srgbClr val="3333CC"/>
                </a:solidFill>
                <a:latin typeface="Times New Roman"/>
              </a:rPr>
              <a:t>February 07-11 2022, </a:t>
            </a:r>
            <a:r>
              <a:rPr lang="en-US" altLang="ko-KR" sz="2400" b="1" kern="0" dirty="0">
                <a:solidFill>
                  <a:srgbClr val="0000FF"/>
                </a:solidFill>
                <a:latin typeface="Times New Roman"/>
              </a:rPr>
              <a:t>KRISS Office, 267 </a:t>
            </a:r>
            <a:r>
              <a:rPr lang="en-US" altLang="ko-KR" sz="2400" b="1" kern="0" dirty="0" err="1">
                <a:solidFill>
                  <a:srgbClr val="0000FF"/>
                </a:solidFill>
                <a:latin typeface="Times New Roman"/>
              </a:rPr>
              <a:t>Gajeong-ro</a:t>
            </a:r>
            <a:r>
              <a:rPr lang="en-US" altLang="ko-KR" sz="2400" b="1" kern="0" dirty="0">
                <a:solidFill>
                  <a:srgbClr val="0000FF"/>
                </a:solidFill>
                <a:latin typeface="Times New Roman"/>
              </a:rPr>
              <a:t>, </a:t>
            </a:r>
            <a:r>
              <a:rPr lang="en-US" altLang="ko-KR" sz="2400" b="1" kern="0" dirty="0" err="1">
                <a:solidFill>
                  <a:srgbClr val="0000FF"/>
                </a:solidFill>
                <a:latin typeface="Times New Roman"/>
              </a:rPr>
              <a:t>Yuseong-gu</a:t>
            </a:r>
            <a:r>
              <a:rPr lang="en-US" altLang="ko-KR" sz="2400" b="1" kern="0" dirty="0">
                <a:solidFill>
                  <a:srgbClr val="0000FF"/>
                </a:solidFill>
                <a:latin typeface="Times New Roman"/>
              </a:rPr>
              <a:t>, Daejeon, Republic of Korea</a:t>
            </a:r>
            <a:endParaRPr lang="en-US" altLang="ko-KR" sz="2400" b="1" kern="0" dirty="0">
              <a:solidFill>
                <a:srgbClr val="FF0000"/>
              </a:solidFill>
              <a:latin typeface="Times New Roman"/>
            </a:endParaRP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ko-KR" sz="2400" b="1" kern="0" dirty="0">
                <a:solidFill>
                  <a:srgbClr val="FF0000"/>
                </a:solidFill>
                <a:latin typeface="Times New Roman"/>
              </a:rPr>
              <a:t>April 25-29 2022, 3 Park Avenue, (​IEEE-SA Office), New York City, New York 10016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ko-KR" sz="2400" b="1" kern="0" dirty="0">
                <a:solidFill>
                  <a:srgbClr val="0000FF"/>
                </a:solidFill>
                <a:latin typeface="Times New Roman"/>
              </a:rPr>
              <a:t>July 25-29 2022, Barcelona, Spain (Air B&amp;B)</a:t>
            </a: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ko-KR" sz="2400" b="1" kern="0" dirty="0">
                <a:solidFill>
                  <a:srgbClr val="FF0000"/>
                </a:solidFill>
                <a:latin typeface="Times New Roman"/>
              </a:rPr>
              <a:t>October 24-28 2022, E-1904 Aoyama-Twin Tower Bldg.,</a:t>
            </a:r>
            <a:br>
              <a:rPr lang="en-US" altLang="ko-KR" sz="2400" b="1" kern="0" dirty="0">
                <a:solidFill>
                  <a:srgbClr val="FF0000"/>
                </a:solidFill>
                <a:latin typeface="Times New Roman"/>
              </a:rPr>
            </a:br>
            <a:r>
              <a:rPr lang="en-US" altLang="ko-KR" sz="2400" b="1" kern="0" dirty="0">
                <a:solidFill>
                  <a:srgbClr val="FF0000"/>
                </a:solidFill>
                <a:latin typeface="Times New Roman"/>
              </a:rPr>
              <a:t>1-1-1 Minami-</a:t>
            </a:r>
            <a:r>
              <a:rPr lang="en-US" altLang="ko-KR" sz="2400" b="1" kern="0" dirty="0" err="1">
                <a:solidFill>
                  <a:srgbClr val="FF0000"/>
                </a:solidFill>
                <a:latin typeface="Times New Roman"/>
              </a:rPr>
              <a:t>aoyama</a:t>
            </a:r>
            <a:r>
              <a:rPr lang="en-US" altLang="ko-KR" sz="2400" b="1" kern="0" dirty="0">
                <a:solidFill>
                  <a:srgbClr val="FF0000"/>
                </a:solidFill>
                <a:latin typeface="Times New Roman"/>
              </a:rPr>
              <a:t>, Minato-ku, Tokyo 107-0062, Japan Tokyo, Japan</a:t>
            </a:r>
          </a:p>
        </p:txBody>
      </p:sp>
    </p:spTree>
    <p:extLst>
      <p:ext uri="{BB962C8B-B14F-4D97-AF65-F5344CB8AC3E}">
        <p14:creationId xmlns:p14="http://schemas.microsoft.com/office/powerpoint/2010/main" val="37466169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Session Time and Location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3</a:t>
            </a:fld>
            <a:endParaRPr lang="en-US">
              <a:latin typeface="Myriad Pro" charset="0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ABC99F8-D7CB-48D8-8984-2577769A26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3079-21-0091-00-0000-Session #20 WG Closing Plenary</a:t>
            </a:r>
          </a:p>
        </p:txBody>
      </p:sp>
      <p:sp>
        <p:nvSpPr>
          <p:cNvPr id="9" name="Text Box 47">
            <a:extLst>
              <a:ext uri="{FF2B5EF4-FFF2-40B4-BE49-F238E27FC236}">
                <a16:creationId xmlns:a16="http://schemas.microsoft.com/office/drawing/2014/main" id="{C3C98015-096C-44F6-83CA-AEB92F79C9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0539" y="5334000"/>
            <a:ext cx="8382000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※ Location</a:t>
            </a:r>
          </a:p>
          <a:p>
            <a:pPr marL="452438" indent="-180975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Contact to Video Conference: </a:t>
            </a:r>
            <a:r>
              <a:rPr lang="en-US" altLang="ko-KR" sz="1400" b="0" i="0" u="sng" dirty="0">
                <a:solidFill>
                  <a:srgbClr val="1A73E8"/>
                </a:solidFill>
                <a:effectLst/>
                <a:latin typeface="Roboto"/>
                <a:hlinkClick r:id="rId2"/>
              </a:rPr>
              <a:t>https://us02web.zoom.us/j/83808221695?pwd=eERXZDVCYkJMWXI3VHdQdFdvaWl5dz09</a:t>
            </a:r>
            <a:endParaRPr lang="en-US" sz="1400" b="1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graphicFrame>
        <p:nvGraphicFramePr>
          <p:cNvPr id="10" name="표 9">
            <a:extLst>
              <a:ext uri="{FF2B5EF4-FFF2-40B4-BE49-F238E27FC236}">
                <a16:creationId xmlns:a16="http://schemas.microsoft.com/office/drawing/2014/main" id="{79A37F07-6009-4269-AFF5-2D1734D0E58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2218053"/>
              </p:ext>
            </p:extLst>
          </p:nvPr>
        </p:nvGraphicFramePr>
        <p:xfrm>
          <a:off x="380539" y="1000780"/>
          <a:ext cx="8382000" cy="4115271"/>
        </p:xfrm>
        <a:graphic>
          <a:graphicData uri="http://schemas.openxmlformats.org/drawingml/2006/table">
            <a:tbl>
              <a:tblPr firstRow="1" firstCol="1" bandRow="1"/>
              <a:tblGrid>
                <a:gridCol w="1060230">
                  <a:extLst>
                    <a:ext uri="{9D8B030D-6E8A-4147-A177-3AD203B41FA5}">
                      <a16:colId xmlns:a16="http://schemas.microsoft.com/office/drawing/2014/main" val="385184775"/>
                    </a:ext>
                  </a:extLst>
                </a:gridCol>
                <a:gridCol w="1682970">
                  <a:extLst>
                    <a:ext uri="{9D8B030D-6E8A-4147-A177-3AD203B41FA5}">
                      <a16:colId xmlns:a16="http://schemas.microsoft.com/office/drawing/2014/main" val="1987718144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val="1701110979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val="2964742883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val="679344801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val="1253518222"/>
                    </a:ext>
                  </a:extLst>
                </a:gridCol>
              </a:tblGrid>
              <a:tr h="613664">
                <a:tc>
                  <a:txBody>
                    <a:bodyPr/>
                    <a:lstStyle/>
                    <a:p>
                      <a:endParaRPr lang="ko-KR" sz="1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Monday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(October 04, 2021)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Tuesday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October 05, 2021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Wednesday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October 06, 2021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Thursday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October 07, 2021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Friday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October 08, 2021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50754"/>
                  </a:ext>
                </a:extLst>
              </a:tr>
              <a:tr h="75793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AM 1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9:00a-10:30a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IEEE</a:t>
                      </a:r>
                      <a:r>
                        <a:rPr lang="ko-KR" altLang="en-US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3079.1 TG</a:t>
                      </a:r>
                    </a:p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(Review Contribution)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IEEE</a:t>
                      </a:r>
                      <a:r>
                        <a:rPr lang="ko-KR" altLang="en-US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3079.1 TG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(Writing Draft)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IEEE</a:t>
                      </a:r>
                      <a:r>
                        <a:rPr lang="ko-KR" altLang="en-US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3079.1 TG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(Summary)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Meeting</a:t>
                      </a:r>
                    </a:p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(TGs summary)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9448669"/>
                  </a:ext>
                </a:extLst>
              </a:tr>
              <a:tr h="107156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AM 2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11:00a-12:30p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Open Plenary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Roll Call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Reviewing last meeting </a:t>
                      </a:r>
                      <a:b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</a:b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minutes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(Introducing participants)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IEEE</a:t>
                      </a:r>
                      <a:r>
                        <a:rPr lang="ko-KR" altLang="en-US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3079.2 TG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(Review Contribution)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IEEE</a:t>
                      </a:r>
                      <a:r>
                        <a:rPr lang="ko-KR" altLang="en-US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3079.2 TG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(Writing Draft)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IEEE</a:t>
                      </a:r>
                      <a:r>
                        <a:rPr lang="ko-KR" altLang="en-US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3079.2 TG</a:t>
                      </a:r>
                    </a:p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(Summary)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Closing Plenary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4176381"/>
                  </a:ext>
                </a:extLst>
              </a:tr>
              <a:tr h="81726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PM 1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1:30p – 3:00p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WG Meeting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IEEE</a:t>
                      </a:r>
                      <a:r>
                        <a:rPr lang="ko-KR" altLang="en-US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3079.2 TG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(Review Contribution)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IEEE</a:t>
                      </a:r>
                      <a:r>
                        <a:rPr lang="ko-KR" altLang="en-US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3079.2 TG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(Writing Draft)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IEEE</a:t>
                      </a:r>
                      <a:r>
                        <a:rPr lang="ko-KR" altLang="en-US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3079.3 SG</a:t>
                      </a:r>
                    </a:p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(Summary)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6880794"/>
                  </a:ext>
                </a:extLst>
              </a:tr>
              <a:tr h="85484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PM 2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3:30p – 5:00p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IEEE</a:t>
                      </a:r>
                      <a:r>
                        <a:rPr lang="ko-KR" altLang="en-US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3079.3 SG</a:t>
                      </a:r>
                    </a:p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(Review Contribution)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IEEE</a:t>
                      </a:r>
                      <a:r>
                        <a:rPr lang="ko-KR" altLang="en-US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3079.3 SG</a:t>
                      </a:r>
                    </a:p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(Discuss &amp; Reflect)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85329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956163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95B354D-2371-4859-878C-BE1628559A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Information of next meeting</a:t>
            </a:r>
            <a:endParaRPr lang="ko-KR" altLang="en-US" dirty="0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BB515C96-36BA-4761-BD09-EBBE4E0904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3079-20-0015-01-0000-Session-13-WG-Closing-Plenary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68A0480F-6D50-4F65-961B-DE7F1F1F9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39</a:t>
            </a:fld>
            <a:endParaRPr lang="en-US">
              <a:latin typeface="Myriad Pro" charset="0"/>
            </a:endParaRPr>
          </a:p>
        </p:txBody>
      </p:sp>
      <p:pic>
        <p:nvPicPr>
          <p:cNvPr id="6" name="그림 5">
            <a:extLst>
              <a:ext uri="{FF2B5EF4-FFF2-40B4-BE49-F238E27FC236}">
                <a16:creationId xmlns:a16="http://schemas.microsoft.com/office/drawing/2014/main" id="{4C79DA6E-F71C-44D5-A522-8C4B1A3A343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2800" y="2487386"/>
            <a:ext cx="5334000" cy="3258944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BDB9066-3DAF-4FD2-9DE8-6101E29061A8}"/>
              </a:ext>
            </a:extLst>
          </p:cNvPr>
          <p:cNvSpPr txBox="1"/>
          <p:nvPr/>
        </p:nvSpPr>
        <p:spPr>
          <a:xfrm>
            <a:off x="3622345" y="5809008"/>
            <a:ext cx="50754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kern="0" dirty="0">
                <a:latin typeface="Times New Roman"/>
              </a:rPr>
              <a:t>Location: 267 </a:t>
            </a:r>
            <a:r>
              <a:rPr lang="en-US" altLang="ko-KR" b="1" kern="0" dirty="0" err="1">
                <a:latin typeface="Times New Roman"/>
              </a:rPr>
              <a:t>Gajeong-ro</a:t>
            </a:r>
            <a:r>
              <a:rPr lang="en-US" altLang="ko-KR" b="1" kern="0" dirty="0">
                <a:latin typeface="Times New Roman"/>
              </a:rPr>
              <a:t>, </a:t>
            </a:r>
            <a:r>
              <a:rPr lang="en-US" altLang="ko-KR" b="1" kern="0" dirty="0" err="1">
                <a:latin typeface="Times New Roman"/>
              </a:rPr>
              <a:t>Yuseong-gu</a:t>
            </a:r>
            <a:r>
              <a:rPr lang="en-US" altLang="ko-KR" b="1" kern="0" dirty="0">
                <a:latin typeface="Times New Roman"/>
              </a:rPr>
              <a:t>, Daejeon</a:t>
            </a:r>
            <a:endParaRPr lang="ko-KR" altLang="en-US" dirty="0"/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0CF8D576-B96E-4683-8EC2-6002940D4820}"/>
              </a:ext>
            </a:extLst>
          </p:cNvPr>
          <p:cNvSpPr/>
          <p:nvPr/>
        </p:nvSpPr>
        <p:spPr>
          <a:xfrm>
            <a:off x="457200" y="618583"/>
            <a:ext cx="5241235" cy="20830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tabLst>
                <a:tab pos="179388" algn="l"/>
              </a:tabLst>
            </a:pPr>
            <a:r>
              <a:rPr lang="en-US" altLang="ko-KR" sz="1600" b="1" kern="0" dirty="0">
                <a:latin typeface="Arial" charset="0"/>
              </a:rPr>
              <a:t>WG Documents:</a:t>
            </a:r>
          </a:p>
          <a:p>
            <a:pPr marL="536575" lvl="1" indent="-285750">
              <a:lnSpc>
                <a:spcPct val="150000"/>
              </a:lnSpc>
              <a:buFont typeface="Arial" panose="020B0604020202020204" pitchFamily="34" charset="0"/>
              <a:buChar char="•"/>
              <a:tabLst>
                <a:tab pos="179388" algn="l"/>
              </a:tabLst>
            </a:pPr>
            <a:r>
              <a:rPr lang="en-US" altLang="ko-KR" sz="1400" kern="0" dirty="0">
                <a:latin typeface="Arial" charset="0"/>
              </a:rPr>
              <a:t>https://mentor.ieee.org/3079/documents</a:t>
            </a:r>
          </a:p>
          <a:p>
            <a:pPr>
              <a:lnSpc>
                <a:spcPct val="150000"/>
              </a:lnSpc>
            </a:pPr>
            <a:r>
              <a:rPr lang="en-US" altLang="ko-KR" sz="1600" b="1" kern="0" dirty="0">
                <a:latin typeface="Arial" charset="0"/>
              </a:rPr>
              <a:t>Food and Beverages</a:t>
            </a:r>
            <a:r>
              <a:rPr lang="en-US" altLang="ko-KR" sz="1600" kern="0" dirty="0">
                <a:latin typeface="Arial" charset="0"/>
              </a:rPr>
              <a:t>:</a:t>
            </a:r>
          </a:p>
          <a:p>
            <a:pPr marL="536575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1400" kern="0" dirty="0">
                <a:latin typeface="Arial" charset="0"/>
              </a:rPr>
              <a:t>Morning Coffee break: 10:30AM-11:00AM</a:t>
            </a:r>
          </a:p>
          <a:p>
            <a:pPr marL="536575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1400" kern="0" dirty="0">
                <a:latin typeface="Arial" charset="0"/>
              </a:rPr>
              <a:t>Lunch Time: 12:30PM –1:30PM</a:t>
            </a:r>
          </a:p>
          <a:p>
            <a:pPr marL="536575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1400" kern="0" dirty="0">
                <a:latin typeface="Arial" charset="0"/>
              </a:rPr>
              <a:t>Afternoon Coffee break: 3:30PM-4:00PM</a:t>
            </a:r>
            <a:endParaRPr lang="ko-KR" altLang="en-US" sz="1400" dirty="0"/>
          </a:p>
        </p:txBody>
      </p:sp>
    </p:spTree>
    <p:extLst>
      <p:ext uri="{BB962C8B-B14F-4D97-AF65-F5344CB8AC3E}">
        <p14:creationId xmlns:p14="http://schemas.microsoft.com/office/powerpoint/2010/main" val="222475484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Session Time and Location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40</a:t>
            </a:fld>
            <a:endParaRPr lang="en-US">
              <a:latin typeface="Myriad Pro" charset="0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ABC99F8-D7CB-48D8-8984-2577769A26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3079-20-0015-01-0000-Session-13-WG-Closing-Plenary</a:t>
            </a:r>
          </a:p>
        </p:txBody>
      </p:sp>
      <p:sp>
        <p:nvSpPr>
          <p:cNvPr id="9" name="Text Box 47">
            <a:extLst>
              <a:ext uri="{FF2B5EF4-FFF2-40B4-BE49-F238E27FC236}">
                <a16:creationId xmlns:a16="http://schemas.microsoft.com/office/drawing/2014/main" id="{79C388CD-2C39-4E85-B431-9C095B148D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0539" y="5029200"/>
            <a:ext cx="8382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※ Location</a:t>
            </a:r>
          </a:p>
          <a:p>
            <a:pPr marL="452438" indent="-180975">
              <a:buFont typeface="Arial" panose="020B0604020202020204" pitchFamily="34" charset="0"/>
              <a:buChar char="•"/>
            </a:pPr>
            <a:r>
              <a:rPr lang="en-US" altLang="ko-KR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KRISS Office, 267 </a:t>
            </a:r>
            <a:r>
              <a:rPr lang="en-US" altLang="ko-KR" sz="1400" b="1" dirty="0" err="1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Gajeong-ro</a:t>
            </a:r>
            <a:r>
              <a:rPr lang="en-US" altLang="ko-KR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, </a:t>
            </a:r>
            <a:r>
              <a:rPr lang="en-US" altLang="ko-KR" sz="1400" b="1" dirty="0" err="1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Yuseong-gu</a:t>
            </a:r>
            <a:r>
              <a:rPr lang="en-US" altLang="ko-KR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, Daejeon, Republic of Korea</a:t>
            </a:r>
            <a:endParaRPr lang="en-US" sz="1400" b="1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graphicFrame>
        <p:nvGraphicFramePr>
          <p:cNvPr id="10" name="표 9">
            <a:extLst>
              <a:ext uri="{FF2B5EF4-FFF2-40B4-BE49-F238E27FC236}">
                <a16:creationId xmlns:a16="http://schemas.microsoft.com/office/drawing/2014/main" id="{3573B78D-37F0-4141-A89B-A5A4E05EC14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2783549"/>
              </p:ext>
            </p:extLst>
          </p:nvPr>
        </p:nvGraphicFramePr>
        <p:xfrm>
          <a:off x="380539" y="974426"/>
          <a:ext cx="8382000" cy="3842348"/>
        </p:xfrm>
        <a:graphic>
          <a:graphicData uri="http://schemas.openxmlformats.org/drawingml/2006/table">
            <a:tbl>
              <a:tblPr firstRow="1" firstCol="1" bandRow="1"/>
              <a:tblGrid>
                <a:gridCol w="1060230">
                  <a:extLst>
                    <a:ext uri="{9D8B030D-6E8A-4147-A177-3AD203B41FA5}">
                      <a16:colId xmlns:a16="http://schemas.microsoft.com/office/drawing/2014/main" val="385184775"/>
                    </a:ext>
                  </a:extLst>
                </a:gridCol>
                <a:gridCol w="1682970">
                  <a:extLst>
                    <a:ext uri="{9D8B030D-6E8A-4147-A177-3AD203B41FA5}">
                      <a16:colId xmlns:a16="http://schemas.microsoft.com/office/drawing/2014/main" val="1987718144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val="1701110979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val="2964742883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val="679344801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val="1253518222"/>
                    </a:ext>
                  </a:extLst>
                </a:gridCol>
              </a:tblGrid>
              <a:tr h="531567">
                <a:tc>
                  <a:txBody>
                    <a:bodyPr/>
                    <a:lstStyle/>
                    <a:p>
                      <a:endParaRPr lang="ko-KR" sz="1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Monday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(February 07, 2022)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Tuesday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(February 08, 2022)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Wednesday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(February 09, 2022)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Thursday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(February 10, 2022)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Friday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(February 11, 2022)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50754"/>
                  </a:ext>
                </a:extLst>
              </a:tr>
              <a:tr h="72249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AM-1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9:00-10:30a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IEEE</a:t>
                      </a:r>
                      <a:r>
                        <a:rPr lang="ko-KR" altLang="en-US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3079.1 TG</a:t>
                      </a:r>
                    </a:p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(Review Contribution)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IEEE</a:t>
                      </a:r>
                      <a:r>
                        <a:rPr lang="ko-KR" altLang="en-US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3079.1 TG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(Writing Draft)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IEEE</a:t>
                      </a:r>
                      <a:r>
                        <a:rPr lang="ko-KR" altLang="en-US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3079.1 TG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(Writing Draft)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Meeting</a:t>
                      </a:r>
                    </a:p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(TGs Summary)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9448669"/>
                  </a:ext>
                </a:extLst>
              </a:tr>
              <a:tr h="116543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AM-2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11:00a-12:30p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Open Plenary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Roll Call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Reviewing last meeting </a:t>
                      </a:r>
                      <a:b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</a:b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minutes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(Introducing participants)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IEEE</a:t>
                      </a:r>
                      <a:r>
                        <a:rPr lang="ko-KR" altLang="en-US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3079.2 TG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(Review Contribution)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IEEE</a:t>
                      </a:r>
                      <a:r>
                        <a:rPr lang="ko-KR" altLang="en-US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3079.2 TG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(Writing Draft)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IEEE</a:t>
                      </a:r>
                      <a:r>
                        <a:rPr lang="ko-KR" altLang="en-US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3079.2 TG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(Writing Draft)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Closing Plenary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4176381"/>
                  </a:ext>
                </a:extLst>
              </a:tr>
              <a:tr h="58773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PM-1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1:30 – 3:30p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WG Meeting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IEEE</a:t>
                      </a:r>
                      <a:r>
                        <a:rPr lang="ko-KR" altLang="en-US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3079.2 TG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(Review Contribution)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IEEE</a:t>
                      </a:r>
                      <a:r>
                        <a:rPr lang="ko-KR" altLang="en-US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3079.2 TG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(Writing Draft)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IEEE</a:t>
                      </a:r>
                      <a:r>
                        <a:rPr lang="ko-KR" altLang="en-US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3079.2 TG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(Writing Draft)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6880794"/>
                  </a:ext>
                </a:extLst>
              </a:tr>
              <a:tr h="83511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PM-2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4:00 – 6:00p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Meeting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IEEE</a:t>
                      </a:r>
                      <a:r>
                        <a:rPr lang="ko-KR" altLang="en-US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3079.3 TG</a:t>
                      </a:r>
                    </a:p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(Review Contribution)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IEEE</a:t>
                      </a:r>
                      <a:r>
                        <a:rPr lang="ko-KR" altLang="en-US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3079.3 TG</a:t>
                      </a:r>
                    </a:p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(Discuss &amp; Reflect)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IEEE</a:t>
                      </a:r>
                      <a:r>
                        <a:rPr lang="ko-KR" altLang="en-US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3079.3 TG</a:t>
                      </a:r>
                    </a:p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(Discuss &amp; Reflect)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85329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5673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부제목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ko-KR" dirty="0"/>
              <a:t>Thank You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0302584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タイトル 1"/>
          <p:cNvSpPr>
            <a:spLocks noGrp="1"/>
          </p:cNvSpPr>
          <p:nvPr>
            <p:ph type="title"/>
          </p:nvPr>
        </p:nvSpPr>
        <p:spPr>
          <a:xfrm>
            <a:off x="2913062" y="2743200"/>
            <a:ext cx="3317875" cy="685800"/>
          </a:xfrm>
        </p:spPr>
        <p:txBody>
          <a:bodyPr/>
          <a:lstStyle/>
          <a:p>
            <a:pPr algn="ctr"/>
            <a:r>
              <a:rPr kumimoji="1" lang="en-US" altLang="ja-JP" dirty="0">
                <a:ea typeface="ＭＳ Ｐゴシック" pitchFamily="50" charset="-128"/>
              </a:rPr>
              <a:t>WG Issues</a:t>
            </a:r>
            <a:endParaRPr kumimoji="1" lang="ja-JP" altLang="en-US" dirty="0">
              <a:ea typeface="ＭＳ Ｐゴシック" pitchFamily="50" charset="-128"/>
            </a:endParaRPr>
          </a:p>
        </p:txBody>
      </p:sp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9AC0A3B7-BC06-42E9-A8DC-C376A22F10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4</a:t>
            </a:fld>
            <a:endParaRPr lang="en-US">
              <a:latin typeface="Myriad Pro" charset="0"/>
            </a:endParaRPr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6720ADEC-9712-49F5-962A-8715779293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3079-21-0091-00-0000-Session #20 WG Closing Plenary</a:t>
            </a:r>
          </a:p>
        </p:txBody>
      </p:sp>
    </p:spTree>
    <p:extLst>
      <p:ext uri="{BB962C8B-B14F-4D97-AF65-F5344CB8AC3E}">
        <p14:creationId xmlns:p14="http://schemas.microsoft.com/office/powerpoint/2010/main" val="14754967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Approval Changing of the WG Title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5</a:t>
            </a:fld>
            <a:endParaRPr lang="en-US">
              <a:latin typeface="Myriad Pro" charset="0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3079-21-0091-00-0000-Session #20 WG Closing Plenary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5F39F648-3A95-4129-808C-B12EE54BFD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1752600"/>
            <a:ext cx="6858000" cy="230896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Before: </a:t>
            </a: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	</a:t>
            </a:r>
            <a:r>
              <a:rPr lang="en-US" altLang="zh-HK" sz="2400" dirty="0">
                <a:solidFill>
                  <a:srgbClr val="0070C0"/>
                </a:solidFill>
                <a:latin typeface="Times New Roman" pitchFamily="18" charset="0"/>
                <a:ea typeface="PMingLiU" charset="-120"/>
                <a:cs typeface="+mn-cs"/>
              </a:rPr>
              <a:t>Cyber Sickness Reduction Technology WG</a:t>
            </a: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After:</a:t>
            </a: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	</a:t>
            </a:r>
            <a:r>
              <a:rPr lang="en-US" altLang="zh-HK" sz="2400" dirty="0">
                <a:solidFill>
                  <a:srgbClr val="FF0000"/>
                </a:solidFill>
                <a:latin typeface="Times New Roman" pitchFamily="18" charset="0"/>
                <a:ea typeface="PMingLiU" charset="-120"/>
                <a:cs typeface="+mn-cs"/>
              </a:rPr>
              <a:t>Human Factor for Immersive Content WG</a:t>
            </a:r>
          </a:p>
        </p:txBody>
      </p:sp>
    </p:spTree>
    <p:extLst>
      <p:ext uri="{BB962C8B-B14F-4D97-AF65-F5344CB8AC3E}">
        <p14:creationId xmlns:p14="http://schemas.microsoft.com/office/powerpoint/2010/main" val="6061157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New PARs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6</a:t>
            </a:fld>
            <a:endParaRPr lang="en-US">
              <a:latin typeface="Myriad Pro" charset="0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3079-21-0091-00-0000-Session #20 WG Closing Plenary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5F39F648-3A95-4129-808C-B12EE54BFD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1567934"/>
            <a:ext cx="6858000" cy="267829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IEEE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3079.3</a:t>
            </a: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:</a:t>
            </a:r>
          </a:p>
          <a:p>
            <a:pPr marL="628650" indent="-254000" eaLnBrk="0" hangingPunct="0">
              <a:buFont typeface="Wingdings" panose="05000000000000000000" pitchFamily="2" charset="2"/>
              <a:buChar char="§"/>
              <a:tabLst>
                <a:tab pos="1271588" algn="l"/>
              </a:tabLst>
              <a:defRPr/>
            </a:pPr>
            <a:r>
              <a:rPr lang="en-US" altLang="zh-HK" sz="2400" dirty="0">
                <a:solidFill>
                  <a:srgbClr val="0070C0"/>
                </a:solidFill>
                <a:latin typeface="Times New Roman" pitchFamily="18" charset="0"/>
                <a:ea typeface="PMingLiU" charset="-120"/>
                <a:cs typeface="+mn-cs"/>
              </a:rPr>
              <a:t>Table on the Agenda of the C/SAB SC</a:t>
            </a:r>
          </a:p>
          <a:p>
            <a:pPr marL="628650" indent="-254000" eaLnBrk="0" hangingPunct="0">
              <a:buFont typeface="Wingdings" panose="05000000000000000000" pitchFamily="2" charset="2"/>
              <a:buChar char="§"/>
              <a:tabLst>
                <a:tab pos="1271588" algn="l"/>
              </a:tabLst>
              <a:defRPr/>
            </a:pPr>
            <a:r>
              <a:rPr lang="en-US" altLang="zh-HK" sz="2400" dirty="0">
                <a:solidFill>
                  <a:srgbClr val="0070C0"/>
                </a:solidFill>
                <a:latin typeface="Times New Roman" pitchFamily="18" charset="0"/>
                <a:ea typeface="PMingLiU" charset="-120"/>
                <a:cs typeface="+mn-cs"/>
              </a:rPr>
              <a:t>Plan to submit after being approved by SC</a:t>
            </a: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IEEE 3079.2.1:</a:t>
            </a:r>
          </a:p>
          <a:p>
            <a:pPr marL="628650" indent="-254000" eaLnBrk="0" hangingPunct="0">
              <a:buFont typeface="Wingdings" panose="05000000000000000000" pitchFamily="2" charset="2"/>
              <a:buChar char="§"/>
              <a:tabLst>
                <a:tab pos="1271588" algn="l"/>
              </a:tabLst>
              <a:defRPr/>
            </a:pPr>
            <a:r>
              <a:rPr lang="en-US" altLang="zh-HK" sz="2400" dirty="0">
                <a:solidFill>
                  <a:srgbClr val="FF0000"/>
                </a:solidFill>
                <a:latin typeface="Times New Roman" pitchFamily="18" charset="0"/>
                <a:ea typeface="PMingLiU" charset="-120"/>
                <a:cs typeface="+mn-cs"/>
              </a:rPr>
              <a:t>Table on the Agenda of the C/SAB SC</a:t>
            </a:r>
          </a:p>
          <a:p>
            <a:pPr marL="628650" indent="-254000" eaLnBrk="0" hangingPunct="0">
              <a:buFont typeface="Wingdings" panose="05000000000000000000" pitchFamily="2" charset="2"/>
              <a:buChar char="§"/>
              <a:tabLst>
                <a:tab pos="1271588" algn="l"/>
              </a:tabLst>
              <a:defRPr/>
            </a:pPr>
            <a:r>
              <a:rPr lang="en-US" altLang="zh-HK" sz="2400" dirty="0">
                <a:solidFill>
                  <a:srgbClr val="FF0000"/>
                </a:solidFill>
                <a:latin typeface="Times New Roman" pitchFamily="18" charset="0"/>
                <a:ea typeface="PMingLiU" charset="-120"/>
                <a:cs typeface="+mn-cs"/>
              </a:rPr>
              <a:t>Plan to submit at next January</a:t>
            </a:r>
          </a:p>
        </p:txBody>
      </p:sp>
    </p:spTree>
    <p:extLst>
      <p:ext uri="{BB962C8B-B14F-4D97-AF65-F5344CB8AC3E}">
        <p14:creationId xmlns:p14="http://schemas.microsoft.com/office/powerpoint/2010/main" val="21128956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タイトル 1"/>
          <p:cNvSpPr>
            <a:spLocks noGrp="1"/>
          </p:cNvSpPr>
          <p:nvPr>
            <p:ph type="title"/>
          </p:nvPr>
        </p:nvSpPr>
        <p:spPr>
          <a:xfrm>
            <a:off x="2913062" y="2743200"/>
            <a:ext cx="3317875" cy="685800"/>
          </a:xfrm>
        </p:spPr>
        <p:txBody>
          <a:bodyPr/>
          <a:lstStyle/>
          <a:p>
            <a:pPr algn="ctr"/>
            <a:r>
              <a:rPr kumimoji="1" lang="en-US" altLang="ja-JP" dirty="0">
                <a:ea typeface="ＭＳ Ｐゴシック" pitchFamily="50" charset="-128"/>
              </a:rPr>
              <a:t>WG Motions  </a:t>
            </a:r>
            <a:endParaRPr kumimoji="1" lang="ja-JP" altLang="en-US" dirty="0">
              <a:ea typeface="ＭＳ Ｐゴシック" pitchFamily="50" charset="-128"/>
            </a:endParaRPr>
          </a:p>
        </p:txBody>
      </p:sp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9AC0A3B7-BC06-42E9-A8DC-C376A22F10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7</a:t>
            </a:fld>
            <a:endParaRPr lang="en-US">
              <a:latin typeface="Myriad Pro" charset="0"/>
            </a:endParaRPr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6720ADEC-9712-49F5-962A-8715779293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3079-21-0091-00-0000-Session #20 WG Closing Plenary</a:t>
            </a:r>
          </a:p>
        </p:txBody>
      </p:sp>
    </p:spTree>
    <p:extLst>
      <p:ext uri="{BB962C8B-B14F-4D97-AF65-F5344CB8AC3E}">
        <p14:creationId xmlns:p14="http://schemas.microsoft.com/office/powerpoint/2010/main" val="41195911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#1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8</a:t>
            </a:fld>
            <a:endParaRPr lang="en-US">
              <a:latin typeface="Myriad Pro" charset="0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3079-21-0091-00-0000-Session #20 WG Closing Plenary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5F39F648-3A95-4129-808C-B12EE54BFD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897458"/>
            <a:ext cx="8686800" cy="409407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document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‘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3079-21-0069-00-0000-Session 19 WG Meeting minutes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Sangkwon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Peter Jeong</a:t>
            </a: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HyeonWoo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Nam</a:t>
            </a: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13</a:t>
            </a: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</a:p>
        </p:txBody>
      </p:sp>
    </p:spTree>
    <p:extLst>
      <p:ext uri="{BB962C8B-B14F-4D97-AF65-F5344CB8AC3E}">
        <p14:creationId xmlns:p14="http://schemas.microsoft.com/office/powerpoint/2010/main" val="1268591547"/>
      </p:ext>
    </p:extLst>
  </p:cSld>
  <p:clrMapOvr>
    <a:masterClrMapping/>
  </p:clrMapOvr>
</p:sld>
</file>

<file path=ppt/theme/theme1.xml><?xml version="1.0" encoding="utf-8"?>
<a:theme xmlns:a="http://schemas.openxmlformats.org/drawingml/2006/main" name="IEEE-SA Powerpoint Template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A6B4AC"/>
      </a:lt2>
      <a:accent1>
        <a:srgbClr val="0066A1"/>
      </a:accent1>
      <a:accent2>
        <a:srgbClr val="009FDA"/>
      </a:accent2>
      <a:accent3>
        <a:srgbClr val="FFFFFF"/>
      </a:accent3>
      <a:accent4>
        <a:srgbClr val="000000"/>
      </a:accent4>
      <a:accent5>
        <a:srgbClr val="AAB8CD"/>
      </a:accent5>
      <a:accent6>
        <a:srgbClr val="0090C5"/>
      </a:accent6>
      <a:hlink>
        <a:srgbClr val="CC1239"/>
      </a:hlink>
      <a:folHlink>
        <a:srgbClr val="FDC82F"/>
      </a:folHlink>
    </a:clrScheme>
    <a:fontScheme name="Blank Presentation">
      <a:majorFont>
        <a:latin typeface="Verdana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A6B4AC"/>
        </a:lt2>
        <a:accent1>
          <a:srgbClr val="0066A1"/>
        </a:accent1>
        <a:accent2>
          <a:srgbClr val="009FDA"/>
        </a:accent2>
        <a:accent3>
          <a:srgbClr val="FFFFFF"/>
        </a:accent3>
        <a:accent4>
          <a:srgbClr val="000000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A6B4AC"/>
        </a:dk1>
        <a:lt1>
          <a:srgbClr val="FFFFFF"/>
        </a:lt1>
        <a:dk2>
          <a:srgbClr val="000000"/>
        </a:dk2>
        <a:lt2>
          <a:srgbClr val="FFFFFF"/>
        </a:lt2>
        <a:accent1>
          <a:srgbClr val="0066A1"/>
        </a:accent1>
        <a:accent2>
          <a:srgbClr val="009FDA"/>
        </a:accent2>
        <a:accent3>
          <a:srgbClr val="AAAAAA"/>
        </a:accent3>
        <a:accent4>
          <a:srgbClr val="DADADA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IEEE-SA Powerpoint Template</Template>
  <TotalTime>7518</TotalTime>
  <Words>2301</Words>
  <Application>Microsoft Office PowerPoint</Application>
  <PresentationFormat>화면 슬라이드 쇼(4:3)</PresentationFormat>
  <Paragraphs>570</Paragraphs>
  <Slides>42</Slides>
  <Notes>3</Notes>
  <HiddenSlides>0</HiddenSlides>
  <MMClips>0</MMClips>
  <ScaleCrop>false</ScaleCrop>
  <HeadingPairs>
    <vt:vector size="6" baseType="variant">
      <vt:variant>
        <vt:lpstr>사용한 글꼴</vt:lpstr>
      </vt:variant>
      <vt:variant>
        <vt:i4>8</vt:i4>
      </vt:variant>
      <vt:variant>
        <vt:lpstr>테마</vt:lpstr>
      </vt:variant>
      <vt:variant>
        <vt:i4>3</vt:i4>
      </vt:variant>
      <vt:variant>
        <vt:lpstr>슬라이드 제목</vt:lpstr>
      </vt:variant>
      <vt:variant>
        <vt:i4>42</vt:i4>
      </vt:variant>
    </vt:vector>
  </HeadingPairs>
  <TitlesOfParts>
    <vt:vector size="53" baseType="lpstr">
      <vt:lpstr>맑은 고딕</vt:lpstr>
      <vt:lpstr>Arial</vt:lpstr>
      <vt:lpstr>Calibri</vt:lpstr>
      <vt:lpstr>Myriad Pro</vt:lpstr>
      <vt:lpstr>Roboto</vt:lpstr>
      <vt:lpstr>Times New Roman</vt:lpstr>
      <vt:lpstr>Verdana</vt:lpstr>
      <vt:lpstr>Wingdings</vt:lpstr>
      <vt:lpstr>IEEE-SA Powerpoint Template</vt:lpstr>
      <vt:lpstr>Office 테마</vt:lpstr>
      <vt:lpstr>1_Office 테마</vt:lpstr>
      <vt:lpstr>PowerPoint 프레젠테이션</vt:lpstr>
      <vt:lpstr>Compliance with  IEEE Standards Policies and Procedures</vt:lpstr>
      <vt:lpstr>IEEE 3079 Human Factor for Immersive Content Working Group Beom-Ryeol Lee, lbr@etri.re.kr</vt:lpstr>
      <vt:lpstr>Session Time and Location</vt:lpstr>
      <vt:lpstr>WG Issues</vt:lpstr>
      <vt:lpstr>Approval Changing of the WG Title</vt:lpstr>
      <vt:lpstr>New PARs</vt:lpstr>
      <vt:lpstr>WG Motions  </vt:lpstr>
      <vt:lpstr>WG Motion #1</vt:lpstr>
      <vt:lpstr>WG Motion #2</vt:lpstr>
      <vt:lpstr>WG Motion #3</vt:lpstr>
      <vt:lpstr>WG Motion #4</vt:lpstr>
      <vt:lpstr>WG Motion #5</vt:lpstr>
      <vt:lpstr>WG Motion #6</vt:lpstr>
      <vt:lpstr>WG Motion #7</vt:lpstr>
      <vt:lpstr>WG Motion #8</vt:lpstr>
      <vt:lpstr>WG Motion #9</vt:lpstr>
      <vt:lpstr>WG Motion #10</vt:lpstr>
      <vt:lpstr>WG Motion #11</vt:lpstr>
      <vt:lpstr>WG Motion #12</vt:lpstr>
      <vt:lpstr>WG Motion #13</vt:lpstr>
      <vt:lpstr>WG Motion #14</vt:lpstr>
      <vt:lpstr>WG Motion #15</vt:lpstr>
      <vt:lpstr>WG Motion #16</vt:lpstr>
      <vt:lpstr>WG Motion #17</vt:lpstr>
      <vt:lpstr>WG Motion #18</vt:lpstr>
      <vt:lpstr>WG Motion #19</vt:lpstr>
      <vt:lpstr>WG Motion #20</vt:lpstr>
      <vt:lpstr>WG Motion #21</vt:lpstr>
      <vt:lpstr>WG Motion #22</vt:lpstr>
      <vt:lpstr>WG Motion #23</vt:lpstr>
      <vt:lpstr>WG Motion #24</vt:lpstr>
      <vt:lpstr>Action Item</vt:lpstr>
      <vt:lpstr>WG Action Item</vt:lpstr>
      <vt:lpstr>Next Agenda for P3079.1</vt:lpstr>
      <vt:lpstr>PowerPoint 프레젠테이션</vt:lpstr>
      <vt:lpstr>PowerPoint 프레젠테이션</vt:lpstr>
      <vt:lpstr>Attendees</vt:lpstr>
      <vt:lpstr>Future Sessions – 2022</vt:lpstr>
      <vt:lpstr>Information of next meeting</vt:lpstr>
      <vt:lpstr>Session Time and Location</vt:lpstr>
      <vt:lpstr>PowerPoint 프레젠테이션</vt:lpstr>
    </vt:vector>
  </TitlesOfParts>
  <Company>IEEE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Cover Page Using a Light Image</dc:title>
  <dc:creator>jkenny</dc:creator>
  <cp:lastModifiedBy>Jeong Sangkwon</cp:lastModifiedBy>
  <cp:revision>339</cp:revision>
  <cp:lastPrinted>2018-02-28T09:01:45Z</cp:lastPrinted>
  <dcterms:created xsi:type="dcterms:W3CDTF">2014-10-13T13:02:20Z</dcterms:created>
  <dcterms:modified xsi:type="dcterms:W3CDTF">2021-10-07T14:05:31Z</dcterms:modified>
</cp:coreProperties>
</file>