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26"/>
  </p:notesMasterIdLst>
  <p:handoutMasterIdLst>
    <p:handoutMasterId r:id="rId27"/>
  </p:handoutMasterIdLst>
  <p:sldIdLst>
    <p:sldId id="325" r:id="rId4"/>
    <p:sldId id="365" r:id="rId5"/>
    <p:sldId id="366" r:id="rId6"/>
    <p:sldId id="375" r:id="rId7"/>
    <p:sldId id="390" r:id="rId8"/>
    <p:sldId id="358" r:id="rId9"/>
    <p:sldId id="401" r:id="rId10"/>
    <p:sldId id="380" r:id="rId11"/>
    <p:sldId id="373" r:id="rId12"/>
    <p:sldId id="374" r:id="rId13"/>
    <p:sldId id="463" r:id="rId14"/>
    <p:sldId id="464" r:id="rId15"/>
    <p:sldId id="465" r:id="rId16"/>
    <p:sldId id="466" r:id="rId17"/>
    <p:sldId id="382" r:id="rId18"/>
    <p:sldId id="468" r:id="rId19"/>
    <p:sldId id="469" r:id="rId20"/>
    <p:sldId id="388" r:id="rId21"/>
    <p:sldId id="461" r:id="rId22"/>
    <p:sldId id="460" r:id="rId23"/>
    <p:sldId id="470" r:id="rId24"/>
    <p:sldId id="35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4" autoAdjust="0"/>
    <p:restoredTop sz="94660"/>
  </p:normalViewPr>
  <p:slideViewPr>
    <p:cSldViewPr>
      <p:cViewPr varScale="1">
        <p:scale>
          <a:sx n="147" d="100"/>
          <a:sy n="147" d="100"/>
        </p:scale>
        <p:origin x="138" y="2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pPr>
              <a:defRPr/>
            </a:pPr>
            <a:fld id="{7FCCA5F2-1146-D048-AEE3-411CEBD21B49}" type="slidenum">
              <a:rPr lang="en-US" smtClean="0"/>
              <a:pPr>
                <a:defRPr/>
              </a:pPr>
              <a:t>5</a:t>
            </a:fld>
            <a:endParaRPr lang="en-US"/>
          </a:p>
        </p:txBody>
      </p:sp>
    </p:spTree>
    <p:extLst>
      <p:ext uri="{BB962C8B-B14F-4D97-AF65-F5344CB8AC3E}">
        <p14:creationId xmlns:p14="http://schemas.microsoft.com/office/powerpoint/2010/main" val="654806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802.21-02/xxxr0</a:t>
            </a:r>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a:t>Month 20xx</a:t>
            </a:r>
          </a:p>
        </p:txBody>
      </p:sp>
      <p:sp>
        <p:nvSpPr>
          <p:cNvPr id="6" name="Footer Placeholder 5"/>
          <p:cNvSpPr>
            <a:spLocks noGrp="1"/>
          </p:cNvSpPr>
          <p:nvPr>
            <p:ph type="ftr" sz="quarter" idx="12"/>
          </p:nvPr>
        </p:nvSpPr>
        <p:spPr/>
        <p:txBody>
          <a:bodyPr/>
          <a:lstStyle/>
          <a:p>
            <a:pPr lvl="4">
              <a:defRPr/>
            </a:pPr>
            <a:r>
              <a:rPr lang="en-US" dirty="0"/>
              <a:t>XXXX, His Company</a:t>
            </a:r>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r>
              <a:rPr lang="en-US" altLang="ko-KR"/>
              <a:t>Insert Date here</a:t>
            </a: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3079-22-0002-00-0000-Session #21 WG Opening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3079-22-0002-00-0000-Session #21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3079-22-0002-00-0000-Session #21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3079-22-0002-00-0000-Session #21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3079-22-0002-00-0000-Session #21 WG Opening Plenary</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3079-22-0002-00-0000-Session #21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3079-22-0002-00-0000-Session #21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3079-22-0002-00-0000-Session #21 WG Opening Plenary</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7"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3079-22-0002-00-0000-Session #21 WG Opening Plenary</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9"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3079-22-0002-00-0000-Session #21 WG Opening Plenary</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3079-22-0002-00-0000-Session #21 WG Opening Plenary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3079-22-0002-00-0000-Session #21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3079-22-0002-00-0000-Session #21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3079-22-0002-00-0000-Session #21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3079-22-0002-00-0000-Session #21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3079-22-0002-00-0000-Session #21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3079-22-0002-00-0000-Session #21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DE1CE7A8-BA9E-4DCB-BE1F-6785074D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3079-22-0002-00-0000-Session #21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3079-22-0002-00-0000-Session #21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3079-22-0002-00-0000-Session #21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r>
              <a:rPr lang="en-US" altLang="ko-KR"/>
              <a:t>Insert Date here</a:t>
            </a:r>
            <a:endParaRPr lang="ko-KR" altLang="en-US"/>
          </a:p>
        </p:txBody>
      </p:sp>
      <p:sp>
        <p:nvSpPr>
          <p:cNvPr id="8" name="Footer Placeholder 7"/>
          <p:cNvSpPr>
            <a:spLocks noGrp="1"/>
          </p:cNvSpPr>
          <p:nvPr>
            <p:ph type="ftr" sz="quarter" idx="11"/>
          </p:nvPr>
        </p:nvSpPr>
        <p:spPr/>
        <p:txBody>
          <a:bodyPr/>
          <a:lstStyle/>
          <a:p>
            <a:r>
              <a:rPr lang="en-US" altLang="ko-KR"/>
              <a:t>3079-22-0002-00-0000-Session #21 WG Opening Plenary</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3079-22-0002-00-0000-Session #21 WG Opening Plenary</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2F1DA4E6-C195-4C7B-B23E-D01A6A5A25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3079-22-0002-00-0000-Session #21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ECA362BF-C9A2-4FB6-8BDC-F051490F3D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3079-22-0002-00-0000-Session #21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714E5D77-DD01-4493-BAD3-ADD6993D13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3079-22-0002-00-0000-Session #21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3079-22-0002-00-0000-Session #21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3079-22-0002-00-0000-Session #21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3079-22-0002-00-0000-Session #21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3079-22-0002-00-0000-Session #21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3079-22-0002-00-0000-Session #21 WG Opening Plenary</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3079-22-0002-00-0000-Session #21 WG Opening Plenary</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3079-22-0002-00-0000-Session #21 WG Opening Plenary</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3079-22-0002-00-0000-Session #21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3079-22-0002-00-0000-Session #21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ltLang="ko-KR"/>
              <a:t>Insert Date here</a:t>
            </a: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3079-22-0002-00-0000-Session #21 WG Opening Plenary</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8"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3079-22-0002-00-0000-Session #21 WG Opening Plenary</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BA82BADF-1C41-46E8-83B0-638BA0B7F648}"/>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6"/>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4"/>
          <a:srcRect/>
          <a:stretch>
            <a:fillRect/>
          </a:stretch>
        </p:blipFill>
        <p:spPr bwMode="auto">
          <a:xfrm>
            <a:off x="7977981" y="6230983"/>
            <a:ext cx="901700" cy="265113"/>
          </a:xfrm>
          <a:prstGeom prst="rect">
            <a:avLst/>
          </a:prstGeom>
          <a:noFill/>
          <a:ln w="9525">
            <a:noFill/>
            <a:miter lim="800000"/>
            <a:headEnd/>
            <a:tailEnd/>
          </a:ln>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r>
              <a:rPr lang="en-US" altLang="ko-KR"/>
              <a:t>Insert Date here</a:t>
            </a:r>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3079-22-0002-00-0000-Session #21 WG Opening Plenary</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8208;7.html#7" TargetMode="External"/><Relationship Id="rId1" Type="http://schemas.openxmlformats.org/officeDocument/2006/relationships/slideLayout" Target="../slideLayouts/slideLayout18.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8208;standards/standards/web/documents/other/permissionltrs.zip"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hyperlink" Target="https://zoom.us/j/97965061721?pwd=K3l1YmRIcWVFVkF5S2pjYkxtd2VEdz09" TargetMode="Externa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s://ieee-sa.imeetcentral.com/3079/" TargetMode="External"/><Relationship Id="rId2" Type="http://schemas.openxmlformats.org/officeDocument/2006/relationships/hyperlink" Target="https://mentor.ieee.org/3079/documents"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[IEEE</a:t>
            </a:r>
            <a:r>
              <a:rPr lang="ko-KR" altLang="en-US" dirty="0"/>
              <a:t> </a:t>
            </a:r>
            <a:r>
              <a:rPr lang="en-US" altLang="ko-KR" dirty="0"/>
              <a:t>3079</a:t>
            </a:r>
            <a:r>
              <a:rPr lang="ko-KR" altLang="en-US" dirty="0"/>
              <a:t> </a:t>
            </a:r>
            <a:r>
              <a:rPr lang="en-US" altLang="ko-KR" dirty="0"/>
              <a:t>Session</a:t>
            </a:r>
            <a:r>
              <a:rPr lang="ko-KR" altLang="en-US" dirty="0"/>
              <a:t> </a:t>
            </a:r>
            <a:r>
              <a:rPr lang="en-US" altLang="ko-KR" dirty="0"/>
              <a:t>#21</a:t>
            </a:r>
            <a:r>
              <a:rPr lang="ko-KR" altLang="en-US" dirty="0"/>
              <a:t> </a:t>
            </a:r>
            <a:r>
              <a:rPr lang="en-US" altLang="ko-KR" dirty="0"/>
              <a:t>WG</a:t>
            </a:r>
            <a:r>
              <a:rPr lang="ko-KR" altLang="en-US" dirty="0"/>
              <a:t> </a:t>
            </a:r>
            <a:r>
              <a:rPr lang="en-US" altLang="ko-KR" dirty="0"/>
              <a:t>Opening</a:t>
            </a:r>
            <a:r>
              <a:rPr lang="ko-KR" altLang="en-US" dirty="0"/>
              <a:t> </a:t>
            </a:r>
            <a:r>
              <a:rPr lang="en-US" altLang="ko-KR" dirty="0"/>
              <a:t>Plenary</a:t>
            </a:r>
            <a:r>
              <a:rPr lang="en-US" dirty="0"/>
              <a:t>]</a:t>
            </a:r>
          </a:p>
        </p:txBody>
      </p:sp>
      <p:sp>
        <p:nvSpPr>
          <p:cNvPr id="7" name="Text Placeholder 6"/>
          <p:cNvSpPr>
            <a:spLocks noGrp="1"/>
          </p:cNvSpPr>
          <p:nvPr>
            <p:ph type="body" sz="quarter" idx="10"/>
          </p:nvPr>
        </p:nvSpPr>
        <p:spPr>
          <a:xfrm>
            <a:off x="-76200" y="3352800"/>
            <a:ext cx="4343400" cy="828675"/>
          </a:xfrm>
        </p:spPr>
        <p:txBody>
          <a:bodyPr/>
          <a:lstStyle/>
          <a:p>
            <a:r>
              <a:rPr lang="en-US" altLang="ko-KR" dirty="0"/>
              <a:t>[Sangkwon Peter Jeong / JoyFun]</a:t>
            </a:r>
          </a:p>
        </p:txBody>
      </p:sp>
    </p:spTree>
    <p:extLst>
      <p:ext uri="{BB962C8B-B14F-4D97-AF65-F5344CB8AC3E}">
        <p14:creationId xmlns:p14="http://schemas.microsoft.com/office/powerpoint/2010/main" val="4271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charset="0"/>
              </a:rPr>
              <a:t>Membership &amp; Anti-Trust</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9</a:t>
            </a:fld>
            <a:endParaRPr lang="en-US">
              <a:latin typeface="Myriad Pro" charset="0"/>
            </a:endParaRPr>
          </a:p>
        </p:txBody>
      </p:sp>
      <p:sp>
        <p:nvSpPr>
          <p:cNvPr id="5" name="직사각형 4"/>
          <p:cNvSpPr/>
          <p:nvPr/>
        </p:nvSpPr>
        <p:spPr>
          <a:xfrm>
            <a:off x="457200" y="990600"/>
            <a:ext cx="8229600" cy="4388894"/>
          </a:xfrm>
          <a:prstGeom prst="rect">
            <a:avLst/>
          </a:prstGeom>
        </p:spPr>
        <p:txBody>
          <a:bodyPr wrap="square">
            <a:spAutoFit/>
          </a:bodyPr>
          <a:lstStyle/>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Individual membership</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In all IEEE standards meetings, </a:t>
            </a:r>
            <a:r>
              <a:rPr lang="en-US" altLang="ko-KR" sz="2400" b="1" i="1" u="sng" kern="0" dirty="0">
                <a:solidFill>
                  <a:srgbClr val="3333CC"/>
                </a:solidFill>
                <a:latin typeface="Times New Roman" panose="02020603050405020304" pitchFamily="18" charset="0"/>
                <a:cs typeface="Times New Roman" panose="02020603050405020304" pitchFamily="18" charset="0"/>
              </a:rPr>
              <a:t>membership is by individual</a:t>
            </a:r>
            <a:r>
              <a:rPr lang="en-US" altLang="ko-KR" sz="2400" kern="0" dirty="0">
                <a:solidFill>
                  <a:srgbClr val="000000"/>
                </a:solidFill>
                <a:latin typeface="Times New Roman" panose="02020603050405020304" pitchFamily="18" charset="0"/>
                <a:cs typeface="Times New Roman" panose="02020603050405020304" pitchFamily="18" charset="0"/>
              </a:rPr>
              <a:t>, hence you do </a:t>
            </a:r>
            <a:r>
              <a:rPr lang="en-US" altLang="ko-KR" sz="2400" b="1" kern="0" dirty="0">
                <a:solidFill>
                  <a:srgbClr val="3333CC"/>
                </a:solidFill>
                <a:latin typeface="Times New Roman" panose="02020603050405020304" pitchFamily="18" charset="0"/>
                <a:cs typeface="Times New Roman" panose="02020603050405020304" pitchFamily="18" charset="0"/>
              </a:rPr>
              <a:t>not</a:t>
            </a:r>
            <a:r>
              <a:rPr lang="en-US" altLang="ko-KR" sz="2400" kern="0" dirty="0">
                <a:solidFill>
                  <a:srgbClr val="000000"/>
                </a:solidFill>
                <a:latin typeface="Times New Roman" panose="02020603050405020304" pitchFamily="18" charset="0"/>
                <a:cs typeface="Times New Roman" panose="02020603050405020304" pitchFamily="18" charset="0"/>
              </a:rPr>
              <a:t> represent a </a:t>
            </a:r>
            <a:r>
              <a:rPr lang="en-US" altLang="ko-KR" sz="2400" b="1" kern="0" dirty="0">
                <a:solidFill>
                  <a:srgbClr val="3333CC"/>
                </a:solidFill>
                <a:latin typeface="Times New Roman" panose="02020603050405020304" pitchFamily="18" charset="0"/>
                <a:cs typeface="Times New Roman" panose="02020603050405020304" pitchFamily="18" charset="0"/>
              </a:rPr>
              <a:t>company or organization</a:t>
            </a:r>
            <a:r>
              <a:rPr lang="en-US" altLang="ko-KR" sz="2400" kern="0" dirty="0">
                <a:solidFill>
                  <a:srgbClr val="000000"/>
                </a:solidFill>
                <a:latin typeface="Times New Roman" panose="02020603050405020304" pitchFamily="18" charset="0"/>
                <a:cs typeface="Times New Roman" panose="02020603050405020304" pitchFamily="18" charset="0"/>
              </a:rPr>
              <a:t>.</a:t>
            </a:r>
          </a:p>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Anti-Trust laws</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The Anti-Trust laws forbid the </a:t>
            </a:r>
            <a:r>
              <a:rPr lang="en-US" altLang="ko-KR" sz="2400" b="1" i="1" u="sng" kern="0" dirty="0">
                <a:solidFill>
                  <a:srgbClr val="3333CC"/>
                </a:solidFill>
                <a:latin typeface="Times New Roman" panose="02020603050405020304" pitchFamily="18" charset="0"/>
                <a:cs typeface="Times New Roman" panose="02020603050405020304" pitchFamily="18" charset="0"/>
              </a:rPr>
              <a:t>discussion of prices</a:t>
            </a:r>
            <a:r>
              <a:rPr lang="en-US" altLang="ko-KR" sz="2400" kern="0" dirty="0">
                <a:solidFill>
                  <a:srgbClr val="000000"/>
                </a:solidFill>
                <a:latin typeface="Times New Roman" panose="02020603050405020304" pitchFamily="18" charset="0"/>
                <a:cs typeface="Times New Roman" panose="02020603050405020304" pitchFamily="18" charset="0"/>
              </a:rPr>
              <a:t> within our meetings.</a:t>
            </a:r>
          </a:p>
        </p:txBody>
      </p:sp>
      <p:sp>
        <p:nvSpPr>
          <p:cNvPr id="6" name="바닥글 개체 틀 1">
            <a:extLst>
              <a:ext uri="{FF2B5EF4-FFF2-40B4-BE49-F238E27FC236}">
                <a16:creationId xmlns:a16="http://schemas.microsoft.com/office/drawing/2014/main" id="{2362750C-67EE-4448-93AE-0E66137FFBB9}"/>
              </a:ext>
            </a:extLst>
          </p:cNvPr>
          <p:cNvSpPr>
            <a:spLocks noGrp="1"/>
          </p:cNvSpPr>
          <p:nvPr>
            <p:ph type="ftr" sz="quarter" idx="11"/>
          </p:nvPr>
        </p:nvSpPr>
        <p:spPr>
          <a:xfrm>
            <a:off x="457200" y="6610350"/>
            <a:ext cx="4038600" cy="247650"/>
          </a:xfrm>
        </p:spPr>
        <p:txBody>
          <a:bodyPr/>
          <a:lstStyle/>
          <a:p>
            <a:pPr>
              <a:defRPr/>
            </a:pPr>
            <a:r>
              <a:rPr lang="en-US"/>
              <a:t>3079-22-0002-00-0000-Session #21 WG Opening Plenary</a:t>
            </a:r>
            <a:endParaRPr lang="en-US" dirty="0"/>
          </a:p>
        </p:txBody>
      </p:sp>
    </p:spTree>
    <p:extLst>
      <p:ext uri="{BB962C8B-B14F-4D97-AF65-F5344CB8AC3E}">
        <p14:creationId xmlns:p14="http://schemas.microsoft.com/office/powerpoint/2010/main" val="261024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FC89F8B-9A40-407C-8B5E-795AD575D5F4}"/>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Participants have a duty to inform the IEEE</a:t>
            </a:r>
            <a:endParaRPr lang="ko-KR" altLang="en-US" dirty="0">
              <a:latin typeface="Arial" charset="0"/>
            </a:endParaRPr>
          </a:p>
        </p:txBody>
      </p:sp>
      <p:sp>
        <p:nvSpPr>
          <p:cNvPr id="3" name="바닥글 개체 틀 2">
            <a:extLst>
              <a:ext uri="{FF2B5EF4-FFF2-40B4-BE49-F238E27FC236}">
                <a16:creationId xmlns:a16="http://schemas.microsoft.com/office/drawing/2014/main" id="{6B4282D5-87EE-4906-8D45-755B77D24146}"/>
              </a:ext>
            </a:extLst>
          </p:cNvPr>
          <p:cNvSpPr>
            <a:spLocks noGrp="1"/>
          </p:cNvSpPr>
          <p:nvPr>
            <p:ph type="ftr" sz="quarter" idx="11"/>
          </p:nvPr>
        </p:nvSpPr>
        <p:spPr/>
        <p:txBody>
          <a:bodyPr/>
          <a:lstStyle/>
          <a:p>
            <a:pPr>
              <a:defRPr/>
            </a:pPr>
            <a:r>
              <a:rPr lang="en-US"/>
              <a:t>3079-22-0002-00-0000-Session #21 WG Opening Plenary</a:t>
            </a:r>
            <a:endParaRPr lang="en-US" dirty="0"/>
          </a:p>
        </p:txBody>
      </p:sp>
      <p:sp>
        <p:nvSpPr>
          <p:cNvPr id="4" name="슬라이드 번호 개체 틀 3">
            <a:extLst>
              <a:ext uri="{FF2B5EF4-FFF2-40B4-BE49-F238E27FC236}">
                <a16:creationId xmlns:a16="http://schemas.microsoft.com/office/drawing/2014/main" id="{23DBFD3E-951F-420A-90CB-66FC41190129}"/>
              </a:ext>
            </a:extLst>
          </p:cNvPr>
          <p:cNvSpPr>
            <a:spLocks noGrp="1"/>
          </p:cNvSpPr>
          <p:nvPr>
            <p:ph type="sldNum" sz="quarter" idx="12"/>
          </p:nvPr>
        </p:nvSpPr>
        <p:spPr/>
        <p:txBody>
          <a:bodyPr/>
          <a:lstStyle/>
          <a:p>
            <a:pPr>
              <a:defRPr/>
            </a:pPr>
            <a:fld id="{2E8BD8E8-FEBE-4B48-A872-D5E72F1EB77B}" type="slidenum">
              <a:rPr lang="en-US" smtClean="0"/>
              <a:pPr>
                <a:defRPr/>
              </a:pPr>
              <a:t>10</a:t>
            </a:fld>
            <a:endParaRPr lang="en-US">
              <a:latin typeface="Myriad Pro" charset="0"/>
            </a:endParaRPr>
          </a:p>
        </p:txBody>
      </p:sp>
      <p:sp>
        <p:nvSpPr>
          <p:cNvPr id="6" name="Rectangle 1027">
            <a:extLst>
              <a:ext uri="{FF2B5EF4-FFF2-40B4-BE49-F238E27FC236}">
                <a16:creationId xmlns:a16="http://schemas.microsoft.com/office/drawing/2014/main" id="{2C936CF3-4209-4C5C-AA1D-1E442FE2D504}"/>
              </a:ext>
            </a:extLst>
          </p:cNvPr>
          <p:cNvSpPr txBox="1">
            <a:spLocks noChangeArrowheads="1"/>
          </p:cNvSpPr>
          <p:nvPr/>
        </p:nvSpPr>
        <p:spPr bwMode="auto">
          <a:xfrm>
            <a:off x="84931" y="1066800"/>
            <a:ext cx="89741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269875" marR="0" lvl="1" indent="-269875"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Participants </a:t>
            </a:r>
            <a:r>
              <a:rPr kumimoji="0" lang="en-US" altLang="en-US" sz="2000" b="1" i="0" u="sng"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shall</a:t>
            </a: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269875" marR="0" lvl="1" indent="-269875"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endPar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269875" marR="0" lvl="1" indent="-269875"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Participants </a:t>
            </a:r>
            <a:r>
              <a:rPr kumimoji="0" lang="en-US" altLang="en-US" sz="2000" b="1" i="0" u="sng"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should </a:t>
            </a: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endPar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
                <a:srgbClr val="CC3300"/>
              </a:buClr>
              <a:buSzPct val="50000"/>
              <a:buFont typeface="Monotype Sorts"/>
              <a:buNone/>
              <a:tabLst/>
              <a:defRPr/>
            </a:pPr>
            <a:r>
              <a:rPr kumimoji="0" lang="en-US" altLang="en-US" sz="3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3546894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009575F-38F0-400D-B941-FDB92043680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Ways to inform IEEE</a:t>
            </a:r>
            <a:endParaRPr lang="ko-KR" altLang="en-US" dirty="0">
              <a:latin typeface="Arial" charset="0"/>
            </a:endParaRPr>
          </a:p>
        </p:txBody>
      </p:sp>
      <p:sp>
        <p:nvSpPr>
          <p:cNvPr id="3" name="바닥글 개체 틀 2">
            <a:extLst>
              <a:ext uri="{FF2B5EF4-FFF2-40B4-BE49-F238E27FC236}">
                <a16:creationId xmlns:a16="http://schemas.microsoft.com/office/drawing/2014/main" id="{1201B1F8-12E6-4760-AF7D-2838105499C2}"/>
              </a:ext>
            </a:extLst>
          </p:cNvPr>
          <p:cNvSpPr>
            <a:spLocks noGrp="1"/>
          </p:cNvSpPr>
          <p:nvPr>
            <p:ph type="ftr" sz="quarter" idx="11"/>
          </p:nvPr>
        </p:nvSpPr>
        <p:spPr/>
        <p:txBody>
          <a:bodyPr/>
          <a:lstStyle/>
          <a:p>
            <a:pPr>
              <a:defRPr/>
            </a:pPr>
            <a:r>
              <a:rPr lang="en-US"/>
              <a:t>3079-22-0002-00-0000-Session #21 WG Opening Plenary</a:t>
            </a:r>
            <a:endParaRPr lang="en-US" dirty="0"/>
          </a:p>
        </p:txBody>
      </p:sp>
      <p:sp>
        <p:nvSpPr>
          <p:cNvPr id="4" name="슬라이드 번호 개체 틀 3">
            <a:extLst>
              <a:ext uri="{FF2B5EF4-FFF2-40B4-BE49-F238E27FC236}">
                <a16:creationId xmlns:a16="http://schemas.microsoft.com/office/drawing/2014/main" id="{5065BC91-D634-437B-BA90-E675F6709A7A}"/>
              </a:ext>
            </a:extLst>
          </p:cNvPr>
          <p:cNvSpPr>
            <a:spLocks noGrp="1"/>
          </p:cNvSpPr>
          <p:nvPr>
            <p:ph type="sldNum" sz="quarter" idx="12"/>
          </p:nvPr>
        </p:nvSpPr>
        <p:spPr/>
        <p:txBody>
          <a:bodyPr/>
          <a:lstStyle/>
          <a:p>
            <a:pPr>
              <a:defRPr/>
            </a:pPr>
            <a:fld id="{2E8BD8E8-FEBE-4B48-A872-D5E72F1EB77B}" type="slidenum">
              <a:rPr lang="en-US" smtClean="0"/>
              <a:pPr>
                <a:defRPr/>
              </a:pPr>
              <a:t>11</a:t>
            </a:fld>
            <a:endParaRPr lang="en-US">
              <a:latin typeface="Myriad Pro" charset="0"/>
            </a:endParaRPr>
          </a:p>
        </p:txBody>
      </p:sp>
      <p:sp>
        <p:nvSpPr>
          <p:cNvPr id="6" name="Rectangle 3">
            <a:extLst>
              <a:ext uri="{FF2B5EF4-FFF2-40B4-BE49-F238E27FC236}">
                <a16:creationId xmlns:a16="http://schemas.microsoft.com/office/drawing/2014/main" id="{F163CFBE-8CD5-4C49-AEA8-A2DC16147D2B}"/>
              </a:ext>
            </a:extLst>
          </p:cNvPr>
          <p:cNvSpPr txBox="1">
            <a:spLocks noChangeArrowheads="1"/>
          </p:cNvSpPr>
          <p:nvPr/>
        </p:nvSpPr>
        <p:spPr bwMode="auto">
          <a:xfrm>
            <a:off x="228600" y="12954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Cause an LOA to be submitted to the IEEE-SA (patcom@ieee.org); or</a:t>
            </a:r>
          </a:p>
          <a:p>
            <a:pPr marL="0" marR="0" lvl="0" indent="0" algn="l" defTabSz="914400" rtl="0" eaLnBrk="0" fontAlgn="base" latinLnBrk="0" hangingPunct="0">
              <a:lnSpc>
                <a:spcPct val="100000"/>
              </a:lnSpc>
              <a:spcBef>
                <a:spcPct val="20000"/>
              </a:spcBef>
              <a:spcAft>
                <a:spcPct val="0"/>
              </a:spcAft>
              <a:buClr>
                <a:srgbClr val="CC3300"/>
              </a:buClr>
              <a:buSzPct val="150000"/>
              <a:buFont typeface="Monotype Sorts"/>
              <a:buNone/>
              <a:tabLst/>
              <a:defRPr/>
            </a:pP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Provide the chair of this group with the identity of the holder(s) of any and all such claims as soon as possible; or</a:t>
            </a:r>
          </a:p>
          <a:p>
            <a:pPr marL="0" marR="0" lvl="0" indent="0" algn="l" defTabSz="914400" rtl="0" eaLnBrk="0" fontAlgn="base" latinLnBrk="0" hangingPunct="0">
              <a:lnSpc>
                <a:spcPct val="100000"/>
              </a:lnSpc>
              <a:spcBef>
                <a:spcPct val="20000"/>
              </a:spcBef>
              <a:spcAft>
                <a:spcPct val="0"/>
              </a:spcAft>
              <a:buClr>
                <a:srgbClr val="CC3300"/>
              </a:buClr>
              <a:buSzPct val="150000"/>
              <a:buFont typeface="Monotype Sorts"/>
              <a:buNone/>
              <a:tabLst/>
              <a:defRPr/>
            </a:pP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Speak up now and respond to this Call for Potentially Essential Patents</a:t>
            </a:r>
          </a:p>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a:buNone/>
              <a:tabLst/>
              <a:defRPr/>
            </a:pPr>
            <a:r>
              <a:rPr kumimoji="0" lang="en-US" altLang="en-US" sz="2000" b="0" i="0" u="none" strike="noStrike" kern="0" cap="none" spc="0" normalizeH="0" baseline="0" noProof="0" dirty="0">
                <a:ln>
                  <a:noFill/>
                </a:ln>
                <a:solidFill>
                  <a:srgbClr val="000000"/>
                </a:solidFill>
                <a:effectLst/>
                <a:uLnTx/>
                <a:uFillTx/>
                <a:latin typeface="Calibri" pitchFamily="34" charset="0"/>
                <a:ea typeface="+mn-ea"/>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kumimoji="0" lang="en-US" altLang="en-US" sz="2000" b="0" i="0" u="none" strike="noStrike" kern="0" cap="none" spc="0" normalizeH="0" baseline="0" noProof="0" dirty="0">
                <a:ln>
                  <a:noFill/>
                </a:ln>
                <a:solidFill>
                  <a:srgbClr val="000000"/>
                </a:solidFill>
                <a:effectLst/>
                <a:uLnTx/>
                <a:uFillTx/>
                <a:latin typeface="Calibri" pitchFamily="34" charset="0"/>
                <a:ea typeface="+mn-ea"/>
                <a:cs typeface="Calibri" pitchFamily="34" charset="0"/>
              </a:rPr>
            </a:b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p:txBody>
      </p:sp>
    </p:spTree>
    <p:extLst>
      <p:ext uri="{BB962C8B-B14F-4D97-AF65-F5344CB8AC3E}">
        <p14:creationId xmlns:p14="http://schemas.microsoft.com/office/powerpoint/2010/main" val="3514512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61F943D-A5F4-4433-9B74-53DF388E5862}"/>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Other guidelines for IEEE WG meetings</a:t>
            </a:r>
            <a:endParaRPr lang="ko-KR" altLang="en-US" dirty="0">
              <a:latin typeface="Arial" charset="0"/>
            </a:endParaRPr>
          </a:p>
        </p:txBody>
      </p:sp>
      <p:sp>
        <p:nvSpPr>
          <p:cNvPr id="3" name="바닥글 개체 틀 2">
            <a:extLst>
              <a:ext uri="{FF2B5EF4-FFF2-40B4-BE49-F238E27FC236}">
                <a16:creationId xmlns:a16="http://schemas.microsoft.com/office/drawing/2014/main" id="{B585E57F-7CE4-4051-9048-94CA86F6A552}"/>
              </a:ext>
            </a:extLst>
          </p:cNvPr>
          <p:cNvSpPr>
            <a:spLocks noGrp="1"/>
          </p:cNvSpPr>
          <p:nvPr>
            <p:ph type="ftr" sz="quarter" idx="11"/>
          </p:nvPr>
        </p:nvSpPr>
        <p:spPr/>
        <p:txBody>
          <a:bodyPr/>
          <a:lstStyle/>
          <a:p>
            <a:pPr>
              <a:defRPr/>
            </a:pPr>
            <a:r>
              <a:rPr lang="en-US"/>
              <a:t>3079-22-0002-00-0000-Session #21 WG Opening Plenary</a:t>
            </a:r>
            <a:endParaRPr lang="en-US" dirty="0"/>
          </a:p>
        </p:txBody>
      </p:sp>
      <p:sp>
        <p:nvSpPr>
          <p:cNvPr id="4" name="슬라이드 번호 개체 틀 3">
            <a:extLst>
              <a:ext uri="{FF2B5EF4-FFF2-40B4-BE49-F238E27FC236}">
                <a16:creationId xmlns:a16="http://schemas.microsoft.com/office/drawing/2014/main" id="{F009E7AB-05B5-4E25-BA7F-13058FC9786C}"/>
              </a:ext>
            </a:extLst>
          </p:cNvPr>
          <p:cNvSpPr>
            <a:spLocks noGrp="1"/>
          </p:cNvSpPr>
          <p:nvPr>
            <p:ph type="sldNum" sz="quarter" idx="12"/>
          </p:nvPr>
        </p:nvSpPr>
        <p:spPr/>
        <p:txBody>
          <a:bodyPr/>
          <a:lstStyle/>
          <a:p>
            <a:pPr>
              <a:defRPr/>
            </a:pPr>
            <a:fld id="{2E8BD8E8-FEBE-4B48-A872-D5E72F1EB77B}" type="slidenum">
              <a:rPr lang="en-US" smtClean="0"/>
              <a:pPr>
                <a:defRPr/>
              </a:pPr>
              <a:t>12</a:t>
            </a:fld>
            <a:endParaRPr lang="en-US">
              <a:latin typeface="Myriad Pro" charset="0"/>
            </a:endParaRPr>
          </a:p>
        </p:txBody>
      </p:sp>
      <p:sp>
        <p:nvSpPr>
          <p:cNvPr id="6" name="Rectangle 1027">
            <a:extLst>
              <a:ext uri="{FF2B5EF4-FFF2-40B4-BE49-F238E27FC236}">
                <a16:creationId xmlns:a16="http://schemas.microsoft.com/office/drawing/2014/main" id="{D4912D2D-3B79-4656-BA9D-E1AF4C19D1F4}"/>
              </a:ext>
            </a:extLst>
          </p:cNvPr>
          <p:cNvSpPr txBox="1">
            <a:spLocks noChangeArrowheads="1"/>
          </p:cNvSpPr>
          <p:nvPr/>
        </p:nvSpPr>
        <p:spPr bwMode="auto">
          <a:xfrm>
            <a:off x="685800" y="990600"/>
            <a:ext cx="7772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342900" marR="0" lvl="0" indent="-3429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All IEEE-SA standards meetings shall be conducted in compliance with all applicable laws, including antitrust and competition laws. </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the interpretation, validity, or essentiality of patents/patent claims. </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6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GB" altLang="en-US" sz="16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Technical considerations remain the primary focus</a:t>
            </a:r>
            <a:endParaRPr kumimoji="0" lang="en-US" altLang="en-US" sz="16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or engage in the fixing of product prices, allocation of customers, or division of sales markets.</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the status or substance of ongoing or threatened litigation.</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be silent if inappropriate topics are discussed … do formally object.</a:t>
            </a:r>
          </a:p>
          <a:p>
            <a:pPr marL="342900" marR="0" lvl="0" indent="-342900" algn="ctr" defTabSz="914400" rtl="0" eaLnBrk="0" fontAlgn="base" latinLnBrk="0" hangingPunct="0">
              <a:lnSpc>
                <a:spcPct val="80000"/>
              </a:lnSpc>
              <a:spcBef>
                <a:spcPct val="20000"/>
              </a:spcBef>
              <a:spcAft>
                <a:spcPct val="0"/>
              </a:spcAft>
              <a:buClr>
                <a:srgbClr val="CC3300"/>
              </a:buClr>
              <a:buSzPct val="50000"/>
              <a:buFont typeface="Monotype Sorts"/>
              <a:buNone/>
              <a:tabLst/>
              <a:defRPr/>
            </a:pPr>
            <a:r>
              <a:rPr kumimoji="0" lang="en-US" altLang="en-US" sz="105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   </a:t>
            </a:r>
            <a:endPar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endParaRPr>
          </a:p>
          <a:p>
            <a:pPr marL="342900" marR="0" lvl="0" indent="-342900" algn="ctr" defTabSz="914400" rtl="0" eaLnBrk="0" fontAlgn="base" latinLnBrk="0" hangingPunct="0">
              <a:lnSpc>
                <a:spcPct val="80000"/>
              </a:lnSpc>
              <a:spcBef>
                <a:spcPct val="20000"/>
              </a:spcBef>
              <a:spcAft>
                <a:spcPct val="0"/>
              </a:spcAft>
              <a:buClr>
                <a:srgbClr val="CC3300"/>
              </a:buClr>
              <a:buSzPct val="50000"/>
              <a:buFont typeface="Monotype Sorts"/>
              <a:buNone/>
              <a:tabLst/>
              <a:defRPr/>
            </a:pP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For more details, see </a:t>
            </a:r>
            <a:r>
              <a:rPr kumimoji="0" lang="en-US" altLang="en-US" sz="1400" b="1" i="1"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IEEE-SA Standards Board Operations Manual</a:t>
            </a: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 clause 5.3.10 and </a:t>
            </a:r>
            <a:b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altLang="en-US" sz="1400" b="1" i="1"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Antitrust and Competition Policy: What You Need to Know </a:t>
            </a: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at http://standards.ieee.org/develop/policies/antitrust.pdf</a:t>
            </a:r>
            <a:endPar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4207753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010F2A1-E005-4A06-8413-D5CAB2E5415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latin typeface="Arial" charset="0"/>
              </a:rPr>
              <a:t>Patent-related information</a:t>
            </a:r>
            <a:endParaRPr lang="ko-KR" altLang="en-US" dirty="0">
              <a:latin typeface="Arial" charset="0"/>
            </a:endParaRPr>
          </a:p>
        </p:txBody>
      </p:sp>
      <p:sp>
        <p:nvSpPr>
          <p:cNvPr id="3" name="바닥글 개체 틀 2">
            <a:extLst>
              <a:ext uri="{FF2B5EF4-FFF2-40B4-BE49-F238E27FC236}">
                <a16:creationId xmlns:a16="http://schemas.microsoft.com/office/drawing/2014/main" id="{0139F954-730C-481D-BF20-73DC41953282}"/>
              </a:ext>
            </a:extLst>
          </p:cNvPr>
          <p:cNvSpPr>
            <a:spLocks noGrp="1"/>
          </p:cNvSpPr>
          <p:nvPr>
            <p:ph type="ftr" sz="quarter" idx="11"/>
          </p:nvPr>
        </p:nvSpPr>
        <p:spPr/>
        <p:txBody>
          <a:bodyPr/>
          <a:lstStyle/>
          <a:p>
            <a:pPr>
              <a:defRPr/>
            </a:pPr>
            <a:r>
              <a:rPr lang="en-US"/>
              <a:t>3079-22-0002-00-0000-Session #21 WG Opening Plenary</a:t>
            </a:r>
            <a:endParaRPr lang="en-US" dirty="0"/>
          </a:p>
        </p:txBody>
      </p:sp>
      <p:sp>
        <p:nvSpPr>
          <p:cNvPr id="4" name="슬라이드 번호 개체 틀 3">
            <a:extLst>
              <a:ext uri="{FF2B5EF4-FFF2-40B4-BE49-F238E27FC236}">
                <a16:creationId xmlns:a16="http://schemas.microsoft.com/office/drawing/2014/main" id="{74C3A4C9-88A2-4387-A0BA-7766DAD75431}"/>
              </a:ext>
            </a:extLst>
          </p:cNvPr>
          <p:cNvSpPr>
            <a:spLocks noGrp="1"/>
          </p:cNvSpPr>
          <p:nvPr>
            <p:ph type="sldNum" sz="quarter" idx="12"/>
          </p:nvPr>
        </p:nvSpPr>
        <p:spPr/>
        <p:txBody>
          <a:bodyPr/>
          <a:lstStyle/>
          <a:p>
            <a:pPr>
              <a:defRPr/>
            </a:pPr>
            <a:fld id="{2E8BD8E8-FEBE-4B48-A872-D5E72F1EB77B}" type="slidenum">
              <a:rPr lang="en-US" smtClean="0"/>
              <a:pPr>
                <a:defRPr/>
              </a:pPr>
              <a:t>13</a:t>
            </a:fld>
            <a:endParaRPr lang="en-US">
              <a:latin typeface="Myriad Pro" charset="0"/>
            </a:endParaRPr>
          </a:p>
        </p:txBody>
      </p:sp>
      <p:sp>
        <p:nvSpPr>
          <p:cNvPr id="6" name="Rectangle 4">
            <a:extLst>
              <a:ext uri="{FF2B5EF4-FFF2-40B4-BE49-F238E27FC236}">
                <a16:creationId xmlns:a16="http://schemas.microsoft.com/office/drawing/2014/main" id="{7BA425B4-3592-46B2-848C-7154829A44F2}"/>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a:buNone/>
            </a:pPr>
            <a:endParaRPr lang="en-US" altLang="en-US" sz="2000" dirty="0">
              <a:ea typeface="+mn-ea"/>
              <a:cs typeface="Arial" panose="020B0604020202020204" pitchFamily="34" charset="0"/>
            </a:endParaRP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071502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65A6A1F-1546-45F4-97B3-1FA6121C88F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t>Participation in IEEE 3079 Meetings</a:t>
            </a:r>
            <a:endParaRPr lang="ko-KR" altLang="en-US" dirty="0"/>
          </a:p>
        </p:txBody>
      </p:sp>
      <p:sp>
        <p:nvSpPr>
          <p:cNvPr id="4" name="슬라이드 번호 개체 틀 3">
            <a:extLst>
              <a:ext uri="{FF2B5EF4-FFF2-40B4-BE49-F238E27FC236}">
                <a16:creationId xmlns:a16="http://schemas.microsoft.com/office/drawing/2014/main" id="{F9586293-79CB-4215-90A9-D8B39E324729}"/>
              </a:ext>
            </a:extLst>
          </p:cNvPr>
          <p:cNvSpPr>
            <a:spLocks noGrp="1"/>
          </p:cNvSpPr>
          <p:nvPr>
            <p:ph type="sldNum" sz="quarter" idx="12"/>
          </p:nvPr>
        </p:nvSpPr>
        <p:spPr/>
        <p:txBody>
          <a:bodyPr/>
          <a:lstStyle/>
          <a:p>
            <a:pPr>
              <a:defRPr/>
            </a:pPr>
            <a:fld id="{2E8BD8E8-FEBE-4B48-A872-D5E72F1EB77B}" type="slidenum">
              <a:rPr lang="en-US" smtClean="0"/>
              <a:pPr>
                <a:defRPr/>
              </a:pPr>
              <a:t>14</a:t>
            </a:fld>
            <a:endParaRPr lang="en-US">
              <a:latin typeface="Myriad Pro" charset="0"/>
            </a:endParaRPr>
          </a:p>
        </p:txBody>
      </p:sp>
      <p:sp>
        <p:nvSpPr>
          <p:cNvPr id="6" name="Text Box 5">
            <a:extLst>
              <a:ext uri="{FF2B5EF4-FFF2-40B4-BE49-F238E27FC236}">
                <a16:creationId xmlns:a16="http://schemas.microsoft.com/office/drawing/2014/main" id="{B16E6184-3162-47F1-B044-3AAE4FF495EE}"/>
              </a:ext>
            </a:extLst>
          </p:cNvPr>
          <p:cNvSpPr txBox="1">
            <a:spLocks noChangeArrowheads="1"/>
          </p:cNvSpPr>
          <p:nvPr/>
        </p:nvSpPr>
        <p:spPr bwMode="auto">
          <a:xfrm>
            <a:off x="647700" y="914400"/>
            <a:ext cx="7848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eaLnBrk="0" hangingPunct="0">
              <a:lnSpc>
                <a:spcPct val="110000"/>
              </a:lnSpc>
              <a:spcBef>
                <a:spcPts val="600"/>
              </a:spcBef>
            </a:pPr>
            <a:r>
              <a:rPr lang="en-GB" altLang="en-US" sz="1600" b="1" dirty="0">
                <a:ea typeface="MS Gothic" panose="020B0609070205080204" pitchFamily="49" charset="-128"/>
                <a:cs typeface="+mn-cs"/>
              </a:rPr>
              <a:t>All participation in IEEE 3079 Working Group meetings is on an individual basis</a:t>
            </a:r>
          </a:p>
          <a:p>
            <a:pPr eaLnBrk="0" hangingPunct="0">
              <a:lnSpc>
                <a:spcPct val="110000"/>
              </a:lnSpc>
              <a:spcBef>
                <a:spcPts val="600"/>
              </a:spcBef>
            </a:pPr>
            <a:r>
              <a:rPr lang="en-GB" altLang="en-US" sz="1400" b="1" i="1" dirty="0">
                <a:ea typeface="MS Gothic" panose="020B0609070205080204" pitchFamily="49" charset="-128"/>
                <a:cs typeface="+mn-cs"/>
              </a:rPr>
              <a:t>•     </a:t>
            </a:r>
            <a:r>
              <a:rPr lang="en-GB" altLang="en-US" sz="1400" b="1" dirty="0">
                <a:ea typeface="MS Gothic" panose="020B0609070205080204" pitchFamily="49" charset="-128"/>
                <a:cs typeface="+mn-cs"/>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cs typeface="+mn-cs"/>
                <a:hlinkClick r:id="rId2"/>
              </a:rPr>
              <a:t>https://standards.ieee.org/develop/policies/bylaws/sb_bylaws.pdf</a:t>
            </a:r>
            <a:r>
              <a:rPr lang="en-GB" altLang="en-US" sz="1400" b="1" dirty="0">
                <a:ea typeface="MS Gothic" panose="020B0609070205080204" pitchFamily="49" charset="-128"/>
                <a:cs typeface="+mn-cs"/>
              </a:rPr>
              <a:t>section 5.2.1)</a:t>
            </a:r>
          </a:p>
          <a:p>
            <a:pPr eaLnBrk="0" hangingPunct="0">
              <a:lnSpc>
                <a:spcPct val="110000"/>
              </a:lnSpc>
              <a:spcBef>
                <a:spcPts val="600"/>
              </a:spcBef>
            </a:pPr>
            <a:r>
              <a:rPr lang="en-GB" altLang="en-US" sz="1400" b="1" dirty="0">
                <a:ea typeface="MS Gothic" panose="020B0609070205080204" pitchFamily="49" charset="-128"/>
                <a:cs typeface="+mn-cs"/>
              </a:rPr>
              <a:t>•    IEEE 3079 Working Group membership is by individual; “Working Group members shall participate in the consensus process in a manner consistent with their professional expert opinion as individuals, and not as organizational representatives”. (subclause 4.2.1 “Establishment”, of the IEEE 3079 Working Group Policies and Procedures)</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shall not direct the actions or votes of any other member of an IEEE 3079 Working Group or retaliate against any other member for their actions or votes within IEEE 3079 Working Group meetings, see </a:t>
            </a:r>
            <a:r>
              <a:rPr lang="en-GB" altLang="en-US" sz="1400" b="1" u="sng" dirty="0">
                <a:solidFill>
                  <a:srgbClr val="CCCCFF"/>
                </a:solidFill>
                <a:ea typeface="MS Gothic" panose="020B0609070205080204" pitchFamily="49" charset="-128"/>
                <a:cs typeface="+mn-cs"/>
                <a:hlinkClick r:id="rId3"/>
              </a:rPr>
              <a:t>https://standards.ieee.org/develop/policies/bylaws/sb_bylaws.pdf </a:t>
            </a:r>
            <a:r>
              <a:rPr lang="en-GB" altLang="en-US" sz="1400" b="1" dirty="0">
                <a:ea typeface="MS Gothic" panose="020B0609070205080204" pitchFamily="49" charset="-128"/>
                <a:cs typeface="+mn-cs"/>
              </a:rPr>
              <a:t> section 5.2.1.3 and the IEEE 3079 Working Group Policies and Procedures, subclause 3.4.1 “Chair”, list item x.</a:t>
            </a:r>
          </a:p>
          <a:p>
            <a:pPr eaLnBrk="0" hangingPunct="0">
              <a:lnSpc>
                <a:spcPct val="110000"/>
              </a:lnSpc>
              <a:spcBef>
                <a:spcPts val="600"/>
              </a:spcBef>
            </a:pPr>
            <a:r>
              <a:rPr lang="en-GB" altLang="en-US" sz="1600" b="1" dirty="0">
                <a:ea typeface="MS Gothic" panose="020B0609070205080204" pitchFamily="49" charset="-128"/>
                <a:cs typeface="+mn-cs"/>
              </a:rPr>
              <a:t>By participating in IEEE 3079 meetings, you accept these requirements.  If you do not agree to these policies then you shall not participate.</a:t>
            </a:r>
          </a:p>
        </p:txBody>
      </p:sp>
      <p:sp>
        <p:nvSpPr>
          <p:cNvPr id="7" name="바닥글 개체 틀 1">
            <a:extLst>
              <a:ext uri="{FF2B5EF4-FFF2-40B4-BE49-F238E27FC236}">
                <a16:creationId xmlns:a16="http://schemas.microsoft.com/office/drawing/2014/main" id="{DA941CF9-7D31-46B2-AE08-4D01D9C0DE27}"/>
              </a:ext>
            </a:extLst>
          </p:cNvPr>
          <p:cNvSpPr>
            <a:spLocks noGrp="1"/>
          </p:cNvSpPr>
          <p:nvPr>
            <p:ph type="ftr" sz="quarter" idx="11"/>
          </p:nvPr>
        </p:nvSpPr>
        <p:spPr>
          <a:xfrm>
            <a:off x="457200" y="6610350"/>
            <a:ext cx="4038600" cy="247650"/>
          </a:xfrm>
        </p:spPr>
        <p:txBody>
          <a:bodyPr/>
          <a:lstStyle/>
          <a:p>
            <a:pPr>
              <a:defRPr/>
            </a:pPr>
            <a:r>
              <a:rPr lang="en-US"/>
              <a:t>3079-22-0002-00-0000-Session #21 WG Opening Plenary</a:t>
            </a:r>
            <a:endParaRPr lang="en-US" dirty="0"/>
          </a:p>
        </p:txBody>
      </p:sp>
    </p:spTree>
    <p:extLst>
      <p:ext uri="{BB962C8B-B14F-4D97-AF65-F5344CB8AC3E}">
        <p14:creationId xmlns:p14="http://schemas.microsoft.com/office/powerpoint/2010/main" val="3948919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1FB0CB1-8AB2-4CDD-B51F-B09BCB6A222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IEEE SA COPYRIGHT POLICY</a:t>
            </a:r>
            <a:endParaRPr lang="ko-KR" altLang="en-US" dirty="0"/>
          </a:p>
        </p:txBody>
      </p:sp>
      <p:sp>
        <p:nvSpPr>
          <p:cNvPr id="3" name="바닥글 개체 틀 2">
            <a:extLst>
              <a:ext uri="{FF2B5EF4-FFF2-40B4-BE49-F238E27FC236}">
                <a16:creationId xmlns:a16="http://schemas.microsoft.com/office/drawing/2014/main" id="{F220F838-B00A-41E7-875F-DC356BA3F481}"/>
              </a:ext>
            </a:extLst>
          </p:cNvPr>
          <p:cNvSpPr>
            <a:spLocks noGrp="1"/>
          </p:cNvSpPr>
          <p:nvPr>
            <p:ph type="ftr" sz="quarter" idx="11"/>
          </p:nvPr>
        </p:nvSpPr>
        <p:spPr/>
        <p:txBody>
          <a:bodyPr/>
          <a:lstStyle/>
          <a:p>
            <a:pPr>
              <a:defRPr/>
            </a:pPr>
            <a:r>
              <a:rPr lang="en-US"/>
              <a:t>3079-22-0002-00-0000-Session #21 WG Opening Plenary</a:t>
            </a:r>
            <a:endParaRPr lang="en-US" dirty="0"/>
          </a:p>
        </p:txBody>
      </p:sp>
      <p:sp>
        <p:nvSpPr>
          <p:cNvPr id="4" name="슬라이드 번호 개체 틀 3">
            <a:extLst>
              <a:ext uri="{FF2B5EF4-FFF2-40B4-BE49-F238E27FC236}">
                <a16:creationId xmlns:a16="http://schemas.microsoft.com/office/drawing/2014/main" id="{ABD17042-DF81-46F1-9FD7-F20C22FFBE2A}"/>
              </a:ext>
            </a:extLst>
          </p:cNvPr>
          <p:cNvSpPr>
            <a:spLocks noGrp="1"/>
          </p:cNvSpPr>
          <p:nvPr>
            <p:ph type="sldNum" sz="quarter" idx="12"/>
          </p:nvPr>
        </p:nvSpPr>
        <p:spPr/>
        <p:txBody>
          <a:bodyPr/>
          <a:lstStyle/>
          <a:p>
            <a:pPr>
              <a:defRPr/>
            </a:pPr>
            <a:fld id="{2E8BD8E8-FEBE-4B48-A872-D5E72F1EB77B}" type="slidenum">
              <a:rPr lang="en-US" smtClean="0"/>
              <a:pPr>
                <a:defRPr/>
              </a:pPr>
              <a:t>15</a:t>
            </a:fld>
            <a:endParaRPr lang="en-US">
              <a:latin typeface="Myriad Pro" charset="0"/>
            </a:endParaRPr>
          </a:p>
        </p:txBody>
      </p:sp>
      <p:sp>
        <p:nvSpPr>
          <p:cNvPr id="13" name="TextBox 12">
            <a:extLst>
              <a:ext uri="{FF2B5EF4-FFF2-40B4-BE49-F238E27FC236}">
                <a16:creationId xmlns:a16="http://schemas.microsoft.com/office/drawing/2014/main" id="{82DF997C-385D-458D-857E-114B8D6AC8CC}"/>
              </a:ext>
            </a:extLst>
          </p:cNvPr>
          <p:cNvSpPr txBox="1"/>
          <p:nvPr/>
        </p:nvSpPr>
        <p:spPr>
          <a:xfrm>
            <a:off x="685800" y="855689"/>
            <a:ext cx="7772400" cy="1886991"/>
          </a:xfrm>
          <a:prstGeom prst="rect">
            <a:avLst/>
          </a:prstGeom>
          <a:noFill/>
        </p:spPr>
        <p:txBody>
          <a:bodyPr wrap="square">
            <a:spAutoFit/>
          </a:bodyPr>
          <a:lstStyle>
            <a:defPPr>
              <a:defRPr lang="en-US"/>
            </a:defPPr>
            <a:lvl1pPr>
              <a:defRPr sz="2000" b="1" i="0" u="none" strike="noStrike" baseline="0">
                <a:latin typeface="Montserrat-Bold"/>
              </a:defRPr>
            </a:lvl1pPr>
          </a:lstStyle>
          <a:p>
            <a:pPr>
              <a:lnSpc>
                <a:spcPct val="150000"/>
              </a:lnSpc>
            </a:pPr>
            <a:r>
              <a:rPr lang="en-US" altLang="ko-KR" dirty="0"/>
              <a:t>By participating in this activity, you agree to comply with the IEEE Code of Ethics, all applicable laws, and all IEEE policies and procedures including, but not limited to, the IEEE SA Copyright Policy.</a:t>
            </a:r>
            <a:endParaRPr lang="ko-KR" altLang="en-US" dirty="0"/>
          </a:p>
        </p:txBody>
      </p:sp>
      <p:sp>
        <p:nvSpPr>
          <p:cNvPr id="14" name="TextBox 13">
            <a:extLst>
              <a:ext uri="{FF2B5EF4-FFF2-40B4-BE49-F238E27FC236}">
                <a16:creationId xmlns:a16="http://schemas.microsoft.com/office/drawing/2014/main" id="{BE0D2ABC-3F0D-43B4-AF30-0482084044D1}"/>
              </a:ext>
            </a:extLst>
          </p:cNvPr>
          <p:cNvSpPr txBox="1"/>
          <p:nvPr/>
        </p:nvSpPr>
        <p:spPr>
          <a:xfrm>
            <a:off x="457200" y="2836369"/>
            <a:ext cx="8229600" cy="3082832"/>
          </a:xfrm>
          <a:prstGeom prst="rect">
            <a:avLst/>
          </a:prstGeom>
          <a:noFill/>
        </p:spPr>
        <p:txBody>
          <a:bodyPr wrap="square">
            <a:spAutoFit/>
          </a:bodyPr>
          <a:lstStyle>
            <a:defPPr>
              <a:defRPr lang="en-US"/>
            </a:defPPr>
            <a:lvl1pPr marL="342900" indent="-342900">
              <a:lnSpc>
                <a:spcPct val="150000"/>
              </a:lnSpc>
              <a:buClr>
                <a:srgbClr val="00B0F0"/>
              </a:buClr>
              <a:buSzPct val="50000"/>
              <a:buFontTx/>
              <a:buChar char="■"/>
              <a:defRPr sz="1600" b="0" i="0" u="none" strike="noStrike" baseline="0">
                <a:solidFill>
                  <a:srgbClr val="000000"/>
                </a:solidFill>
                <a:latin typeface="Calibri" panose="020F0502020204030204" pitchFamily="34" charset="0"/>
              </a:defRPr>
            </a:lvl1pPr>
          </a:lstStyle>
          <a:p>
            <a:r>
              <a:rPr lang="en-US" altLang="ko-KR" dirty="0"/>
              <a:t>Previously Published material (copyright assertion indicated) shall not be presented/submitted to the Working Group nor incorporated into a Working Group draft unless permission is granted.</a:t>
            </a:r>
          </a:p>
          <a:p>
            <a:r>
              <a:rPr lang="en-US" altLang="ko-KR" dirty="0"/>
              <a:t>Prior to presentation or submission, you shall notify the Working Group Chair of previously Published material and should assist the Chair in obtaining copyright permission acceptable to IEEE SA.</a:t>
            </a:r>
          </a:p>
          <a:p>
            <a:r>
              <a:rPr lang="en-US" altLang="ko-KR" dirty="0"/>
              <a:t>For material that is not previously Published, IEEE is automatically granted a license to use any material that is presented or submitted.</a:t>
            </a:r>
            <a:endParaRPr lang="ko-KR" altLang="en-US" dirty="0"/>
          </a:p>
        </p:txBody>
      </p:sp>
    </p:spTree>
    <p:extLst>
      <p:ext uri="{BB962C8B-B14F-4D97-AF65-F5344CB8AC3E}">
        <p14:creationId xmlns:p14="http://schemas.microsoft.com/office/powerpoint/2010/main" val="3460266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FA28448-4AB1-4743-8C7A-FF9532F87F39}"/>
              </a:ext>
            </a:extLst>
          </p:cNvPr>
          <p:cNvSpPr>
            <a:spLocks noGrp="1"/>
          </p:cNvSpPr>
          <p:nvPr>
            <p:ph type="title"/>
          </p:nvPr>
        </p:nvSpPr>
        <p:spPr/>
        <p:txBody>
          <a:bodyPr/>
          <a:lstStyle/>
          <a:p>
            <a:r>
              <a:rPr lang="en-US" altLang="ko-KR" dirty="0"/>
              <a:t>IEEE SA COPYRIGHT POLICY</a:t>
            </a:r>
            <a:endParaRPr lang="ko-KR" altLang="en-US" dirty="0"/>
          </a:p>
        </p:txBody>
      </p:sp>
      <p:sp>
        <p:nvSpPr>
          <p:cNvPr id="3" name="바닥글 개체 틀 2">
            <a:extLst>
              <a:ext uri="{FF2B5EF4-FFF2-40B4-BE49-F238E27FC236}">
                <a16:creationId xmlns:a16="http://schemas.microsoft.com/office/drawing/2014/main" id="{EF867402-FF1D-45B1-B54B-B28457A48E36}"/>
              </a:ext>
            </a:extLst>
          </p:cNvPr>
          <p:cNvSpPr>
            <a:spLocks noGrp="1"/>
          </p:cNvSpPr>
          <p:nvPr>
            <p:ph type="ftr" sz="quarter" idx="11"/>
          </p:nvPr>
        </p:nvSpPr>
        <p:spPr/>
        <p:txBody>
          <a:bodyPr/>
          <a:lstStyle/>
          <a:p>
            <a:pPr>
              <a:defRPr/>
            </a:pPr>
            <a:r>
              <a:rPr lang="en-US"/>
              <a:t>3079-22-0002-00-0000-Session #21 WG Opening Plenary</a:t>
            </a:r>
            <a:endParaRPr lang="en-US" dirty="0"/>
          </a:p>
        </p:txBody>
      </p:sp>
      <p:sp>
        <p:nvSpPr>
          <p:cNvPr id="4" name="슬라이드 번호 개체 틀 3">
            <a:extLst>
              <a:ext uri="{FF2B5EF4-FFF2-40B4-BE49-F238E27FC236}">
                <a16:creationId xmlns:a16="http://schemas.microsoft.com/office/drawing/2014/main" id="{8ADD94B7-3673-4124-9C8B-2E4DAE62CDED}"/>
              </a:ext>
            </a:extLst>
          </p:cNvPr>
          <p:cNvSpPr>
            <a:spLocks noGrp="1"/>
          </p:cNvSpPr>
          <p:nvPr>
            <p:ph type="sldNum" sz="quarter" idx="12"/>
          </p:nvPr>
        </p:nvSpPr>
        <p:spPr/>
        <p:txBody>
          <a:bodyPr/>
          <a:lstStyle/>
          <a:p>
            <a:pPr>
              <a:defRPr/>
            </a:pPr>
            <a:fld id="{2E8BD8E8-FEBE-4B48-A872-D5E72F1EB77B}" type="slidenum">
              <a:rPr lang="en-US" smtClean="0"/>
              <a:pPr>
                <a:defRPr/>
              </a:pPr>
              <a:t>16</a:t>
            </a:fld>
            <a:endParaRPr lang="en-US">
              <a:latin typeface="Myriad Pro" charset="0"/>
            </a:endParaRPr>
          </a:p>
        </p:txBody>
      </p:sp>
      <p:sp>
        <p:nvSpPr>
          <p:cNvPr id="10" name="TextBox 9">
            <a:extLst>
              <a:ext uri="{FF2B5EF4-FFF2-40B4-BE49-F238E27FC236}">
                <a16:creationId xmlns:a16="http://schemas.microsoft.com/office/drawing/2014/main" id="{4AEE6973-5015-4944-A3D9-26A119E141FB}"/>
              </a:ext>
            </a:extLst>
          </p:cNvPr>
          <p:cNvSpPr txBox="1"/>
          <p:nvPr/>
        </p:nvSpPr>
        <p:spPr>
          <a:xfrm>
            <a:off x="266700" y="863554"/>
            <a:ext cx="8458200" cy="5130892"/>
          </a:xfrm>
          <a:prstGeom prst="rect">
            <a:avLst/>
          </a:prstGeom>
          <a:noFill/>
        </p:spPr>
        <p:txBody>
          <a:bodyPr wrap="square">
            <a:spAutoFit/>
          </a:bodyPr>
          <a:lstStyle>
            <a:defPPr>
              <a:defRPr lang="en-US"/>
            </a:defPPr>
            <a:lvl1pPr marL="342900" indent="-342900">
              <a:lnSpc>
                <a:spcPct val="150000"/>
              </a:lnSpc>
              <a:buClr>
                <a:srgbClr val="00B0F0"/>
              </a:buClr>
              <a:buSzPct val="50000"/>
              <a:buFontTx/>
              <a:buChar char="■"/>
              <a:defRPr sz="1600" b="0" i="0" u="none" strike="noStrike" baseline="0">
                <a:solidFill>
                  <a:srgbClr val="000000"/>
                </a:solidFill>
                <a:latin typeface="Calibri" panose="020F0502020204030204" pitchFamily="34" charset="0"/>
              </a:defRPr>
            </a:lvl1pPr>
          </a:lstStyle>
          <a:p>
            <a:r>
              <a:rPr lang="en-US" altLang="ko-KR" dirty="0"/>
              <a:t>The IEEE SA Copyright Policy is described in the IEEE SA Standards Board Bylaws and IEEE SA Standards Board Operations Manual</a:t>
            </a:r>
          </a:p>
          <a:p>
            <a:pPr marL="360363" indent="-180975">
              <a:buClrTx/>
              <a:buFont typeface="Calibri" panose="020F0502020204030204" pitchFamily="34" charset="0"/>
              <a:buChar char="-"/>
            </a:pPr>
            <a:r>
              <a:rPr lang="en-US" altLang="ko-KR" sz="1400" dirty="0"/>
              <a:t>IEEE SA Copyright Policy, see</a:t>
            </a:r>
          </a:p>
          <a:p>
            <a:pPr marL="809625" indent="0">
              <a:buNone/>
            </a:pPr>
            <a:r>
              <a:rPr lang="en-US" altLang="ko-KR" sz="1400" dirty="0"/>
              <a:t>Clause 7 of the IEEE SA Standards Board Bylaws</a:t>
            </a:r>
          </a:p>
          <a:p>
            <a:pPr marL="809625" indent="0">
              <a:buNone/>
            </a:pPr>
            <a:r>
              <a:rPr lang="en-US" altLang="ko-KR" sz="1200" dirty="0">
                <a:hlinkClick r:id="rId2"/>
              </a:rPr>
              <a:t>https://standards.ieee.org/about/policies/bylaws/sect6‐7.html#7</a:t>
            </a:r>
            <a:endParaRPr lang="en-US" altLang="ko-KR" sz="1200" dirty="0"/>
          </a:p>
          <a:p>
            <a:pPr marL="809625" indent="0">
              <a:buNone/>
            </a:pPr>
            <a:r>
              <a:rPr lang="en-US" altLang="ko-KR" sz="1400" dirty="0"/>
              <a:t>Clause 6.1 of the IEEE SA Standards Board Operations Manual</a:t>
            </a:r>
          </a:p>
          <a:p>
            <a:pPr marL="809625" indent="0">
              <a:buNone/>
            </a:pPr>
            <a:r>
              <a:rPr lang="en-US" altLang="ko-KR" sz="1200" dirty="0">
                <a:hlinkClick r:id="rId3"/>
              </a:rPr>
              <a:t>https://standards.ieee.org/about/policies/opman/sect6.html</a:t>
            </a:r>
            <a:endParaRPr lang="en-US" altLang="ko-KR" sz="1200" dirty="0"/>
          </a:p>
          <a:p>
            <a:r>
              <a:rPr lang="en-US" altLang="ko-KR" dirty="0"/>
              <a:t>IEEE SA Copyright Permission</a:t>
            </a:r>
          </a:p>
          <a:p>
            <a:pPr marL="360363" indent="-180975">
              <a:buClrTx/>
              <a:buFont typeface="Calibri" panose="020F0502020204030204" pitchFamily="34" charset="0"/>
              <a:buChar char="-"/>
            </a:pPr>
            <a:r>
              <a:rPr lang="en-US" altLang="ko-KR" sz="1400" dirty="0">
                <a:hlinkClick r:id="rId4"/>
              </a:rPr>
              <a:t>https://standards.ieee.org/content/dam/</a:t>
            </a:r>
            <a:r>
              <a:rPr lang="en-US" altLang="ko-KR" sz="1400" dirty="0" err="1">
                <a:hlinkClick r:id="rId4"/>
              </a:rPr>
              <a:t>ieee</a:t>
            </a:r>
            <a:r>
              <a:rPr lang="en-US" altLang="ko-KR" sz="1400" dirty="0">
                <a:hlinkClick r:id="rId4"/>
              </a:rPr>
              <a:t>‐standards/standards/web/documents/other/permissionltrs.zip</a:t>
            </a:r>
            <a:endParaRPr lang="en-US" altLang="ko-KR" sz="1400" dirty="0"/>
          </a:p>
          <a:p>
            <a:r>
              <a:rPr lang="en-US" altLang="ko-KR" dirty="0"/>
              <a:t>IEEE SA Copyright FAQs</a:t>
            </a:r>
          </a:p>
          <a:p>
            <a:pPr marL="360363" indent="-180975">
              <a:buClrTx/>
              <a:buFont typeface="Calibri" panose="020F0502020204030204" pitchFamily="34" charset="0"/>
              <a:buChar char="-"/>
            </a:pPr>
            <a:r>
              <a:rPr lang="en-US" altLang="ko-KR" sz="1400" dirty="0">
                <a:hlinkClick r:id="rId5"/>
              </a:rPr>
              <a:t>http://standards.ieee.org/faqs/copyrights.html/</a:t>
            </a:r>
            <a:endParaRPr lang="en-US" altLang="ko-KR" sz="1400" dirty="0"/>
          </a:p>
          <a:p>
            <a:r>
              <a:rPr lang="en-US" altLang="ko-KR" dirty="0"/>
              <a:t>IEEE SA Best Practices for IEEE Standards Development</a:t>
            </a:r>
          </a:p>
          <a:p>
            <a:pPr marL="360363" indent="-180975">
              <a:buClrTx/>
              <a:buFont typeface="Calibri" panose="020F0502020204030204" pitchFamily="34" charset="0"/>
              <a:buChar char="-"/>
            </a:pPr>
            <a:r>
              <a:rPr lang="en-US" altLang="ko-KR" sz="1400" dirty="0">
                <a:hlinkClick r:id="rId6"/>
              </a:rPr>
              <a:t>http://standards.ieee.org/develop/policies/best_practices_for_ieee_standards_development_051215.pdf</a:t>
            </a:r>
            <a:endParaRPr lang="en-US" altLang="ko-KR" sz="1400" dirty="0"/>
          </a:p>
          <a:p>
            <a:r>
              <a:rPr lang="en-US" altLang="ko-KR" dirty="0"/>
              <a:t>Distribution of Draft Standards (see 6.1.3 of the SASB Operations Manual)</a:t>
            </a:r>
          </a:p>
          <a:p>
            <a:pPr marL="360363" indent="-180975">
              <a:buClrTx/>
              <a:buFont typeface="Calibri" panose="020F0502020204030204" pitchFamily="34" charset="0"/>
              <a:buChar char="-"/>
            </a:pPr>
            <a:r>
              <a:rPr lang="en-US" altLang="ko-KR" sz="1400" dirty="0">
                <a:hlinkClick r:id="rId3"/>
              </a:rPr>
              <a:t>https://standards.ieee.org/about/policies/opman/sect6.html</a:t>
            </a:r>
            <a:endParaRPr lang="ko-KR" altLang="en-US" sz="1400" dirty="0"/>
          </a:p>
        </p:txBody>
      </p:sp>
    </p:spTree>
    <p:extLst>
      <p:ext uri="{BB962C8B-B14F-4D97-AF65-F5344CB8AC3E}">
        <p14:creationId xmlns:p14="http://schemas.microsoft.com/office/powerpoint/2010/main" val="3685044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C5EBA5D-C602-4267-AED1-15C5C03A7011}"/>
              </a:ext>
            </a:extLst>
          </p:cNvPr>
          <p:cNvSpPr>
            <a:spLocks noGrp="1"/>
          </p:cNvSpPr>
          <p:nvPr>
            <p:ph type="title"/>
          </p:nvPr>
        </p:nvSpPr>
        <p:spPr/>
        <p:txBody>
          <a:bodyPr/>
          <a:lstStyle/>
          <a:p>
            <a:r>
              <a:rPr lang="en-US" altLang="ko-KR" dirty="0"/>
              <a:t>Copyright</a:t>
            </a:r>
            <a:endParaRPr lang="ko-KR" altLang="en-US" dirty="0"/>
          </a:p>
        </p:txBody>
      </p:sp>
      <p:sp>
        <p:nvSpPr>
          <p:cNvPr id="4" name="슬라이드 번호 개체 틀 3">
            <a:extLst>
              <a:ext uri="{FF2B5EF4-FFF2-40B4-BE49-F238E27FC236}">
                <a16:creationId xmlns:a16="http://schemas.microsoft.com/office/drawing/2014/main" id="{D9020001-1CD6-4995-ABDB-C248366A4E7C}"/>
              </a:ext>
            </a:extLst>
          </p:cNvPr>
          <p:cNvSpPr>
            <a:spLocks noGrp="1"/>
          </p:cNvSpPr>
          <p:nvPr>
            <p:ph type="sldNum" sz="quarter" idx="12"/>
          </p:nvPr>
        </p:nvSpPr>
        <p:spPr/>
        <p:txBody>
          <a:bodyPr/>
          <a:lstStyle/>
          <a:p>
            <a:pPr>
              <a:defRPr/>
            </a:pPr>
            <a:fld id="{2E8BD8E8-FEBE-4B48-A872-D5E72F1EB77B}" type="slidenum">
              <a:rPr lang="en-US" smtClean="0"/>
              <a:pPr>
                <a:defRPr/>
              </a:pPr>
              <a:t>17</a:t>
            </a:fld>
            <a:endParaRPr lang="en-US">
              <a:latin typeface="Myriad Pro" charset="0"/>
            </a:endParaRPr>
          </a:p>
        </p:txBody>
      </p:sp>
      <p:sp>
        <p:nvSpPr>
          <p:cNvPr id="6" name="Rectangle 3">
            <a:extLst>
              <a:ext uri="{FF2B5EF4-FFF2-40B4-BE49-F238E27FC236}">
                <a16:creationId xmlns:a16="http://schemas.microsoft.com/office/drawing/2014/main" id="{99E26B09-7C45-4A49-94B9-3C55F3E4E6B1}"/>
              </a:ext>
            </a:extLst>
          </p:cNvPr>
          <p:cNvSpPr txBox="1">
            <a:spLocks noChangeArrowheads="1"/>
          </p:cNvSpPr>
          <p:nvPr/>
        </p:nvSpPr>
        <p:spPr bwMode="auto">
          <a:xfrm>
            <a:off x="647700" y="1066800"/>
            <a:ext cx="7848600" cy="464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Under the current US copyright law — the author of information is deemed to own the copyright from the moment of creation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Bylaws require </a:t>
            </a:r>
            <a:r>
              <a:rPr kumimoji="0" lang="en-US" sz="2800" b="1" i="1"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copyright of all material to be held by the IEEE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Must consult with IEEE for re-use of copyright material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Standards accomplishes </a:t>
            </a:r>
            <a:r>
              <a:rPr kumimoji="0" lang="en-US" sz="2800" b="1" i="0"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transfer of copyright ownership through the Project Authorization Request (PAR) process</a:t>
            </a:r>
          </a:p>
        </p:txBody>
      </p:sp>
      <p:sp>
        <p:nvSpPr>
          <p:cNvPr id="7" name="바닥글 개체 틀 1">
            <a:extLst>
              <a:ext uri="{FF2B5EF4-FFF2-40B4-BE49-F238E27FC236}">
                <a16:creationId xmlns:a16="http://schemas.microsoft.com/office/drawing/2014/main" id="{5A5959E8-3AF5-4672-9105-CFC9A1106705}"/>
              </a:ext>
            </a:extLst>
          </p:cNvPr>
          <p:cNvSpPr>
            <a:spLocks noGrp="1"/>
          </p:cNvSpPr>
          <p:nvPr>
            <p:ph type="ftr" sz="quarter" idx="11"/>
          </p:nvPr>
        </p:nvSpPr>
        <p:spPr>
          <a:xfrm>
            <a:off x="457200" y="6610350"/>
            <a:ext cx="4038600" cy="247650"/>
          </a:xfrm>
        </p:spPr>
        <p:txBody>
          <a:bodyPr/>
          <a:lstStyle/>
          <a:p>
            <a:pPr>
              <a:defRPr/>
            </a:pPr>
            <a:r>
              <a:rPr lang="en-US"/>
              <a:t>3079-22-0002-00-0000-Session #21 WG Opening Plenary</a:t>
            </a:r>
            <a:endParaRPr lang="en-US" dirty="0"/>
          </a:p>
        </p:txBody>
      </p:sp>
    </p:spTree>
    <p:extLst>
      <p:ext uri="{BB962C8B-B14F-4D97-AF65-F5344CB8AC3E}">
        <p14:creationId xmlns:p14="http://schemas.microsoft.com/office/powerpoint/2010/main" val="2578054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30DF074-FF5D-4E5A-AC8B-042AD25AD737}"/>
              </a:ext>
            </a:extLst>
          </p:cNvPr>
          <p:cNvSpPr>
            <a:spLocks noGrp="1"/>
          </p:cNvSpPr>
          <p:nvPr>
            <p:ph type="title"/>
          </p:nvPr>
        </p:nvSpPr>
        <p:spPr/>
        <p:txBody>
          <a:bodyPr/>
          <a:lstStyle/>
          <a:p>
            <a:r>
              <a:rPr lang="en-US" altLang="ko-KR" dirty="0"/>
              <a:t>Work Items for This Meeting</a:t>
            </a:r>
            <a:endParaRPr lang="ko-KR" altLang="en-US" dirty="0"/>
          </a:p>
        </p:txBody>
      </p:sp>
      <p:sp>
        <p:nvSpPr>
          <p:cNvPr id="4" name="슬라이드 번호 개체 틀 3">
            <a:extLst>
              <a:ext uri="{FF2B5EF4-FFF2-40B4-BE49-F238E27FC236}">
                <a16:creationId xmlns:a16="http://schemas.microsoft.com/office/drawing/2014/main" id="{CCE324C8-F855-4283-B62B-98CDAC62D957}"/>
              </a:ext>
            </a:extLst>
          </p:cNvPr>
          <p:cNvSpPr>
            <a:spLocks noGrp="1"/>
          </p:cNvSpPr>
          <p:nvPr>
            <p:ph type="sldNum" sz="quarter" idx="12"/>
          </p:nvPr>
        </p:nvSpPr>
        <p:spPr/>
        <p:txBody>
          <a:bodyPr/>
          <a:lstStyle/>
          <a:p>
            <a:pPr>
              <a:defRPr/>
            </a:pPr>
            <a:fld id="{2E8BD8E8-FEBE-4B48-A872-D5E72F1EB77B}" type="slidenum">
              <a:rPr lang="en-US" smtClean="0"/>
              <a:pPr>
                <a:defRPr/>
              </a:pPr>
              <a:t>18</a:t>
            </a:fld>
            <a:endParaRPr lang="en-US">
              <a:latin typeface="Myriad Pro" charset="0"/>
            </a:endParaRPr>
          </a:p>
        </p:txBody>
      </p:sp>
      <p:sp>
        <p:nvSpPr>
          <p:cNvPr id="6" name="Rectangle 3">
            <a:extLst>
              <a:ext uri="{FF2B5EF4-FFF2-40B4-BE49-F238E27FC236}">
                <a16:creationId xmlns:a16="http://schemas.microsoft.com/office/drawing/2014/main" id="{EE76205C-0F98-4111-8053-34447FB24757}"/>
              </a:ext>
            </a:extLst>
          </p:cNvPr>
          <p:cNvSpPr txBox="1">
            <a:spLocks noChangeArrowheads="1"/>
          </p:cNvSpPr>
          <p:nvPr/>
        </p:nvSpPr>
        <p:spPr bwMode="auto">
          <a:xfrm>
            <a:off x="457200" y="914400"/>
            <a:ext cx="8382000" cy="51482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lvl="1" indent="-342900">
              <a:lnSpc>
                <a:spcPct val="150000"/>
              </a:lnSpc>
              <a:buChar char="•"/>
            </a:pPr>
            <a:r>
              <a:rPr lang="en-US" altLang="ko-KR" sz="2400" kern="0" dirty="0">
                <a:latin typeface="Times New Roman" panose="02020603050405020304" pitchFamily="18" charset="0"/>
                <a:ea typeface="+mn-ea"/>
                <a:cs typeface="Times New Roman" panose="02020603050405020304" pitchFamily="18" charset="0"/>
              </a:rPr>
              <a:t>Development to the IEEE 3079.1 draft document for standard</a:t>
            </a:r>
          </a:p>
          <a:p>
            <a:pPr marL="342900" lvl="1" indent="-342900">
              <a:lnSpc>
                <a:spcPct val="150000"/>
              </a:lnSpc>
              <a:buChar char="•"/>
            </a:pPr>
            <a:r>
              <a:rPr lang="en-US" altLang="ko-KR" sz="2400" kern="0" dirty="0">
                <a:latin typeface="Times New Roman" panose="02020603050405020304" pitchFamily="18" charset="0"/>
                <a:ea typeface="+mn-ea"/>
                <a:cs typeface="Times New Roman" panose="02020603050405020304" pitchFamily="18" charset="0"/>
              </a:rPr>
              <a:t>Development to the IEEE 3079.2 draft document for standard</a:t>
            </a:r>
          </a:p>
          <a:p>
            <a:pPr marL="342900" lvl="1" indent="-342900">
              <a:lnSpc>
                <a:spcPct val="150000"/>
              </a:lnSpc>
              <a:buChar char="•"/>
            </a:pPr>
            <a:r>
              <a:rPr lang="en-US" altLang="ko-KR" sz="2400" kern="0" dirty="0">
                <a:latin typeface="Times New Roman" panose="02020603050405020304" pitchFamily="18" charset="0"/>
                <a:ea typeface="+mn-ea"/>
                <a:cs typeface="Times New Roman" panose="02020603050405020304" pitchFamily="18" charset="0"/>
              </a:rPr>
              <a:t>Development to the IEEE 3079.2.1 draft document for standard</a:t>
            </a:r>
          </a:p>
          <a:p>
            <a:pPr marL="342900" lvl="1" indent="-342900">
              <a:lnSpc>
                <a:spcPct val="150000"/>
              </a:lnSpc>
              <a:buChar char="•"/>
            </a:pPr>
            <a:r>
              <a:rPr lang="en-US" altLang="ko-KR" sz="2400" kern="0" dirty="0">
                <a:latin typeface="Times New Roman" panose="02020603050405020304" pitchFamily="18" charset="0"/>
                <a:ea typeface="+mn-ea"/>
                <a:cs typeface="Times New Roman" panose="02020603050405020304" pitchFamily="18" charset="0"/>
              </a:rPr>
              <a:t>Development to the IEEE 3079.3 draft document for standard</a:t>
            </a:r>
          </a:p>
          <a:p>
            <a:pPr marL="342900" lvl="1" indent="-342900">
              <a:lnSpc>
                <a:spcPct val="150000"/>
              </a:lnSpc>
              <a:buChar char="•"/>
            </a:pPr>
            <a:r>
              <a:rPr lang="en-US" altLang="ko-KR" sz="2400" kern="0" dirty="0">
                <a:latin typeface="Times New Roman" panose="02020603050405020304" pitchFamily="18" charset="0"/>
                <a:ea typeface="+mn-ea"/>
                <a:cs typeface="Times New Roman" panose="02020603050405020304" pitchFamily="18" charset="0"/>
              </a:rPr>
              <a:t>Decision for 2033 sessions</a:t>
            </a:r>
          </a:p>
        </p:txBody>
      </p:sp>
      <p:sp>
        <p:nvSpPr>
          <p:cNvPr id="7" name="바닥글 개체 틀 1">
            <a:extLst>
              <a:ext uri="{FF2B5EF4-FFF2-40B4-BE49-F238E27FC236}">
                <a16:creationId xmlns:a16="http://schemas.microsoft.com/office/drawing/2014/main" id="{FCE108BF-456F-49DF-BDAA-74B5AC0B048F}"/>
              </a:ext>
            </a:extLst>
          </p:cNvPr>
          <p:cNvSpPr>
            <a:spLocks noGrp="1"/>
          </p:cNvSpPr>
          <p:nvPr>
            <p:ph type="ftr" sz="quarter" idx="11"/>
          </p:nvPr>
        </p:nvSpPr>
        <p:spPr>
          <a:xfrm>
            <a:off x="457200" y="6610350"/>
            <a:ext cx="4038600" cy="247650"/>
          </a:xfrm>
        </p:spPr>
        <p:txBody>
          <a:bodyPr/>
          <a:lstStyle/>
          <a:p>
            <a:pPr>
              <a:defRPr/>
            </a:pPr>
            <a:r>
              <a:rPr lang="en-US"/>
              <a:t>3079-22-0002-00-0000-Session #21 WG Opening Plenary</a:t>
            </a:r>
            <a:endParaRPr lang="en-US" dirty="0"/>
          </a:p>
        </p:txBody>
      </p:sp>
    </p:spTree>
    <p:extLst>
      <p:ext uri="{BB962C8B-B14F-4D97-AF65-F5344CB8AC3E}">
        <p14:creationId xmlns:p14="http://schemas.microsoft.com/office/powerpoint/2010/main" val="2703815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52401"/>
            <a:ext cx="8229600" cy="914399"/>
          </a:xfrm>
        </p:spPr>
        <p:txBody>
          <a:bodyPr>
            <a:normAutofit/>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2" name="바닥글 개체 틀 1"/>
          <p:cNvSpPr>
            <a:spLocks noGrp="1"/>
          </p:cNvSpPr>
          <p:nvPr>
            <p:ph type="ftr" sz="quarter" idx="11"/>
          </p:nvPr>
        </p:nvSpPr>
        <p:spPr/>
        <p:txBody>
          <a:bodyPr/>
          <a:lstStyle/>
          <a:p>
            <a:pPr>
              <a:defRPr/>
            </a:pPr>
            <a:r>
              <a:rPr lang="en-US"/>
              <a:t>3079-22-0002-00-0000-Session #21 WG Opening Plenary</a:t>
            </a:r>
            <a:endParaRPr lang="en-US" dirty="0"/>
          </a:p>
        </p:txBody>
      </p:sp>
    </p:spTree>
    <p:extLst>
      <p:ext uri="{BB962C8B-B14F-4D97-AF65-F5344CB8AC3E}">
        <p14:creationId xmlns:p14="http://schemas.microsoft.com/office/powerpoint/2010/main" val="1273612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5A2C5D8-4830-4EB4-AA25-7148671DEF7E}"/>
              </a:ext>
            </a:extLst>
          </p:cNvPr>
          <p:cNvSpPr>
            <a:spLocks noGrp="1"/>
          </p:cNvSpPr>
          <p:nvPr>
            <p:ph type="title"/>
          </p:nvPr>
        </p:nvSpPr>
        <p:spPr/>
        <p:txBody>
          <a:bodyPr/>
          <a:lstStyle/>
          <a:p>
            <a:r>
              <a:rPr lang="en-US" altLang="ko-KR" dirty="0"/>
              <a:t>Future Sessions – 2022</a:t>
            </a:r>
            <a:endParaRPr lang="ko-KR" altLang="en-US" dirty="0"/>
          </a:p>
        </p:txBody>
      </p:sp>
      <p:sp>
        <p:nvSpPr>
          <p:cNvPr id="3" name="바닥글 개체 틀 2">
            <a:extLst>
              <a:ext uri="{FF2B5EF4-FFF2-40B4-BE49-F238E27FC236}">
                <a16:creationId xmlns:a16="http://schemas.microsoft.com/office/drawing/2014/main" id="{3EC62B0A-E602-4594-8C15-ECD289F8BCC4}"/>
              </a:ext>
            </a:extLst>
          </p:cNvPr>
          <p:cNvSpPr>
            <a:spLocks noGrp="1"/>
          </p:cNvSpPr>
          <p:nvPr>
            <p:ph type="ftr" sz="quarter" idx="11"/>
          </p:nvPr>
        </p:nvSpPr>
        <p:spPr/>
        <p:txBody>
          <a:bodyPr/>
          <a:lstStyle/>
          <a:p>
            <a:pPr>
              <a:defRPr/>
            </a:pPr>
            <a:r>
              <a:rPr lang="en-US"/>
              <a:t>3079-22-0002-00-0000-Session #21 WG Opening Plenary</a:t>
            </a:r>
            <a:endParaRPr lang="en-US" dirty="0"/>
          </a:p>
        </p:txBody>
      </p:sp>
      <p:sp>
        <p:nvSpPr>
          <p:cNvPr id="4" name="슬라이드 번호 개체 틀 3">
            <a:extLst>
              <a:ext uri="{FF2B5EF4-FFF2-40B4-BE49-F238E27FC236}">
                <a16:creationId xmlns:a16="http://schemas.microsoft.com/office/drawing/2014/main" id="{ED6FF144-C1E5-4B9E-BD2F-F2983219360C}"/>
              </a:ext>
            </a:extLst>
          </p:cNvPr>
          <p:cNvSpPr>
            <a:spLocks noGrp="1"/>
          </p:cNvSpPr>
          <p:nvPr>
            <p:ph type="sldNum" sz="quarter" idx="12"/>
          </p:nvPr>
        </p:nvSpPr>
        <p:spPr/>
        <p:txBody>
          <a:bodyPr/>
          <a:lstStyle/>
          <a:p>
            <a:pPr>
              <a:defRPr/>
            </a:pPr>
            <a:fld id="{2E8BD8E8-FEBE-4B48-A872-D5E72F1EB77B}" type="slidenum">
              <a:rPr lang="en-US" smtClean="0"/>
              <a:pPr>
                <a:defRPr/>
              </a:pPr>
              <a:t>19</a:t>
            </a:fld>
            <a:endParaRPr lang="en-US">
              <a:latin typeface="Myriad Pro" charset="0"/>
            </a:endParaRPr>
          </a:p>
        </p:txBody>
      </p:sp>
      <p:sp>
        <p:nvSpPr>
          <p:cNvPr id="5" name="직사각형 4">
            <a:extLst>
              <a:ext uri="{FF2B5EF4-FFF2-40B4-BE49-F238E27FC236}">
                <a16:creationId xmlns:a16="http://schemas.microsoft.com/office/drawing/2014/main" id="{70C51E10-DEB0-40F7-BCA3-53D3568949E1}"/>
              </a:ext>
            </a:extLst>
          </p:cNvPr>
          <p:cNvSpPr/>
          <p:nvPr/>
        </p:nvSpPr>
        <p:spPr>
          <a:xfrm>
            <a:off x="342900" y="2777192"/>
            <a:ext cx="8458200" cy="3349956"/>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April 25-29 2021, 3 Park Avenue, (​IEEE-SA Office), New York City, New York 10016</a:t>
            </a:r>
          </a:p>
          <a:p>
            <a:pPr marL="342900" indent="-342900">
              <a:lnSpc>
                <a:spcPct val="150000"/>
              </a:lnSpc>
              <a:buFont typeface="Arial" panose="020B0604020202020204" pitchFamily="34" charset="0"/>
              <a:buChar char="•"/>
              <a:defRPr/>
            </a:pPr>
            <a:r>
              <a:rPr lang="en-US" altLang="ko-KR" sz="2400" b="1" kern="0" dirty="0">
                <a:solidFill>
                  <a:srgbClr val="0000FF"/>
                </a:solidFill>
                <a:latin typeface="Times New Roman"/>
              </a:rPr>
              <a:t>July 25-29 2022, Barcelona, Spain (Air B&amp;B)</a:t>
            </a: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October 24-28 2022, E-1904 Aoyama-Twin Tower Bldg.,</a:t>
            </a:r>
            <a:br>
              <a:rPr lang="en-US" altLang="ko-KR" sz="2400" b="1" kern="0" dirty="0">
                <a:solidFill>
                  <a:srgbClr val="FF0000"/>
                </a:solidFill>
                <a:latin typeface="Times New Roman"/>
              </a:rPr>
            </a:br>
            <a:r>
              <a:rPr lang="en-US" altLang="ko-KR" sz="2400" b="1" kern="0" dirty="0">
                <a:solidFill>
                  <a:srgbClr val="FF0000"/>
                </a:solidFill>
                <a:latin typeface="Times New Roman"/>
              </a:rPr>
              <a:t>1-1-1 Minami-</a:t>
            </a:r>
            <a:r>
              <a:rPr lang="en-US" altLang="ko-KR" sz="2400" b="1" kern="0" dirty="0" err="1">
                <a:solidFill>
                  <a:srgbClr val="FF0000"/>
                </a:solidFill>
                <a:latin typeface="Times New Roman"/>
              </a:rPr>
              <a:t>aoyama</a:t>
            </a:r>
            <a:r>
              <a:rPr lang="en-US" altLang="ko-KR" sz="2400" b="1" kern="0" dirty="0">
                <a:solidFill>
                  <a:srgbClr val="FF0000"/>
                </a:solidFill>
                <a:latin typeface="Times New Roman"/>
              </a:rPr>
              <a:t>, Minato-ku, Tokyo 107-0062, Japan Tokyo, Japan</a:t>
            </a:r>
          </a:p>
        </p:txBody>
      </p:sp>
      <p:sp>
        <p:nvSpPr>
          <p:cNvPr id="6" name="직사각형 5">
            <a:extLst>
              <a:ext uri="{FF2B5EF4-FFF2-40B4-BE49-F238E27FC236}">
                <a16:creationId xmlns:a16="http://schemas.microsoft.com/office/drawing/2014/main" id="{6ECB75E7-AE78-4837-9C46-8E2A24DE4B52}"/>
              </a:ext>
            </a:extLst>
          </p:cNvPr>
          <p:cNvSpPr/>
          <p:nvPr/>
        </p:nvSpPr>
        <p:spPr>
          <a:xfrm>
            <a:off x="457200" y="838200"/>
            <a:ext cx="8382000" cy="1938992"/>
          </a:xfrm>
          <a:prstGeom prst="rect">
            <a:avLst/>
          </a:prstGeom>
        </p:spPr>
        <p:txBody>
          <a:bodyPr wrap="square">
            <a:spAutoFit/>
          </a:bodyPr>
          <a:lstStyle/>
          <a:p>
            <a:r>
              <a:rPr lang="en-US" altLang="ko-KR" sz="2400" b="1" dirty="0">
                <a:latin typeface="Times New Roman" panose="02020603050405020304" pitchFamily="18" charset="0"/>
                <a:ea typeface="맑은 고딕" panose="020B0503020000020004" pitchFamily="50" charset="-127"/>
              </a:rPr>
              <a:t>If the COVID-19 situation does not get better and the travel restrictions are lifted, the following meetings will be changed to on-line meeting only. </a:t>
            </a:r>
          </a:p>
          <a:p>
            <a:r>
              <a:rPr lang="en-US" altLang="ko-KR" sz="2400" b="1" dirty="0">
                <a:latin typeface="Times New Roman" panose="02020603050405020304" pitchFamily="18" charset="0"/>
                <a:ea typeface="맑은 고딕" panose="020B0503020000020004" pitchFamily="50" charset="-127"/>
              </a:rPr>
              <a:t>For those who have difficulties in traveling due to various reasons, on-line meeting support will be always provided.</a:t>
            </a:r>
          </a:p>
        </p:txBody>
      </p:sp>
    </p:spTree>
    <p:extLst>
      <p:ext uri="{BB962C8B-B14F-4D97-AF65-F5344CB8AC3E}">
        <p14:creationId xmlns:p14="http://schemas.microsoft.com/office/powerpoint/2010/main" val="3746616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5A2C5D8-4830-4EB4-AA25-7148671DEF7E}"/>
              </a:ext>
            </a:extLst>
          </p:cNvPr>
          <p:cNvSpPr>
            <a:spLocks noGrp="1"/>
          </p:cNvSpPr>
          <p:nvPr>
            <p:ph type="title"/>
          </p:nvPr>
        </p:nvSpPr>
        <p:spPr/>
        <p:txBody>
          <a:bodyPr/>
          <a:lstStyle/>
          <a:p>
            <a:r>
              <a:rPr lang="en-US" altLang="ko-KR" dirty="0"/>
              <a:t>Future Sessions – 2023</a:t>
            </a:r>
            <a:endParaRPr lang="ko-KR" altLang="en-US" dirty="0"/>
          </a:p>
        </p:txBody>
      </p:sp>
      <p:sp>
        <p:nvSpPr>
          <p:cNvPr id="3" name="바닥글 개체 틀 2">
            <a:extLst>
              <a:ext uri="{FF2B5EF4-FFF2-40B4-BE49-F238E27FC236}">
                <a16:creationId xmlns:a16="http://schemas.microsoft.com/office/drawing/2014/main" id="{3EC62B0A-E602-4594-8C15-ECD289F8BCC4}"/>
              </a:ext>
            </a:extLst>
          </p:cNvPr>
          <p:cNvSpPr>
            <a:spLocks noGrp="1"/>
          </p:cNvSpPr>
          <p:nvPr>
            <p:ph type="ftr" sz="quarter" idx="11"/>
          </p:nvPr>
        </p:nvSpPr>
        <p:spPr/>
        <p:txBody>
          <a:bodyPr/>
          <a:lstStyle/>
          <a:p>
            <a:pPr>
              <a:defRPr/>
            </a:pPr>
            <a:r>
              <a:rPr lang="en-US"/>
              <a:t>3079-22-0002-00-0000-Session #21 WG Opening Plenary</a:t>
            </a:r>
            <a:endParaRPr lang="en-US" dirty="0"/>
          </a:p>
        </p:txBody>
      </p:sp>
      <p:sp>
        <p:nvSpPr>
          <p:cNvPr id="4" name="슬라이드 번호 개체 틀 3">
            <a:extLst>
              <a:ext uri="{FF2B5EF4-FFF2-40B4-BE49-F238E27FC236}">
                <a16:creationId xmlns:a16="http://schemas.microsoft.com/office/drawing/2014/main" id="{ED6FF144-C1E5-4B9E-BD2F-F2983219360C}"/>
              </a:ext>
            </a:extLst>
          </p:cNvPr>
          <p:cNvSpPr>
            <a:spLocks noGrp="1"/>
          </p:cNvSpPr>
          <p:nvPr>
            <p:ph type="sldNum" sz="quarter" idx="12"/>
          </p:nvPr>
        </p:nvSpPr>
        <p:spPr/>
        <p:txBody>
          <a:bodyPr/>
          <a:lstStyle/>
          <a:p>
            <a:pPr>
              <a:defRPr/>
            </a:pPr>
            <a:fld id="{2E8BD8E8-FEBE-4B48-A872-D5E72F1EB77B}" type="slidenum">
              <a:rPr lang="en-US" smtClean="0"/>
              <a:pPr>
                <a:defRPr/>
              </a:pPr>
              <a:t>20</a:t>
            </a:fld>
            <a:endParaRPr lang="en-US">
              <a:latin typeface="Myriad Pro" charset="0"/>
            </a:endParaRPr>
          </a:p>
        </p:txBody>
      </p:sp>
      <p:sp>
        <p:nvSpPr>
          <p:cNvPr id="7" name="직사각형 6">
            <a:extLst>
              <a:ext uri="{FF2B5EF4-FFF2-40B4-BE49-F238E27FC236}">
                <a16:creationId xmlns:a16="http://schemas.microsoft.com/office/drawing/2014/main" id="{E3EEC700-826C-4D53-A4A7-757FA5D2C6E5}"/>
              </a:ext>
            </a:extLst>
          </p:cNvPr>
          <p:cNvSpPr/>
          <p:nvPr/>
        </p:nvSpPr>
        <p:spPr>
          <a:xfrm>
            <a:off x="190500" y="2853392"/>
            <a:ext cx="8763000" cy="2241960"/>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3333CC"/>
                </a:solidFill>
                <a:latin typeface="Times New Roman"/>
              </a:rPr>
              <a:t>January 30-February 03 2023, ETRI </a:t>
            </a:r>
            <a:r>
              <a:rPr lang="en-US" altLang="ko-KR" sz="2400" b="1" kern="0" dirty="0">
                <a:solidFill>
                  <a:srgbClr val="0000FF"/>
                </a:solidFill>
                <a:latin typeface="Times New Roman"/>
              </a:rPr>
              <a:t>Busan Centum city (TBD)</a:t>
            </a:r>
            <a:endParaRPr lang="en-US" altLang="ko-KR" sz="2400" b="1" kern="0" dirty="0">
              <a:solidFill>
                <a:srgbClr val="FF0000"/>
              </a:solidFill>
              <a:latin typeface="Times New Roman"/>
            </a:endParaRP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April 24-28 2023, Singapore (IEEE-SA Office)</a:t>
            </a:r>
          </a:p>
          <a:p>
            <a:pPr marL="342900" indent="-342900">
              <a:lnSpc>
                <a:spcPct val="150000"/>
              </a:lnSpc>
              <a:buFont typeface="Arial" panose="020B0604020202020204" pitchFamily="34" charset="0"/>
              <a:buChar char="•"/>
              <a:defRPr/>
            </a:pPr>
            <a:r>
              <a:rPr lang="en-US" altLang="ko-KR" sz="2400" b="1" kern="0" dirty="0">
                <a:solidFill>
                  <a:srgbClr val="0000FF"/>
                </a:solidFill>
                <a:latin typeface="Times New Roman"/>
              </a:rPr>
              <a:t>July 17-21 2023, Montreal, Canada (Air B&amp;B)</a:t>
            </a: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October 23-27 Budapest, Hungary (Air B&amp;B)</a:t>
            </a:r>
          </a:p>
        </p:txBody>
      </p:sp>
      <p:sp>
        <p:nvSpPr>
          <p:cNvPr id="8" name="직사각형 7">
            <a:extLst>
              <a:ext uri="{FF2B5EF4-FFF2-40B4-BE49-F238E27FC236}">
                <a16:creationId xmlns:a16="http://schemas.microsoft.com/office/drawing/2014/main" id="{71B4F2BC-B3A3-4423-810F-E603F4F3B5AE}"/>
              </a:ext>
            </a:extLst>
          </p:cNvPr>
          <p:cNvSpPr/>
          <p:nvPr/>
        </p:nvSpPr>
        <p:spPr>
          <a:xfrm>
            <a:off x="457200" y="838200"/>
            <a:ext cx="8382000" cy="1938992"/>
          </a:xfrm>
          <a:prstGeom prst="rect">
            <a:avLst/>
          </a:prstGeom>
        </p:spPr>
        <p:txBody>
          <a:bodyPr wrap="square">
            <a:spAutoFit/>
          </a:bodyPr>
          <a:lstStyle/>
          <a:p>
            <a:r>
              <a:rPr lang="en-US" altLang="ko-KR" sz="2400" b="1" dirty="0">
                <a:latin typeface="Times New Roman" panose="02020603050405020304" pitchFamily="18" charset="0"/>
                <a:ea typeface="맑은 고딕" panose="020B0503020000020004" pitchFamily="50" charset="-127"/>
              </a:rPr>
              <a:t>If the COVID-19 situation does not get better and the travel restrictions are lifted, the following meetings will be changed to on-line meeting only. </a:t>
            </a:r>
          </a:p>
          <a:p>
            <a:r>
              <a:rPr lang="en-US" altLang="ko-KR" sz="2400" b="1" dirty="0">
                <a:latin typeface="Times New Roman" panose="02020603050405020304" pitchFamily="18" charset="0"/>
                <a:ea typeface="맑은 고딕" panose="020B0503020000020004" pitchFamily="50" charset="-127"/>
              </a:rPr>
              <a:t>For those who have difficulties in traveling due to various reasons, on-line meeting support will be always provided.</a:t>
            </a:r>
          </a:p>
        </p:txBody>
      </p:sp>
    </p:spTree>
    <p:extLst>
      <p:ext uri="{BB962C8B-B14F-4D97-AF65-F5344CB8AC3E}">
        <p14:creationId xmlns:p14="http://schemas.microsoft.com/office/powerpoint/2010/main" val="373904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35038964"/>
              </p:ext>
            </p:extLst>
          </p:nvPr>
        </p:nvGraphicFramePr>
        <p:xfrm>
          <a:off x="228600" y="1371600"/>
          <a:ext cx="8686800" cy="4116390"/>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Opening</a:t>
                      </a:r>
                      <a:r>
                        <a:rPr kumimoji="0" lang="ko-KR"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Plenary</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202</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2</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02</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2</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 </a:t>
                      </a: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Beom-Ryeol</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Lee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ETRI</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+82 10 8880 3347</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lbr@etri.re.kr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a:noFill/>
          <a:ln w="9525">
            <a:noFill/>
            <a:miter lim="800000"/>
            <a:headEnd/>
            <a:tailEnd/>
          </a:ln>
        </p:spPr>
        <p:txBody>
          <a:bodyPr vert="horz" wrap="square" lIns="91440" tIns="45720" rIns="91440" bIns="45720" numCol="1" anchor="ctr" anchorCtr="0" compatLnSpc="1">
            <a:prstTxWarp prst="textNoShape">
              <a:avLst/>
            </a:prstTxWarp>
            <a:noAutofit/>
          </a:bodyPr>
          <a:lstStyle/>
          <a:p>
            <a:r>
              <a:rPr lang="en-GB" altLang="ko-KR" sz="1800" dirty="0"/>
              <a:t>IEEE 3079</a:t>
            </a:r>
            <a:br>
              <a:rPr lang="en-GB" altLang="ko-KR" sz="1800"/>
            </a:br>
            <a:r>
              <a:rPr lang="en-US" altLang="ko-KR" sz="1800" dirty="0"/>
              <a:t>Human Factor for Immersive Content Working Group</a:t>
            </a:r>
            <a:br>
              <a:rPr lang="en-US" altLang="ko-KR" sz="1800"/>
            </a:br>
            <a:r>
              <a:rPr lang="en-US" altLang="ko-KR" sz="1800" err="1"/>
              <a:t>Beom-Ryeol</a:t>
            </a:r>
            <a:r>
              <a:rPr lang="ko-KR" altLang="en-US" sz="1800"/>
              <a:t> </a:t>
            </a:r>
            <a:r>
              <a:rPr lang="en-US" altLang="ko-KR" sz="1800" dirty="0"/>
              <a:t>Lee, lbr@etri.re.kr</a:t>
            </a:r>
            <a:endParaRPr lang="ko-KR" altLang="en-US" sz="1800"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
        <p:nvSpPr>
          <p:cNvPr id="7" name="바닥글 개체 틀 1">
            <a:extLst>
              <a:ext uri="{FF2B5EF4-FFF2-40B4-BE49-F238E27FC236}">
                <a16:creationId xmlns:a16="http://schemas.microsoft.com/office/drawing/2014/main" id="{DA454FB3-4A56-483C-8186-5327C90D95B9}"/>
              </a:ext>
            </a:extLst>
          </p:cNvPr>
          <p:cNvSpPr>
            <a:spLocks noGrp="1"/>
          </p:cNvSpPr>
          <p:nvPr>
            <p:ph type="ftr" sz="quarter" idx="11"/>
          </p:nvPr>
        </p:nvSpPr>
        <p:spPr>
          <a:xfrm>
            <a:off x="457200" y="6610350"/>
            <a:ext cx="4038600" cy="247650"/>
          </a:xfrm>
        </p:spPr>
        <p:txBody>
          <a:bodyPr/>
          <a:lstStyle/>
          <a:p>
            <a:pPr>
              <a:defRPr/>
            </a:pPr>
            <a:r>
              <a:rPr lang="en-US"/>
              <a:t>3079-22-0002-00-0000-Session #21 WG Opening Plenary</a:t>
            </a:r>
            <a:endParaRPr lang="en-US" dirty="0"/>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Session Time and Location</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8" name="바닥글 개체 틀 1">
            <a:extLst>
              <a:ext uri="{FF2B5EF4-FFF2-40B4-BE49-F238E27FC236}">
                <a16:creationId xmlns:a16="http://schemas.microsoft.com/office/drawing/2014/main" id="{6E19BE5C-5A6C-4575-9D4B-CC888E0C5CE4}"/>
              </a:ext>
            </a:extLst>
          </p:cNvPr>
          <p:cNvSpPr>
            <a:spLocks noGrp="1"/>
          </p:cNvSpPr>
          <p:nvPr>
            <p:ph type="ftr" sz="quarter" idx="11"/>
          </p:nvPr>
        </p:nvSpPr>
        <p:spPr>
          <a:xfrm>
            <a:off x="457200" y="6610350"/>
            <a:ext cx="4038600" cy="247650"/>
          </a:xfrm>
        </p:spPr>
        <p:txBody>
          <a:bodyPr/>
          <a:lstStyle/>
          <a:p>
            <a:pPr>
              <a:defRPr/>
            </a:pPr>
            <a:r>
              <a:rPr lang="en-US" dirty="0"/>
              <a:t>3079-2</a:t>
            </a:r>
            <a:r>
              <a:rPr lang="en-US" altLang="ko-KR" dirty="0"/>
              <a:t>2</a:t>
            </a:r>
            <a:r>
              <a:rPr lang="en-US" dirty="0"/>
              <a:t>-00</a:t>
            </a:r>
            <a:r>
              <a:rPr lang="en-US" altLang="ko-KR" dirty="0"/>
              <a:t>02</a:t>
            </a:r>
            <a:r>
              <a:rPr lang="en-US" dirty="0"/>
              <a:t>-00-0000-Session #2</a:t>
            </a:r>
            <a:r>
              <a:rPr lang="en-US" altLang="ko-KR" dirty="0"/>
              <a:t>1</a:t>
            </a:r>
            <a:r>
              <a:rPr lang="en-US" dirty="0"/>
              <a:t> WG Opening Plenary</a:t>
            </a:r>
          </a:p>
        </p:txBody>
      </p:sp>
      <p:sp>
        <p:nvSpPr>
          <p:cNvPr id="10" name="Text Box 47">
            <a:extLst>
              <a:ext uri="{FF2B5EF4-FFF2-40B4-BE49-F238E27FC236}">
                <a16:creationId xmlns:a16="http://schemas.microsoft.com/office/drawing/2014/main" id="{92672F38-928E-4B83-AA95-DB0D929892E9}"/>
              </a:ext>
            </a:extLst>
          </p:cNvPr>
          <p:cNvSpPr txBox="1">
            <a:spLocks noChangeArrowheads="1"/>
          </p:cNvSpPr>
          <p:nvPr/>
        </p:nvSpPr>
        <p:spPr bwMode="auto">
          <a:xfrm>
            <a:off x="380539" y="5029200"/>
            <a:ext cx="8382000" cy="1022203"/>
          </a:xfrm>
          <a:prstGeom prst="rect">
            <a:avLst/>
          </a:prstGeom>
          <a:noFill/>
          <a:ln w="9525">
            <a:noFill/>
            <a:miter lim="800000"/>
            <a:headEnd/>
            <a:tailEnd/>
          </a:ln>
        </p:spPr>
        <p:txBody>
          <a:bodyPr wrap="square">
            <a:spAutoFit/>
          </a:bodyPr>
          <a:lstStyle/>
          <a:p>
            <a:pPr>
              <a:lnSpc>
                <a:spcPct val="150000"/>
              </a:lnSpc>
            </a:pPr>
            <a:r>
              <a:rPr lang="en-US" sz="1400" b="1" dirty="0">
                <a:solidFill>
                  <a:srgbClr val="000000"/>
                </a:solidFill>
                <a:latin typeface="Times New Roman" pitchFamily="18" charset="0"/>
                <a:ea typeface="+mn-ea"/>
                <a:cs typeface="+mn-cs"/>
              </a:rPr>
              <a:t>※ Location</a:t>
            </a:r>
          </a:p>
          <a:p>
            <a:pPr marL="452438" indent="-180975">
              <a:lnSpc>
                <a:spcPct val="150000"/>
              </a:lnSpc>
              <a:buFont typeface="Arial" panose="020B0604020202020204" pitchFamily="34" charset="0"/>
              <a:buChar char="•"/>
            </a:pPr>
            <a:r>
              <a:rPr lang="en-US" altLang="ko-KR" sz="1400" b="1" dirty="0">
                <a:solidFill>
                  <a:srgbClr val="000000"/>
                </a:solidFill>
                <a:latin typeface="Times New Roman" pitchFamily="18" charset="0"/>
                <a:ea typeface="+mn-ea"/>
                <a:cs typeface="+mn-cs"/>
              </a:rPr>
              <a:t>KRISS Office, 267 </a:t>
            </a:r>
            <a:r>
              <a:rPr lang="en-US" altLang="ko-KR" sz="1400" b="1" dirty="0" err="1">
                <a:solidFill>
                  <a:srgbClr val="000000"/>
                </a:solidFill>
                <a:latin typeface="Times New Roman" pitchFamily="18" charset="0"/>
                <a:ea typeface="+mn-ea"/>
                <a:cs typeface="+mn-cs"/>
              </a:rPr>
              <a:t>Gajeong-ro</a:t>
            </a:r>
            <a:r>
              <a:rPr lang="en-US" altLang="ko-KR" sz="1400" b="1" dirty="0">
                <a:solidFill>
                  <a:srgbClr val="000000"/>
                </a:solidFill>
                <a:latin typeface="Times New Roman" pitchFamily="18" charset="0"/>
                <a:ea typeface="+mn-ea"/>
                <a:cs typeface="+mn-cs"/>
              </a:rPr>
              <a:t>, </a:t>
            </a:r>
            <a:r>
              <a:rPr lang="en-US" altLang="ko-KR" sz="1400" b="1" dirty="0" err="1">
                <a:solidFill>
                  <a:srgbClr val="000000"/>
                </a:solidFill>
                <a:latin typeface="Times New Roman" pitchFamily="18" charset="0"/>
                <a:ea typeface="+mn-ea"/>
                <a:cs typeface="+mn-cs"/>
              </a:rPr>
              <a:t>Yuseong-gu</a:t>
            </a:r>
            <a:r>
              <a:rPr lang="en-US" altLang="ko-KR" sz="1400" b="1" dirty="0">
                <a:solidFill>
                  <a:srgbClr val="000000"/>
                </a:solidFill>
                <a:latin typeface="Times New Roman" pitchFamily="18" charset="0"/>
                <a:ea typeface="+mn-ea"/>
                <a:cs typeface="+mn-cs"/>
              </a:rPr>
              <a:t>, Daejeon, Republic of Korea</a:t>
            </a:r>
          </a:p>
          <a:p>
            <a:pPr marL="452438" indent="-180975">
              <a:lnSpc>
                <a:spcPct val="150000"/>
              </a:lnSpc>
              <a:buFont typeface="Arial" panose="020B0604020202020204" pitchFamily="34" charset="0"/>
              <a:buChar char="•"/>
            </a:pPr>
            <a:r>
              <a:rPr lang="en-US" altLang="ko-KR" sz="1400" b="0" i="0" u="none" strike="noStrike" dirty="0">
                <a:solidFill>
                  <a:srgbClr val="00629B"/>
                </a:solidFill>
                <a:effectLst/>
                <a:latin typeface="Verdana" panose="020B0604030504040204" pitchFamily="34" charset="0"/>
                <a:hlinkClick r:id="rId2"/>
              </a:rPr>
              <a:t>https://zoom.us/j/97965061721?pwd=K3l1YmRIcWVFVkF5S2pjYkxtd2VEdz09</a:t>
            </a:r>
            <a:endParaRPr lang="en-US" sz="1400" b="1" dirty="0">
              <a:solidFill>
                <a:srgbClr val="000000"/>
              </a:solidFill>
              <a:latin typeface="Times New Roman" pitchFamily="18" charset="0"/>
              <a:ea typeface="+mn-ea"/>
              <a:cs typeface="+mn-cs"/>
            </a:endParaRPr>
          </a:p>
        </p:txBody>
      </p:sp>
      <p:graphicFrame>
        <p:nvGraphicFramePr>
          <p:cNvPr id="11" name="표 10">
            <a:extLst>
              <a:ext uri="{FF2B5EF4-FFF2-40B4-BE49-F238E27FC236}">
                <a16:creationId xmlns:a16="http://schemas.microsoft.com/office/drawing/2014/main" id="{D1A870C0-BD02-460B-B770-94F4ACCC6EF7}"/>
              </a:ext>
            </a:extLst>
          </p:cNvPr>
          <p:cNvGraphicFramePr>
            <a:graphicFrameLocks noGrp="1"/>
          </p:cNvGraphicFramePr>
          <p:nvPr>
            <p:extLst>
              <p:ext uri="{D42A27DB-BD31-4B8C-83A1-F6EECF244321}">
                <p14:modId xmlns:p14="http://schemas.microsoft.com/office/powerpoint/2010/main" val="2239024996"/>
              </p:ext>
            </p:extLst>
          </p:nvPr>
        </p:nvGraphicFramePr>
        <p:xfrm>
          <a:off x="380539" y="974426"/>
          <a:ext cx="8382000" cy="3842348"/>
        </p:xfrm>
        <a:graphic>
          <a:graphicData uri="http://schemas.openxmlformats.org/drawingml/2006/table">
            <a:tbl>
              <a:tblPr firstRow="1" firstCol="1" bandRow="1"/>
              <a:tblGrid>
                <a:gridCol w="1060230">
                  <a:extLst>
                    <a:ext uri="{9D8B030D-6E8A-4147-A177-3AD203B41FA5}">
                      <a16:colId xmlns:a16="http://schemas.microsoft.com/office/drawing/2014/main" val="385184775"/>
                    </a:ext>
                  </a:extLst>
                </a:gridCol>
                <a:gridCol w="1682970">
                  <a:extLst>
                    <a:ext uri="{9D8B030D-6E8A-4147-A177-3AD203B41FA5}">
                      <a16:colId xmlns:a16="http://schemas.microsoft.com/office/drawing/2014/main" val="1987718144"/>
                    </a:ext>
                  </a:extLst>
                </a:gridCol>
                <a:gridCol w="1409700">
                  <a:extLst>
                    <a:ext uri="{9D8B030D-6E8A-4147-A177-3AD203B41FA5}">
                      <a16:colId xmlns:a16="http://schemas.microsoft.com/office/drawing/2014/main" val="1701110979"/>
                    </a:ext>
                  </a:extLst>
                </a:gridCol>
                <a:gridCol w="1409700">
                  <a:extLst>
                    <a:ext uri="{9D8B030D-6E8A-4147-A177-3AD203B41FA5}">
                      <a16:colId xmlns:a16="http://schemas.microsoft.com/office/drawing/2014/main" val="2964742883"/>
                    </a:ext>
                  </a:extLst>
                </a:gridCol>
                <a:gridCol w="1409700">
                  <a:extLst>
                    <a:ext uri="{9D8B030D-6E8A-4147-A177-3AD203B41FA5}">
                      <a16:colId xmlns:a16="http://schemas.microsoft.com/office/drawing/2014/main" val="679344801"/>
                    </a:ext>
                  </a:extLst>
                </a:gridCol>
                <a:gridCol w="1409700">
                  <a:extLst>
                    <a:ext uri="{9D8B030D-6E8A-4147-A177-3AD203B41FA5}">
                      <a16:colId xmlns:a16="http://schemas.microsoft.com/office/drawing/2014/main" val="1253518222"/>
                    </a:ext>
                  </a:extLst>
                </a:gridCol>
              </a:tblGrid>
              <a:tr h="531567">
                <a:tc>
                  <a:txBody>
                    <a:bodyPr/>
                    <a:lstStyle/>
                    <a:p>
                      <a:endParaRPr lang="ko-KR" sz="1000" dirty="0">
                        <a:effectLst/>
                        <a:latin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Monday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(February 07, 2022)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Tuesday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altLang="ko-KR" sz="1200" b="1" dirty="0">
                          <a:effectLst/>
                          <a:latin typeface="Times New Roman" panose="02020603050405020304" pitchFamily="18" charset="0"/>
                          <a:ea typeface="+mn-ea"/>
                          <a:cs typeface="Times New Roman" panose="02020603050405020304" pitchFamily="18" charset="0"/>
                        </a:rPr>
                        <a:t>(February 08, 2022)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Wednesday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altLang="ko-KR" sz="1200" b="1" dirty="0">
                          <a:effectLst/>
                          <a:latin typeface="Times New Roman" panose="02020603050405020304" pitchFamily="18" charset="0"/>
                          <a:ea typeface="+mn-ea"/>
                          <a:cs typeface="Times New Roman" panose="02020603050405020304" pitchFamily="18" charset="0"/>
                        </a:rPr>
                        <a:t>(February 09, 2022)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Thursday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altLang="ko-KR" sz="1200" b="1" dirty="0">
                          <a:effectLst/>
                          <a:latin typeface="Times New Roman" panose="02020603050405020304" pitchFamily="18" charset="0"/>
                          <a:ea typeface="+mn-ea"/>
                          <a:cs typeface="Times New Roman" panose="02020603050405020304" pitchFamily="18" charset="0"/>
                        </a:rPr>
                        <a:t>(February 10, 2022)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Friday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altLang="ko-KR" sz="1200" b="1" dirty="0">
                          <a:effectLst/>
                          <a:latin typeface="Times New Roman" panose="02020603050405020304" pitchFamily="18" charset="0"/>
                          <a:ea typeface="+mn-ea"/>
                          <a:cs typeface="Times New Roman" panose="02020603050405020304" pitchFamily="18" charset="0"/>
                        </a:rPr>
                        <a:t>(February 11, 2022)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750754"/>
                  </a:ext>
                </a:extLst>
              </a:tr>
              <a:tr h="722497">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9:00-10:30a</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3079.1 TG</a:t>
                      </a:r>
                    </a:p>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(Review Contribution)</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3079.1 TG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(Writing Draft)</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3079.1 TG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(Writing Draft)</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WG Meeting</a:t>
                      </a:r>
                    </a:p>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(TGs Summary)</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448669"/>
                  </a:ext>
                </a:extLst>
              </a:tr>
              <a:tr h="1165436">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11:00a-12:30p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Open Plenary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Roll Call</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Reviewing last meeting </a:t>
                      </a:r>
                      <a:b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b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minutes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(Introducing participants)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3079.2 TG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(Review Contribution)</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3079.2 TG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(Writing Draft)</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3079.2 TG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(Writing Draft)</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Closing Plenary</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176381"/>
                  </a:ext>
                </a:extLst>
              </a:tr>
              <a:tr h="58773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1:30 – 3:30p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WG Meeting</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3079.2 TG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(Review Contribution)</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3079.2 TG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(Writing Draft)</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3079.2 TG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(Writing Draft)</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80794"/>
                  </a:ext>
                </a:extLst>
              </a:tr>
              <a:tr h="835115">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4:00 – 6:00p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3079.3 TG</a:t>
                      </a:r>
                    </a:p>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(Review Contribution)</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3079.3 TG</a:t>
                      </a:r>
                    </a:p>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(Discuss &amp; Reflect)</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3079.3 TG</a:t>
                      </a:r>
                    </a:p>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(Discuss &amp; Reflect)</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32933"/>
                  </a:ext>
                </a:extLst>
              </a:tr>
            </a:tbl>
          </a:graphicData>
        </a:graphic>
      </p:graphicFrame>
    </p:spTree>
    <p:extLst>
      <p:ext uri="{BB962C8B-B14F-4D97-AF65-F5344CB8AC3E}">
        <p14:creationId xmlns:p14="http://schemas.microsoft.com/office/powerpoint/2010/main" val="348956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D13DA2C1-0F62-4A39-92D7-8F50BE1D38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5073" y="917309"/>
            <a:ext cx="3981727" cy="4452937"/>
          </a:xfrm>
          <a:prstGeom prst="rect">
            <a:avLst/>
          </a:prstGeom>
        </p:spPr>
      </p:pic>
      <p:sp>
        <p:nvSpPr>
          <p:cNvPr id="2" name="제목 1"/>
          <p:cNvSpPr>
            <a:spLocks noGrp="1"/>
          </p:cNvSpPr>
          <p:nvPr>
            <p:ph type="title"/>
          </p:nvPr>
        </p:nvSpPr>
        <p:spPr/>
        <p:txBody>
          <a:bodyPr/>
          <a:lstStyle/>
          <a:p>
            <a:r>
              <a:rPr lang="en-US" altLang="ko-KR" dirty="0"/>
              <a:t>Attendance</a:t>
            </a:r>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
        <p:nvSpPr>
          <p:cNvPr id="6" name="직사각형 5"/>
          <p:cNvSpPr/>
          <p:nvPr/>
        </p:nvSpPr>
        <p:spPr>
          <a:xfrm>
            <a:off x="457200" y="990600"/>
            <a:ext cx="4419600" cy="2777620"/>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 ONLY</a:t>
            </a:r>
          </a:p>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a:t>
            </a:r>
          </a:p>
          <a:p>
            <a:pPr marL="742950" lvl="1" indent="-285750" eaLnBrk="0" hangingPunct="0">
              <a:lnSpc>
                <a:spcPct val="130000"/>
              </a:lnSpc>
              <a:spcBef>
                <a:spcPct val="20000"/>
              </a:spcBef>
              <a:buFontTx/>
              <a:buChar char="–"/>
              <a:defRPr/>
            </a:pPr>
            <a:r>
              <a:rPr lang="en-US" altLang="ja-JP" sz="2000" kern="0" dirty="0">
                <a:solidFill>
                  <a:srgbClr val="000000"/>
                </a:solidFill>
                <a:latin typeface="Times New Roman"/>
                <a:ea typeface="ＭＳ Ｐゴシック" charset="-128"/>
              </a:rPr>
              <a:t>IMAT System </a:t>
            </a:r>
            <a:r>
              <a:rPr lang="en-US" altLang="ja-JP" sz="1600" kern="0" dirty="0">
                <a:solidFill>
                  <a:srgbClr val="000000"/>
                </a:solidFill>
                <a:latin typeface="Times New Roman"/>
                <a:ea typeface="ＭＳ Ｐゴシック" charset="-128"/>
              </a:rPr>
              <a:t>  </a:t>
            </a:r>
          </a:p>
          <a:p>
            <a:pPr marL="1085850" lvl="2" indent="-228600" eaLnBrk="0" hangingPunct="0">
              <a:lnSpc>
                <a:spcPct val="130000"/>
              </a:lnSpc>
              <a:spcBef>
                <a:spcPct val="20000"/>
              </a:spcBef>
              <a:buFontTx/>
              <a:buChar char="•"/>
              <a:defRPr/>
            </a:pPr>
            <a:r>
              <a:rPr lang="en-US" altLang="ja-JP" sz="1600" b="1" kern="0" dirty="0">
                <a:solidFill>
                  <a:srgbClr val="000000"/>
                </a:solidFill>
                <a:latin typeface="Times New Roman"/>
                <a:ea typeface="ＭＳ Ｐゴシック" charset="-128"/>
              </a:rPr>
              <a:t>https://imat.ieee.org/attendance</a:t>
            </a:r>
          </a:p>
          <a:p>
            <a:pPr marL="742950" lvl="1" indent="-285750" eaLnBrk="0" hangingPunct="0">
              <a:lnSpc>
                <a:spcPct val="130000"/>
              </a:lnSpc>
              <a:spcBef>
                <a:spcPct val="20000"/>
              </a:spcBef>
              <a:buFontTx/>
              <a:buChar char="–"/>
              <a:defRPr/>
            </a:pPr>
            <a:r>
              <a:rPr lang="en-US" altLang="ko-KR" sz="2000" kern="0" dirty="0">
                <a:solidFill>
                  <a:srgbClr val="000000"/>
                </a:solidFill>
                <a:latin typeface="Arial" charset="0"/>
              </a:rPr>
              <a:t>Mark attendance during every session </a:t>
            </a:r>
          </a:p>
        </p:txBody>
      </p:sp>
      <p:sp>
        <p:nvSpPr>
          <p:cNvPr id="7" name="바닥글 개체 틀 1">
            <a:extLst>
              <a:ext uri="{FF2B5EF4-FFF2-40B4-BE49-F238E27FC236}">
                <a16:creationId xmlns:a16="http://schemas.microsoft.com/office/drawing/2014/main" id="{EC573D45-56B7-44D7-B9CD-F458236094A4}"/>
              </a:ext>
            </a:extLst>
          </p:cNvPr>
          <p:cNvSpPr>
            <a:spLocks noGrp="1"/>
          </p:cNvSpPr>
          <p:nvPr>
            <p:ph type="ftr" sz="quarter" idx="11"/>
          </p:nvPr>
        </p:nvSpPr>
        <p:spPr>
          <a:xfrm>
            <a:off x="457200" y="6610350"/>
            <a:ext cx="4038600" cy="247650"/>
          </a:xfrm>
        </p:spPr>
        <p:txBody>
          <a:bodyPr/>
          <a:lstStyle/>
          <a:p>
            <a:pPr>
              <a:defRPr/>
            </a:pPr>
            <a:r>
              <a:rPr lang="en-US"/>
              <a:t>3079-22-0002-00-0000-Session #21 WG Opening Plenary</a:t>
            </a:r>
            <a:endParaRPr lang="en-US" dirty="0"/>
          </a:p>
        </p:txBody>
      </p:sp>
      <p:sp>
        <p:nvSpPr>
          <p:cNvPr id="10" name="직사각형 9">
            <a:extLst>
              <a:ext uri="{FF2B5EF4-FFF2-40B4-BE49-F238E27FC236}">
                <a16:creationId xmlns:a16="http://schemas.microsoft.com/office/drawing/2014/main" id="{E5FD26A3-5209-47C7-84AB-EED4E1AA99DF}"/>
              </a:ext>
            </a:extLst>
          </p:cNvPr>
          <p:cNvSpPr/>
          <p:nvPr/>
        </p:nvSpPr>
        <p:spPr>
          <a:xfrm>
            <a:off x="4826865" y="4885569"/>
            <a:ext cx="3694565" cy="17851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926234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Attendance</a:t>
            </a:r>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6" name="직사각형 5"/>
          <p:cNvSpPr/>
          <p:nvPr/>
        </p:nvSpPr>
        <p:spPr>
          <a:xfrm>
            <a:off x="228600" y="914400"/>
            <a:ext cx="8610600" cy="1795363"/>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Total number of IEEE 3079 WG timeslots: 13</a:t>
            </a:r>
          </a:p>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7 timeslots for 50% attendance to be counted towards WG voting membership</a:t>
            </a:r>
          </a:p>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All attendance records are reported on the meeting minutes </a:t>
            </a:r>
          </a:p>
          <a:p>
            <a:pPr marL="742950" lvl="1" indent="-285750" eaLnBrk="0" hangingPunct="0">
              <a:lnSpc>
                <a:spcPct val="130000"/>
              </a:lnSpc>
              <a:spcBef>
                <a:spcPct val="20000"/>
              </a:spcBef>
              <a:buFontTx/>
              <a:buChar char="–"/>
              <a:defRPr/>
            </a:pPr>
            <a:r>
              <a:rPr lang="en-US" altLang="ko-KR" kern="0" dirty="0">
                <a:solidFill>
                  <a:srgbClr val="000000"/>
                </a:solidFill>
                <a:latin typeface="Times New Roman" panose="02020603050405020304" pitchFamily="18" charset="0"/>
                <a:cs typeface="Times New Roman" panose="02020603050405020304" pitchFamily="18" charset="0"/>
              </a:rPr>
              <a:t>Please check the attendance records for any errors</a:t>
            </a:r>
          </a:p>
        </p:txBody>
      </p:sp>
      <p:sp>
        <p:nvSpPr>
          <p:cNvPr id="8" name="바닥글 개체 틀 1">
            <a:extLst>
              <a:ext uri="{FF2B5EF4-FFF2-40B4-BE49-F238E27FC236}">
                <a16:creationId xmlns:a16="http://schemas.microsoft.com/office/drawing/2014/main" id="{AD1F9374-9B59-4EC9-9555-2A6BFE2E18F2}"/>
              </a:ext>
            </a:extLst>
          </p:cNvPr>
          <p:cNvSpPr>
            <a:spLocks noGrp="1"/>
          </p:cNvSpPr>
          <p:nvPr>
            <p:ph type="ftr" sz="quarter" idx="11"/>
          </p:nvPr>
        </p:nvSpPr>
        <p:spPr>
          <a:xfrm>
            <a:off x="457200" y="6610350"/>
            <a:ext cx="4038600" cy="247650"/>
          </a:xfrm>
        </p:spPr>
        <p:txBody>
          <a:bodyPr/>
          <a:lstStyle/>
          <a:p>
            <a:pPr>
              <a:defRPr/>
            </a:pPr>
            <a:r>
              <a:rPr lang="en-US"/>
              <a:t>3079-22-0002-00-0000-Session #21 WG Opening Plenary</a:t>
            </a:r>
            <a:endParaRPr lang="en-US" dirty="0"/>
          </a:p>
        </p:txBody>
      </p:sp>
      <p:pic>
        <p:nvPicPr>
          <p:cNvPr id="4" name="그림 3">
            <a:extLst>
              <a:ext uri="{FF2B5EF4-FFF2-40B4-BE49-F238E27FC236}">
                <a16:creationId xmlns:a16="http://schemas.microsoft.com/office/drawing/2014/main" id="{269442FE-32EB-4419-A58C-2B60AF0C43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2350" y="2862163"/>
            <a:ext cx="5026900" cy="3176587"/>
          </a:xfrm>
          <a:prstGeom prst="rect">
            <a:avLst/>
          </a:prstGeom>
          <a:ln>
            <a:solidFill>
              <a:schemeClr val="tx1"/>
            </a:solidFill>
          </a:ln>
        </p:spPr>
      </p:pic>
    </p:spTree>
    <p:extLst>
      <p:ext uri="{BB962C8B-B14F-4D97-AF65-F5344CB8AC3E}">
        <p14:creationId xmlns:p14="http://schemas.microsoft.com/office/powerpoint/2010/main" val="350248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3"/>
          <p:cNvSpPr>
            <a:spLocks noGrp="1" noChangeArrowheads="1"/>
          </p:cNvSpPr>
          <p:nvPr>
            <p:ph type="body" idx="1"/>
          </p:nvPr>
        </p:nvSpPr>
        <p:spPr>
          <a:xfrm>
            <a:off x="400050" y="1066800"/>
            <a:ext cx="8343900" cy="4495800"/>
          </a:xfrm>
        </p:spPr>
        <p:txBody>
          <a:bodyPr wrap="square">
            <a:normAutofit/>
          </a:bodyPr>
          <a:lstStyle/>
          <a:p>
            <a:pPr algn="just">
              <a:lnSpc>
                <a:spcPct val="90000"/>
              </a:lnSpc>
            </a:pPr>
            <a:r>
              <a:rPr lang="en-US" sz="2800" dirty="0">
                <a:latin typeface="Times New Roman" panose="02020603050405020304" pitchFamily="18" charset="0"/>
                <a:cs typeface="Times New Roman" panose="02020603050405020304" pitchFamily="18" charset="0"/>
              </a:rPr>
              <a:t>3079 Voting Membership described in</a:t>
            </a:r>
          </a:p>
          <a:p>
            <a:pPr lvl="1"/>
            <a:r>
              <a:rPr lang="en-US" sz="2400" dirty="0">
                <a:latin typeface="Times New Roman" panose="02020603050405020304" pitchFamily="18" charset="0"/>
                <a:cs typeface="Times New Roman" panose="02020603050405020304" pitchFamily="18" charset="0"/>
              </a:rPr>
              <a:t>DCN#: 3</a:t>
            </a:r>
            <a:r>
              <a:rPr lang="en-US" altLang="ko-KR" sz="2400" dirty="0">
                <a:latin typeface="Times New Roman" panose="02020603050405020304" pitchFamily="18" charset="0"/>
                <a:cs typeface="Times New Roman" panose="02020603050405020304" pitchFamily="18" charset="0"/>
              </a:rPr>
              <a:t>079</a:t>
            </a:r>
            <a:r>
              <a:rPr lang="en-US" sz="2400" dirty="0">
                <a:latin typeface="Times New Roman" panose="02020603050405020304" pitchFamily="18" charset="0"/>
                <a:cs typeface="Times New Roman" panose="02020603050405020304" pitchFamily="18" charset="0"/>
              </a:rPr>
              <a:t>-</a:t>
            </a:r>
            <a:r>
              <a:rPr lang="en-US" altLang="ko-KR" sz="2400" dirty="0">
                <a:latin typeface="Times New Roman" panose="02020603050405020304" pitchFamily="18" charset="0"/>
                <a:cs typeface="Times New Roman" panose="02020603050405020304" pitchFamily="18" charset="0"/>
              </a:rPr>
              <a:t>20</a:t>
            </a:r>
            <a:r>
              <a:rPr lang="en-US" sz="2400" dirty="0">
                <a:latin typeface="Times New Roman" panose="02020603050405020304" pitchFamily="18" charset="0"/>
                <a:cs typeface="Times New Roman" panose="02020603050405020304" pitchFamily="18" charset="0"/>
              </a:rPr>
              <a:t>-004</a:t>
            </a:r>
            <a:r>
              <a:rPr lang="en-US" altLang="ko-KR" sz="24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-00-0000 </a:t>
            </a:r>
            <a:r>
              <a:rPr lang="en-US" altLang="ko-KR" sz="2400" dirty="0">
                <a:latin typeface="Times New Roman" panose="02020603050405020304" pitchFamily="18" charset="0"/>
                <a:cs typeface="Times New Roman" panose="02020603050405020304" pitchFamily="18" charset="0"/>
              </a:rPr>
              <a:t>(https://mentor.ieee.org/3079/dcn/20/3079-20-0043-00-0000-ieee-3079-wg-p-p.pdf)</a:t>
            </a:r>
            <a:endParaRPr lang="en-US" sz="2400" dirty="0">
              <a:latin typeface="Times New Roman" panose="02020603050405020304" pitchFamily="18" charset="0"/>
              <a:cs typeface="Times New Roman" panose="02020603050405020304" pitchFamily="18" charset="0"/>
            </a:endParaRPr>
          </a:p>
          <a:p>
            <a:pPr algn="just">
              <a:lnSpc>
                <a:spcPct val="90000"/>
              </a:lnSpc>
            </a:pPr>
            <a:r>
              <a:rPr lang="en-US" sz="2800" dirty="0">
                <a:latin typeface="Times New Roman" panose="02020603050405020304" pitchFamily="18" charset="0"/>
                <a:cs typeface="Times New Roman" panose="02020603050405020304" pitchFamily="18" charset="0"/>
              </a:rPr>
              <a:t>Maintenance of Voting Membership</a:t>
            </a:r>
          </a:p>
          <a:p>
            <a:pPr lvl="1" algn="just">
              <a:lnSpc>
                <a:spcPct val="90000"/>
              </a:lnSpc>
            </a:pPr>
            <a:r>
              <a:rPr lang="en-US" sz="2400" dirty="0">
                <a:latin typeface="Times New Roman" panose="02020603050405020304" pitchFamily="18" charset="0"/>
                <a:cs typeface="Times New Roman" panose="02020603050405020304" pitchFamily="18" charset="0"/>
              </a:rPr>
              <a:t>Two Plenary sessions out of four consecutive Plenary sessions on a moving window basis</a:t>
            </a:r>
          </a:p>
          <a:p>
            <a:pPr algn="just">
              <a:lnSpc>
                <a:spcPct val="90000"/>
              </a:lnSpc>
            </a:pPr>
            <a:r>
              <a:rPr lang="en-US" sz="2800" dirty="0">
                <a:latin typeface="Times New Roman" panose="02020603050405020304" pitchFamily="18" charset="0"/>
                <a:cs typeface="Times New Roman" panose="02020603050405020304" pitchFamily="18" charset="0"/>
              </a:rPr>
              <a:t>WG Letter Ballots</a:t>
            </a:r>
          </a:p>
          <a:p>
            <a:pPr lvl="1" algn="just">
              <a:lnSpc>
                <a:spcPct val="90000"/>
              </a:lnSpc>
            </a:pPr>
            <a:r>
              <a:rPr lang="en-US" sz="2400" dirty="0">
                <a:latin typeface="Times New Roman" panose="02020603050405020304" pitchFamily="18" charset="0"/>
                <a:cs typeface="Times New Roman" panose="02020603050405020304" pitchFamily="18" charset="0"/>
              </a:rPr>
              <a:t>WG members are expected to vote on WG LBs</a:t>
            </a:r>
          </a:p>
          <a:p>
            <a:pPr lvl="1" algn="just">
              <a:lnSpc>
                <a:spcPct val="90000"/>
              </a:lnSpc>
            </a:pPr>
            <a:r>
              <a:rPr lang="en-US" sz="2400" dirty="0">
                <a:latin typeface="Times New Roman" panose="02020603050405020304" pitchFamily="18" charset="0"/>
                <a:cs typeface="Times New Roman" panose="02020603050405020304" pitchFamily="18" charset="0"/>
              </a:rPr>
              <a:t>Failure to vote on 2 out of last 3 WG LBs could result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 loss of voting rights</a:t>
            </a:r>
            <a:endParaRPr lang="en-US" sz="2400" b="1" dirty="0">
              <a:latin typeface="Times New Roman" panose="02020603050405020304" pitchFamily="18" charset="0"/>
              <a:cs typeface="Times New Roman" panose="02020603050405020304" pitchFamily="18" charset="0"/>
            </a:endParaRPr>
          </a:p>
        </p:txBody>
      </p:sp>
      <p:sp>
        <p:nvSpPr>
          <p:cNvPr id="3" name="슬라이드 번호 개체 틀 2">
            <a:extLst>
              <a:ext uri="{FF2B5EF4-FFF2-40B4-BE49-F238E27FC236}">
                <a16:creationId xmlns:a16="http://schemas.microsoft.com/office/drawing/2014/main" id="{D102F57F-54BD-43D5-8003-64AE37DA80E0}"/>
              </a:ext>
            </a:extLst>
          </p:cNvPr>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
        <p:nvSpPr>
          <p:cNvPr id="6" name="바닥글 개체 틀 1">
            <a:extLst>
              <a:ext uri="{FF2B5EF4-FFF2-40B4-BE49-F238E27FC236}">
                <a16:creationId xmlns:a16="http://schemas.microsoft.com/office/drawing/2014/main" id="{10845B46-1010-43DE-BDEE-3AD421796CCC}"/>
              </a:ext>
            </a:extLst>
          </p:cNvPr>
          <p:cNvSpPr>
            <a:spLocks noGrp="1"/>
          </p:cNvSpPr>
          <p:nvPr>
            <p:ph type="ftr" sz="quarter" idx="11"/>
          </p:nvPr>
        </p:nvSpPr>
        <p:spPr>
          <a:xfrm>
            <a:off x="457200" y="6610350"/>
            <a:ext cx="4038600" cy="247650"/>
          </a:xfrm>
        </p:spPr>
        <p:txBody>
          <a:bodyPr/>
          <a:lstStyle/>
          <a:p>
            <a:pPr>
              <a:defRPr/>
            </a:pPr>
            <a:r>
              <a:rPr lang="en-US"/>
              <a:t>3079-22-0002-00-0000-Session #21 WG Opening Plenary</a:t>
            </a:r>
            <a:endParaRPr lang="en-US" dirty="0"/>
          </a:p>
        </p:txBody>
      </p:sp>
      <p:sp>
        <p:nvSpPr>
          <p:cNvPr id="8" name="Rectangle 2">
            <a:extLst>
              <a:ext uri="{FF2B5EF4-FFF2-40B4-BE49-F238E27FC236}">
                <a16:creationId xmlns:a16="http://schemas.microsoft.com/office/drawing/2014/main" id="{6C373B44-01EE-4DCA-A739-F3F338341AFC}"/>
              </a:ext>
            </a:extLst>
          </p:cNvPr>
          <p:cNvSpPr txBox="1">
            <a:spLocks noChangeArrowheads="1"/>
          </p:cNvSpPr>
          <p:nvPr/>
        </p:nvSpPr>
        <p:spPr>
          <a:xfrm>
            <a:off x="457200" y="152401"/>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a:lstStyle>
          <a:p>
            <a:pPr fontAlgn="auto">
              <a:spcAft>
                <a:spcPts val="0"/>
              </a:spcAft>
            </a:pPr>
            <a:r>
              <a:rPr lang="en-US">
                <a:latin typeface="Arial" charset="0"/>
              </a:rPr>
              <a:t>Voting Membership</a:t>
            </a:r>
            <a:endParaRPr lang="en-US" dirty="0">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F0A4D9B-9F30-41AB-A658-FFC3E6003656}"/>
              </a:ext>
            </a:extLst>
          </p:cNvPr>
          <p:cNvSpPr>
            <a:spLocks noGrp="1"/>
          </p:cNvSpPr>
          <p:nvPr>
            <p:ph type="title"/>
          </p:nvPr>
        </p:nvSpPr>
        <p:spPr/>
        <p:txBody>
          <a:bodyPr/>
          <a:lstStyle/>
          <a:p>
            <a:r>
              <a:rPr lang="en-US" altLang="ko-KR" dirty="0">
                <a:latin typeface="Arial" charset="0"/>
              </a:rPr>
              <a:t>Miscellaneous Meeting Logistics</a:t>
            </a:r>
            <a:endParaRPr lang="ko-KR" altLang="en-US" dirty="0"/>
          </a:p>
        </p:txBody>
      </p:sp>
      <p:sp>
        <p:nvSpPr>
          <p:cNvPr id="4" name="슬라이드 번호 개체 틀 3">
            <a:extLst>
              <a:ext uri="{FF2B5EF4-FFF2-40B4-BE49-F238E27FC236}">
                <a16:creationId xmlns:a16="http://schemas.microsoft.com/office/drawing/2014/main" id="{35CB0940-D8CA-4C79-83DD-A230FC0205EF}"/>
              </a:ext>
            </a:extLst>
          </p:cNvPr>
          <p:cNvSpPr>
            <a:spLocks noGrp="1"/>
          </p:cNvSpPr>
          <p:nvPr>
            <p:ph type="sldNum" sz="quarter" idx="12"/>
          </p:nvPr>
        </p:nvSpPr>
        <p:spPr/>
        <p:txBody>
          <a:bodyPr/>
          <a:lstStyle/>
          <a:p>
            <a:pPr>
              <a:defRPr/>
            </a:pPr>
            <a:fld id="{2E8BD8E8-FEBE-4B48-A872-D5E72F1EB77B}" type="slidenum">
              <a:rPr lang="en-US" smtClean="0"/>
              <a:pPr>
                <a:defRPr/>
              </a:pPr>
              <a:t>7</a:t>
            </a:fld>
            <a:endParaRPr lang="en-US">
              <a:latin typeface="Myriad Pro" charset="0"/>
            </a:endParaRPr>
          </a:p>
        </p:txBody>
      </p:sp>
      <p:sp>
        <p:nvSpPr>
          <p:cNvPr id="6" name="Rectangle 3">
            <a:extLst>
              <a:ext uri="{FF2B5EF4-FFF2-40B4-BE49-F238E27FC236}">
                <a16:creationId xmlns:a16="http://schemas.microsoft.com/office/drawing/2014/main" id="{4E5C7193-5AA4-4E6B-85CD-0EDFF4BEAD45}"/>
              </a:ext>
            </a:extLst>
          </p:cNvPr>
          <p:cNvSpPr txBox="1">
            <a:spLocks noChangeArrowheads="1"/>
          </p:cNvSpPr>
          <p:nvPr/>
        </p:nvSpPr>
        <p:spPr bwMode="auto">
          <a:xfrm>
            <a:off x="457200" y="800100"/>
            <a:ext cx="8229600" cy="4076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000" kern="0" dirty="0">
                <a:latin typeface="Times New Roman" panose="02020603050405020304" pitchFamily="18" charset="0"/>
                <a:cs typeface="Times New Roman" panose="02020603050405020304" pitchFamily="18" charset="0"/>
              </a:rPr>
              <a:t>WG Documents: </a:t>
            </a:r>
            <a:r>
              <a:rPr lang="en-US" sz="2000" kern="0" dirty="0">
                <a:latin typeface="Times New Roman" panose="02020603050405020304" pitchFamily="18" charset="0"/>
                <a:cs typeface="Times New Roman" panose="02020603050405020304" pitchFamily="18" charset="0"/>
                <a:hlinkClick r:id="rId2"/>
              </a:rPr>
              <a:t>https://mentor.ieee.org/3079/documents</a:t>
            </a:r>
            <a:endParaRPr lang="en-US"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Standard Draft Documents: </a:t>
            </a:r>
            <a:r>
              <a:rPr lang="en-US" altLang="ko-KR" sz="2000" kern="0" dirty="0">
                <a:latin typeface="Times New Roman" panose="02020603050405020304" pitchFamily="18" charset="0"/>
                <a:cs typeface="Times New Roman" panose="02020603050405020304" pitchFamily="18" charset="0"/>
                <a:hlinkClick r:id="rId3"/>
              </a:rPr>
              <a:t>https://ieee-sa.imeetcentral.com/3079/</a:t>
            </a:r>
            <a:endParaRPr lang="en-US" altLang="ko-KR"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Food and Beverages:</a:t>
            </a:r>
          </a:p>
          <a:p>
            <a:pPr lvl="1">
              <a:lnSpc>
                <a:spcPct val="150000"/>
              </a:lnSpc>
            </a:pPr>
            <a:r>
              <a:rPr lang="en-US" altLang="ko-KR" sz="1800" kern="0" dirty="0">
                <a:latin typeface="Times New Roman" panose="02020603050405020304" pitchFamily="18" charset="0"/>
                <a:cs typeface="Times New Roman" panose="02020603050405020304" pitchFamily="18" charset="0"/>
              </a:rPr>
              <a:t>Breakfast:</a:t>
            </a:r>
          </a:p>
          <a:p>
            <a:pPr lvl="1">
              <a:lnSpc>
                <a:spcPct val="150000"/>
              </a:lnSpc>
            </a:pPr>
            <a:r>
              <a:rPr lang="en-US" altLang="ko-KR" sz="1800" kern="0" dirty="0">
                <a:latin typeface="Times New Roman" panose="02020603050405020304" pitchFamily="18" charset="0"/>
                <a:cs typeface="Times New Roman" panose="02020603050405020304" pitchFamily="18" charset="0"/>
              </a:rPr>
              <a:t>Morning Coffee Break: 10:30a ~ 11:00a</a:t>
            </a:r>
          </a:p>
          <a:p>
            <a:pPr lvl="1">
              <a:lnSpc>
                <a:spcPct val="150000"/>
              </a:lnSpc>
            </a:pPr>
            <a:r>
              <a:rPr lang="en-US" altLang="ko-KR" sz="1800" kern="0" dirty="0">
                <a:latin typeface="Times New Roman" panose="02020603050405020304" pitchFamily="18" charset="0"/>
                <a:cs typeface="Times New Roman" panose="02020603050405020304" pitchFamily="18" charset="0"/>
              </a:rPr>
              <a:t>Lunch Time: 12:30p ~ 1:30p</a:t>
            </a:r>
          </a:p>
          <a:p>
            <a:pPr lvl="1">
              <a:lnSpc>
                <a:spcPct val="150000"/>
              </a:lnSpc>
            </a:pPr>
            <a:r>
              <a:rPr lang="en-US" altLang="ko-KR" sz="1800" kern="0" dirty="0">
                <a:latin typeface="Times New Roman" panose="02020603050405020304" pitchFamily="18" charset="0"/>
                <a:cs typeface="Times New Roman" panose="02020603050405020304" pitchFamily="18" charset="0"/>
              </a:rPr>
              <a:t>Afternoon Coffee Break: 3:00p ~ 3:30p</a:t>
            </a:r>
          </a:p>
          <a:p>
            <a:pPr lvl="1">
              <a:lnSpc>
                <a:spcPct val="150000"/>
              </a:lnSpc>
            </a:pPr>
            <a:r>
              <a:rPr lang="en-US" altLang="ko-KR" sz="1800" kern="0" dirty="0">
                <a:latin typeface="Times New Roman" panose="02020603050405020304" pitchFamily="18" charset="0"/>
                <a:cs typeface="Times New Roman" panose="02020603050405020304" pitchFamily="18" charset="0"/>
              </a:rPr>
              <a:t>Dinner: From 5:00 pm</a:t>
            </a:r>
          </a:p>
        </p:txBody>
      </p:sp>
      <p:sp>
        <p:nvSpPr>
          <p:cNvPr id="7" name="바닥글 개체 틀 1">
            <a:extLst>
              <a:ext uri="{FF2B5EF4-FFF2-40B4-BE49-F238E27FC236}">
                <a16:creationId xmlns:a16="http://schemas.microsoft.com/office/drawing/2014/main" id="{87308EA3-DC7D-4226-A246-31393C944C25}"/>
              </a:ext>
            </a:extLst>
          </p:cNvPr>
          <p:cNvSpPr>
            <a:spLocks noGrp="1"/>
          </p:cNvSpPr>
          <p:nvPr>
            <p:ph type="ftr" sz="quarter" idx="11"/>
          </p:nvPr>
        </p:nvSpPr>
        <p:spPr>
          <a:xfrm>
            <a:off x="457200" y="6610350"/>
            <a:ext cx="4038600" cy="247650"/>
          </a:xfrm>
        </p:spPr>
        <p:txBody>
          <a:bodyPr/>
          <a:lstStyle/>
          <a:p>
            <a:pPr>
              <a:defRPr/>
            </a:pPr>
            <a:r>
              <a:rPr lang="en-US"/>
              <a:t>3079-22-0002-00-0000-Session #21 WG Opening Plenary</a:t>
            </a:r>
            <a:endParaRPr lang="en-US" dirty="0"/>
          </a:p>
        </p:txBody>
      </p:sp>
    </p:spTree>
    <p:extLst>
      <p:ext uri="{BB962C8B-B14F-4D97-AF65-F5344CB8AC3E}">
        <p14:creationId xmlns:p14="http://schemas.microsoft.com/office/powerpoint/2010/main" val="2911839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Registration and Media Recording</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8</a:t>
            </a:fld>
            <a:endParaRPr lang="en-US">
              <a:latin typeface="Myriad Pro" charset="0"/>
            </a:endParaRPr>
          </a:p>
        </p:txBody>
      </p:sp>
      <p:sp>
        <p:nvSpPr>
          <p:cNvPr id="5" name="직사각형 4"/>
          <p:cNvSpPr/>
          <p:nvPr/>
        </p:nvSpPr>
        <p:spPr>
          <a:xfrm>
            <a:off x="457200" y="889844"/>
            <a:ext cx="8229600" cy="4401205"/>
          </a:xfrm>
          <a:prstGeom prst="rect">
            <a:avLst/>
          </a:prstGeom>
        </p:spPr>
        <p:txBody>
          <a:bodyPr wrap="square">
            <a:spAutoFit/>
          </a:bodyPr>
          <a:lstStyle/>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Each Attendee must provide contact information and pay conference fee</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has to be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paid through</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the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registration desk </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Failure to pay 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results in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loss </a:t>
            </a:r>
            <a:r>
              <a:rPr lang="en-US" altLang="ko-KR" sz="2400" kern="0" dirty="0">
                <a:solidFill>
                  <a:srgbClr val="000000"/>
                </a:solidFill>
                <a:latin typeface="Times New Roman" panose="02020603050405020304" pitchFamily="18" charset="0"/>
                <a:ea typeface="+mn-ea"/>
                <a:cs typeface="Times New Roman" panose="02020603050405020304" pitchFamily="18" charset="0"/>
              </a:rPr>
              <a:t>of credit for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voting rights</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Photography not permitted unless approved by WG Chair</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Audio taping of IEEE 3079 meetings is NOT allowed</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Media – Press and Analyst briefings</a:t>
            </a:r>
          </a:p>
          <a:p>
            <a:pPr marL="742950" lvl="1" indent="-285750" eaLnBrk="0" hangingPunct="0">
              <a:spcBef>
                <a:spcPct val="20000"/>
              </a:spcBef>
              <a:buFontTx/>
              <a:buChar char="–"/>
            </a:pPr>
            <a:r>
              <a:rPr lang="en-US" altLang="ko-KR" sz="2000" kern="0" dirty="0">
                <a:solidFill>
                  <a:srgbClr val="000000"/>
                </a:solidFill>
                <a:latin typeface="Times New Roman" panose="02020603050405020304" pitchFamily="18" charset="0"/>
                <a:cs typeface="Times New Roman" panose="02020603050405020304" pitchFamily="18" charset="0"/>
              </a:rPr>
              <a:t>Only the 3079 WG Chair is allowed to give verbal statements/interviews to the media on behalf of the IEEE 3079 working group</a:t>
            </a:r>
            <a:endParaRPr lang="en-US" altLang="ko-KR" sz="2000" kern="0" dirty="0">
              <a:solidFill>
                <a:srgbClr val="3333CC"/>
              </a:solidFill>
              <a:latin typeface="Times New Roman" panose="02020603050405020304" pitchFamily="18" charset="0"/>
              <a:cs typeface="Times New Roman" panose="02020603050405020304" pitchFamily="18" charset="0"/>
            </a:endParaRPr>
          </a:p>
        </p:txBody>
      </p:sp>
      <p:sp>
        <p:nvSpPr>
          <p:cNvPr id="6" name="바닥글 개체 틀 1">
            <a:extLst>
              <a:ext uri="{FF2B5EF4-FFF2-40B4-BE49-F238E27FC236}">
                <a16:creationId xmlns:a16="http://schemas.microsoft.com/office/drawing/2014/main" id="{8E124C1F-56E5-45E5-B731-1D03661931F5}"/>
              </a:ext>
            </a:extLst>
          </p:cNvPr>
          <p:cNvSpPr>
            <a:spLocks noGrp="1"/>
          </p:cNvSpPr>
          <p:nvPr>
            <p:ph type="ftr" sz="quarter" idx="11"/>
          </p:nvPr>
        </p:nvSpPr>
        <p:spPr>
          <a:xfrm>
            <a:off x="457200" y="6610350"/>
            <a:ext cx="4038600" cy="247650"/>
          </a:xfrm>
        </p:spPr>
        <p:txBody>
          <a:bodyPr/>
          <a:lstStyle/>
          <a:p>
            <a:pPr>
              <a:defRPr/>
            </a:pPr>
            <a:r>
              <a:rPr lang="en-US"/>
              <a:t>3079-22-0002-00-0000-Session #21 WG Opening Plenary</a:t>
            </a:r>
            <a:endParaRPr lang="en-US" dirty="0"/>
          </a:p>
        </p:txBody>
      </p:sp>
    </p:spTree>
    <p:extLst>
      <p:ext uri="{BB962C8B-B14F-4D97-AF65-F5344CB8AC3E}">
        <p14:creationId xmlns:p14="http://schemas.microsoft.com/office/powerpoint/2010/main" val="1884021827"/>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6264</TotalTime>
  <Words>2369</Words>
  <Application>Microsoft Office PowerPoint</Application>
  <PresentationFormat>화면 슬라이드 쇼(4:3)</PresentationFormat>
  <Paragraphs>254</Paragraphs>
  <Slides>22</Slides>
  <Notes>3</Notes>
  <HiddenSlides>0</HiddenSlides>
  <MMClips>0</MMClips>
  <ScaleCrop>false</ScaleCrop>
  <HeadingPairs>
    <vt:vector size="6" baseType="variant">
      <vt:variant>
        <vt:lpstr>사용한 글꼴</vt:lpstr>
      </vt:variant>
      <vt:variant>
        <vt:i4>8</vt:i4>
      </vt:variant>
      <vt:variant>
        <vt:lpstr>테마</vt:lpstr>
      </vt:variant>
      <vt:variant>
        <vt:i4>3</vt:i4>
      </vt:variant>
      <vt:variant>
        <vt:lpstr>슬라이드 제목</vt:lpstr>
      </vt:variant>
      <vt:variant>
        <vt:i4>22</vt:i4>
      </vt:variant>
    </vt:vector>
  </HeadingPairs>
  <TitlesOfParts>
    <vt:vector size="33" baseType="lpstr">
      <vt:lpstr>Monotype Sorts</vt:lpstr>
      <vt:lpstr>Montserrat-Bold</vt:lpstr>
      <vt:lpstr>맑은 고딕</vt:lpstr>
      <vt:lpstr>Arial</vt:lpstr>
      <vt:lpstr>Calibri</vt:lpstr>
      <vt:lpstr>Myriad Pro</vt:lpstr>
      <vt:lpstr>Times New Roman</vt:lpstr>
      <vt:lpstr>Verdana</vt:lpstr>
      <vt:lpstr>IEEE-SA Powerpoint Template</vt:lpstr>
      <vt:lpstr>Office 테마</vt:lpstr>
      <vt:lpstr>1_Office 테마</vt:lpstr>
      <vt:lpstr>PowerPoint 프레젠테이션</vt:lpstr>
      <vt:lpstr>Compliance with  IEEE Standards Policies and Procedures</vt:lpstr>
      <vt:lpstr>IEEE 3079 Human Factor for Immersive Content Working Group Beom-Ryeol Lee, lbr@etri.re.kr</vt:lpstr>
      <vt:lpstr>Session Time and Location</vt:lpstr>
      <vt:lpstr>Attendance</vt:lpstr>
      <vt:lpstr>Attendance</vt:lpstr>
      <vt:lpstr>PowerPoint 프레젠테이션</vt:lpstr>
      <vt:lpstr>Miscellaneous Meeting Logistics</vt:lpstr>
      <vt:lpstr>Registration and Media Recording</vt:lpstr>
      <vt:lpstr>Membership &amp; Anti-Trust</vt:lpstr>
      <vt:lpstr>Participants have a duty to inform the IEEE</vt:lpstr>
      <vt:lpstr>Ways to inform IEEE</vt:lpstr>
      <vt:lpstr>Other guidelines for IEEE WG meetings</vt:lpstr>
      <vt:lpstr>Patent-related information</vt:lpstr>
      <vt:lpstr>Participation in IEEE 3079 Meetings</vt:lpstr>
      <vt:lpstr>IEEE SA COPYRIGHT POLICY</vt:lpstr>
      <vt:lpstr>IEEE SA COPYRIGHT POLICY</vt:lpstr>
      <vt:lpstr>Copyright</vt:lpstr>
      <vt:lpstr>Work Items for This Meeting</vt:lpstr>
      <vt:lpstr>Future Sessions – 2022</vt:lpstr>
      <vt:lpstr>Future Sessions – 2023</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Jeong Sangkwon</cp:lastModifiedBy>
  <cp:revision>277</cp:revision>
  <dcterms:created xsi:type="dcterms:W3CDTF">2014-10-13T13:02:20Z</dcterms:created>
  <dcterms:modified xsi:type="dcterms:W3CDTF">2022-02-02T13:23:03Z</dcterms:modified>
</cp:coreProperties>
</file>