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7"/>
  </p:notesMasterIdLst>
  <p:sldIdLst>
    <p:sldId id="327" r:id="rId3"/>
    <p:sldId id="348" r:id="rId4"/>
    <p:sldId id="349" r:id="rId5"/>
    <p:sldId id="416" r:id="rId6"/>
    <p:sldId id="396" r:id="rId7"/>
    <p:sldId id="418" r:id="rId8"/>
    <p:sldId id="419" r:id="rId9"/>
    <p:sldId id="429" r:id="rId10"/>
    <p:sldId id="428" r:id="rId11"/>
    <p:sldId id="430" r:id="rId12"/>
    <p:sldId id="420" r:id="rId13"/>
    <p:sldId id="431" r:id="rId14"/>
    <p:sldId id="432" r:id="rId15"/>
    <p:sldId id="433" r:id="rId16"/>
    <p:sldId id="434" r:id="rId17"/>
    <p:sldId id="421" r:id="rId18"/>
    <p:sldId id="435" r:id="rId19"/>
    <p:sldId id="437" r:id="rId20"/>
    <p:sldId id="436" r:id="rId21"/>
    <p:sldId id="438" r:id="rId22"/>
    <p:sldId id="439" r:id="rId23"/>
    <p:sldId id="440" r:id="rId24"/>
    <p:sldId id="441" r:id="rId25"/>
    <p:sldId id="31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s" initials="K" lastIdx="2" clrIdx="0">
    <p:extLst>
      <p:ext uri="{19B8F6BF-5375-455C-9EA6-DF929625EA0E}">
        <p15:presenceInfo xmlns:p15="http://schemas.microsoft.com/office/powerpoint/2012/main" userId="Kris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3AFB"/>
    <a:srgbClr val="44546A"/>
    <a:srgbClr val="6B1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8" autoAdjust="0"/>
    <p:restoredTop sz="83974" autoAdjust="0"/>
  </p:normalViewPr>
  <p:slideViewPr>
    <p:cSldViewPr snapToGrid="0">
      <p:cViewPr>
        <p:scale>
          <a:sx n="96" d="100"/>
          <a:sy n="96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D3EA6-D220-4681-96BD-8F5302E9A1C2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661A7-89D0-4051-A870-0310C7AA8F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042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661A7-89D0-4051-A870-0310C7AA8F76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9637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661A7-89D0-4051-A870-0310C7AA8F76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2166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https://www.frontiersin.org/articles/10.3389/frvir.2020.582204/full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661A7-89D0-4051-A870-0310C7AA8F76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4694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Picture 8" descr="IEEE_SA_Bar_Graphic_long_l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28638" y="-400050"/>
            <a:ext cx="10201275" cy="7658100"/>
          </a:xfrm>
          <a:prstGeom prst="rect">
            <a:avLst/>
          </a:prstGeom>
        </p:spPr>
      </p:pic>
      <p:pic>
        <p:nvPicPr>
          <p:cNvPr id="9" name="Picture 8" descr="IEEE_SA_Bar_Graphic_long_l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633906"/>
            <a:ext cx="10210800" cy="46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0324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0255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9051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attern_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91440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pattern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attern_0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0"/>
            <a:ext cx="71818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36801"/>
            <a:ext cx="6858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5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0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001476"/>
            <a:ext cx="8458200" cy="214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 userDrawn="1"/>
        </p:nvSpPr>
        <p:spPr>
          <a:xfrm>
            <a:off x="0" y="1023815"/>
            <a:ext cx="9144000" cy="160997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344309"/>
          </a:xfrm>
        </p:spPr>
        <p:txBody>
          <a:bodyPr anchor="ctr">
            <a:normAutofit/>
          </a:bodyPr>
          <a:lstStyle>
            <a:lvl1pPr algn="ctr">
              <a:defRPr sz="480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7613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attern_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91440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pattern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attern_0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0"/>
            <a:ext cx="71818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36801"/>
            <a:ext cx="6858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76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3079-20-0023-00-0000-Introduction to the Mixed Reality Standard Framework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E1CE7A8-BA9E-4DCB-BE1F-6785074DEF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68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9558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026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6038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3079-20-0023-00-0000-Introduction to the Mixed Reality Standard Framework</a:t>
            </a:r>
          </a:p>
        </p:txBody>
      </p:sp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7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F1DA4E6-C195-4C7B-B23E-D01A6A5A25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66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 anchor="b"/>
          <a:lstStyle>
            <a:lvl1pPr>
              <a:defRPr/>
            </a:lvl1pPr>
          </a:lstStyle>
          <a:p>
            <a:fld id="{85E1C3CA-581C-42C7-BF3C-DC3BD0806D6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7" name="Picture 8" descr="IEEE_SA_Bar_Graphic_long_l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901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A82BADF-1C41-46E8-83B0-638BA0B7F6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433" y="0"/>
            <a:ext cx="581555" cy="542972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 userDrawn="1"/>
        </p:nvSpPr>
        <p:spPr>
          <a:xfrm>
            <a:off x="685800" y="276272"/>
            <a:ext cx="7772400" cy="533400"/>
          </a:xfrm>
          <a:prstGeom prst="rect">
            <a:avLst/>
          </a:prstGeom>
        </p:spPr>
        <p:txBody>
          <a:bodyPr anchor="b" anchorCtr="0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31515" y="1091662"/>
            <a:ext cx="8306656" cy="484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latin typeface="+mn-ea"/>
                <a:ea typeface="+mn-ea"/>
                <a:cs typeface="Arial" panose="020B0604020202020204" pitchFamily="34" charset="0"/>
              </a:defRPr>
            </a:lvl1pPr>
            <a:lvl2pPr>
              <a:defRPr sz="2800">
                <a:latin typeface="+mn-ea"/>
                <a:ea typeface="+mn-ea"/>
                <a:cs typeface="Arial" panose="020B0604020202020204" pitchFamily="34" charset="0"/>
              </a:defRPr>
            </a:lvl2pPr>
            <a:lvl3pPr>
              <a:defRPr sz="2400">
                <a:latin typeface="+mn-ea"/>
                <a:ea typeface="+mn-ea"/>
                <a:cs typeface="Arial" panose="020B0604020202020204" pitchFamily="34" charset="0"/>
              </a:defRPr>
            </a:lvl3pPr>
            <a:lvl4pPr>
              <a:defRPr sz="2000">
                <a:latin typeface="+mn-ea"/>
                <a:ea typeface="+mn-ea"/>
                <a:cs typeface="Arial" panose="020B0604020202020204" pitchFamily="34" charset="0"/>
              </a:defRPr>
            </a:lvl4pPr>
            <a:lvl5pPr>
              <a:defRPr sz="2000">
                <a:latin typeface="+mn-ea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31514" y="208535"/>
            <a:ext cx="8306657" cy="674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776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3079-20-0023-00-0000-Introduction to the Mixed Reality Standard Framework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CA362BF-C9A2-4FB6-8BDC-F051490F3D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79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3079-20-0023-00-0000-Introduction to the Mixed Reality Standard Framework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14E5D77-DD01-4493-BAD3-ADD6993D13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34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65251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22252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738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535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3243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642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670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15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201"/>
            <a:ext cx="9144000" cy="68644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117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9208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413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685800" y="1666875"/>
            <a:ext cx="7772400" cy="533400"/>
          </a:xfrm>
          <a:prstGeom prst="rect">
            <a:avLst/>
          </a:prstGeom>
        </p:spPr>
        <p:txBody>
          <a:bodyPr anchor="t" anchorCtr="0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 userDrawn="1"/>
        </p:nvSpPr>
        <p:spPr>
          <a:xfrm>
            <a:off x="685800" y="1209675"/>
            <a:ext cx="7772400" cy="533400"/>
          </a:xfrm>
          <a:prstGeom prst="rect">
            <a:avLst/>
          </a:prstGeom>
        </p:spPr>
        <p:txBody>
          <a:bodyPr anchor="b" anchorCtr="0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685800" y="3014663"/>
            <a:ext cx="3886200" cy="828675"/>
          </a:xfrm>
          <a:prstGeom prst="rect">
            <a:avLst/>
          </a:prstGeom>
        </p:spPr>
        <p:txBody>
          <a:bodyPr anchor="ctr" anchorCtr="0"/>
          <a:lstStyle>
            <a:lvl1pPr marL="228600" indent="-228600" algn="l" defTabSz="914400" rtl="0" eaLnBrk="1" latin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04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0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366" y="134881"/>
            <a:ext cx="8699545" cy="588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367" y="999920"/>
            <a:ext cx="8699544" cy="5286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48438" y="6481833"/>
            <a:ext cx="20574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66" y="6400800"/>
            <a:ext cx="30861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r>
              <a:rPr lang="en-US" altLang="ko-KR" dirty="0"/>
              <a:t>3079-10-0020-00-0000-Motion-to-Photon-Latency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9511" y="6481833"/>
            <a:ext cx="20574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fld id="{089BD885-491E-4550-AA81-9CDC0E8A55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707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develop/policies/bylaws/sect6-7.html#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andards.ieee.org/guides/bylaws/sect6-7.html#6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hlim@kriss.re.k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>
            <a:spLocks noGrp="1"/>
          </p:cNvSpPr>
          <p:nvPr>
            <p:ph type="subTitle" idx="4294967295"/>
          </p:nvPr>
        </p:nvSpPr>
        <p:spPr>
          <a:xfrm>
            <a:off x="0" y="1666875"/>
            <a:ext cx="9144000" cy="1228725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ko-KR" dirty="0">
                <a:solidFill>
                  <a:schemeClr val="bg1"/>
                </a:solidFill>
                <a:latin typeface="+mj-ea"/>
                <a:ea typeface="+mj-ea"/>
              </a:rPr>
              <a:t>Motion to Photon Latency (MTP)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altLang="ko-KR" dirty="0">
                <a:solidFill>
                  <a:schemeClr val="bg1"/>
                </a:solidFill>
                <a:latin typeface="+mj-ea"/>
                <a:ea typeface="+mj-ea"/>
              </a:rPr>
              <a:t>: Recent</a:t>
            </a:r>
            <a:r>
              <a:rPr lang="ko-KR" altLang="en-US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dirty="0">
                <a:solidFill>
                  <a:schemeClr val="bg1"/>
                </a:solidFill>
                <a:latin typeface="+mj-ea"/>
                <a:ea typeface="+mj-ea"/>
              </a:rPr>
              <a:t>studies review</a:t>
            </a: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0" y="4406090"/>
            <a:ext cx="7708278" cy="114889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[Lim, Hyun Kyoon, PhD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Korea Research Institute of Standards and Science]</a:t>
            </a:r>
          </a:p>
        </p:txBody>
      </p:sp>
    </p:spTree>
    <p:extLst>
      <p:ext uri="{BB962C8B-B14F-4D97-AF65-F5344CB8AC3E}">
        <p14:creationId xmlns:p14="http://schemas.microsoft.com/office/powerpoint/2010/main" val="1167038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3AB2820-94A9-445B-91E1-C653FCE9F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452562"/>
            <a:ext cx="864870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77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8C50E1D8-6964-49E5-9959-81C4C4500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8" y="241322"/>
            <a:ext cx="8249479" cy="5872842"/>
          </a:xfrm>
          <a:prstGeom prst="rect">
            <a:avLst/>
          </a:prstGeom>
        </p:spPr>
      </p:pic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5DE4D494-63E1-4CF0-A759-1990A17963AF}"/>
              </a:ext>
            </a:extLst>
          </p:cNvPr>
          <p:cNvCxnSpPr>
            <a:cxnSpLocks/>
          </p:cNvCxnSpPr>
          <p:nvPr/>
        </p:nvCxnSpPr>
        <p:spPr>
          <a:xfrm>
            <a:off x="1222513" y="1142999"/>
            <a:ext cx="34687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55127F9D-6F97-45E9-B8D4-2424F8AAF6C0}"/>
              </a:ext>
            </a:extLst>
          </p:cNvPr>
          <p:cNvCxnSpPr>
            <a:cxnSpLocks/>
          </p:cNvCxnSpPr>
          <p:nvPr/>
        </p:nvCxnSpPr>
        <p:spPr>
          <a:xfrm>
            <a:off x="5943600" y="1142999"/>
            <a:ext cx="26438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004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1FC89F7-CC1C-4B34-9F66-6AD89A5E4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80" y="0"/>
            <a:ext cx="7274560" cy="325197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E8292BF-3C98-460C-AE3C-B315C7FC6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3429000"/>
            <a:ext cx="7000240" cy="336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63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F7AA887-7438-4284-9CB1-23A8F0995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3336"/>
            <a:ext cx="9144000" cy="49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05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C925CA8-2D4F-4186-A5B4-C8DE09F5E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427" y="0"/>
            <a:ext cx="6651146" cy="6858000"/>
          </a:xfrm>
          <a:prstGeom prst="rect">
            <a:avLst/>
          </a:prstGeom>
        </p:spPr>
      </p:pic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8DEB280A-7CF5-4F21-9442-B5C58D3FB3BA}"/>
              </a:ext>
            </a:extLst>
          </p:cNvPr>
          <p:cNvCxnSpPr>
            <a:cxnSpLocks/>
          </p:cNvCxnSpPr>
          <p:nvPr/>
        </p:nvCxnSpPr>
        <p:spPr>
          <a:xfrm>
            <a:off x="1103244" y="387626"/>
            <a:ext cx="45024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D16EF1AC-67F2-41EC-9001-DDE53111BDC2}"/>
              </a:ext>
            </a:extLst>
          </p:cNvPr>
          <p:cNvCxnSpPr>
            <a:cxnSpLocks/>
          </p:cNvCxnSpPr>
          <p:nvPr/>
        </p:nvCxnSpPr>
        <p:spPr>
          <a:xfrm>
            <a:off x="1909156" y="2673626"/>
            <a:ext cx="45024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EE990DB0-BEC1-40A7-BD1A-A52DC60AF520}"/>
              </a:ext>
            </a:extLst>
          </p:cNvPr>
          <p:cNvCxnSpPr>
            <a:cxnSpLocks/>
          </p:cNvCxnSpPr>
          <p:nvPr/>
        </p:nvCxnSpPr>
        <p:spPr>
          <a:xfrm>
            <a:off x="2722817" y="3169572"/>
            <a:ext cx="18491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DE7177A5-D722-4791-A75E-0D4E33903CF8}"/>
              </a:ext>
            </a:extLst>
          </p:cNvPr>
          <p:cNvCxnSpPr>
            <a:cxnSpLocks/>
          </p:cNvCxnSpPr>
          <p:nvPr/>
        </p:nvCxnSpPr>
        <p:spPr>
          <a:xfrm>
            <a:off x="5280037" y="5347084"/>
            <a:ext cx="18491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BB674F5-CB76-41AE-A377-56C1997FB60F}"/>
              </a:ext>
            </a:extLst>
          </p:cNvPr>
          <p:cNvCxnSpPr>
            <a:cxnSpLocks/>
          </p:cNvCxnSpPr>
          <p:nvPr/>
        </p:nvCxnSpPr>
        <p:spPr>
          <a:xfrm>
            <a:off x="2133881" y="6765178"/>
            <a:ext cx="42777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310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frontiersin.org/files/Articles/582204/frvir-01-582204-HTML/image_m/frvir-01-582204-t001.jpg">
            <a:extLst>
              <a:ext uri="{FF2B5EF4-FFF2-40B4-BE49-F238E27FC236}">
                <a16:creationId xmlns:a16="http://schemas.microsoft.com/office/drawing/2014/main" id="{86D07087-E71D-41ED-9ADD-15D0D7A1D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0"/>
            <a:ext cx="8742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D4EF6C24-1828-4561-94E0-37ED36C69917}"/>
              </a:ext>
            </a:extLst>
          </p:cNvPr>
          <p:cNvCxnSpPr>
            <a:cxnSpLocks/>
          </p:cNvCxnSpPr>
          <p:nvPr/>
        </p:nvCxnSpPr>
        <p:spPr>
          <a:xfrm>
            <a:off x="5513388" y="-586409"/>
            <a:ext cx="11970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Segments of periodic and jittered pulse trains with identical mean... |  Download Scientific Diagram">
            <a:extLst>
              <a:ext uri="{FF2B5EF4-FFF2-40B4-BE49-F238E27FC236}">
                <a16:creationId xmlns:a16="http://schemas.microsoft.com/office/drawing/2014/main" id="{B4648D55-1C54-43FF-B596-2D3E881AC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043" y="2762792"/>
            <a:ext cx="1898374" cy="75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E3855E53-7870-4C5C-ADF8-74AB57E3B9EE}"/>
              </a:ext>
            </a:extLst>
          </p:cNvPr>
          <p:cNvSpPr/>
          <p:nvPr/>
        </p:nvSpPr>
        <p:spPr>
          <a:xfrm>
            <a:off x="129209" y="2882061"/>
            <a:ext cx="31010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3E3D40"/>
                </a:solidFill>
                <a:latin typeface="Georgia" panose="02040502050405020303" pitchFamily="18" charset="0"/>
              </a:rPr>
              <a:t>Research simulating latency that tested for a connection to cybersickness.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7586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frontiersin.org/files/Articles/582204/frvir-01-582204-HTML/image_m/frvir-01-582204-t002.jpg">
            <a:extLst>
              <a:ext uri="{FF2B5EF4-FFF2-40B4-BE49-F238E27FC236}">
                <a16:creationId xmlns:a16="http://schemas.microsoft.com/office/drawing/2014/main" id="{E4A11354-B97A-4F91-97E4-513630F55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0"/>
            <a:ext cx="6802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206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AE52184C-07D4-4B8A-A285-7C7AC12EC898}"/>
              </a:ext>
            </a:extLst>
          </p:cNvPr>
          <p:cNvSpPr/>
          <p:nvPr/>
        </p:nvSpPr>
        <p:spPr>
          <a:xfrm>
            <a:off x="0" y="6109781"/>
            <a:ext cx="924703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ko-KR" b="1" dirty="0"/>
              <a:t>Table 3</a:t>
            </a:r>
            <a:r>
              <a:rPr lang="en-US" altLang="ko-KR" dirty="0"/>
              <a:t>. </a:t>
            </a:r>
            <a:r>
              <a:rPr lang="en-US" altLang="ko-KR" dirty="0">
                <a:solidFill>
                  <a:srgbClr val="3E3D40"/>
                </a:solidFill>
                <a:latin typeface="Georgia" panose="02040502050405020303" pitchFamily="18" charset="0"/>
              </a:rPr>
              <a:t>Table summarizing how latency is reported in papers that propose latency measurement approaches.</a:t>
            </a:r>
            <a:endParaRPr lang="ko-KR" altLang="en-US" dirty="0"/>
          </a:p>
        </p:txBody>
      </p:sp>
      <p:pic>
        <p:nvPicPr>
          <p:cNvPr id="8196" name="Picture 4" descr="https://www.frontiersin.org/files/Articles/582204/frvir-01-582204-HTML/image_m/frvir-01-582204-t003.jpg">
            <a:extLst>
              <a:ext uri="{FF2B5EF4-FFF2-40B4-BE49-F238E27FC236}">
                <a16:creationId xmlns:a16="http://schemas.microsoft.com/office/drawing/2014/main" id="{2DC5DAA3-CFE5-4B74-A2DD-EA50798208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6"/>
          <a:stretch/>
        </p:blipFill>
        <p:spPr bwMode="auto">
          <a:xfrm>
            <a:off x="4148719" y="12878"/>
            <a:ext cx="4995281" cy="599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www.frontiersin.org/files/Articles/582204/frvir-01-582204-HTML/image_m/frvir-01-582204-t003.jpg">
            <a:extLst>
              <a:ext uri="{FF2B5EF4-FFF2-40B4-BE49-F238E27FC236}">
                <a16:creationId xmlns:a16="http://schemas.microsoft.com/office/drawing/2014/main" id="{6E6E5051-B1C7-4BC8-B77C-6CD332F2AD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72" b="56244"/>
          <a:stretch/>
        </p:blipFill>
        <p:spPr bwMode="auto">
          <a:xfrm>
            <a:off x="0" y="295073"/>
            <a:ext cx="3942657" cy="466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963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4F9EF0C-EDCD-4D06-936B-2A2E90C2E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82" y="0"/>
            <a:ext cx="8492036" cy="6858000"/>
          </a:xfrm>
          <a:prstGeom prst="rect">
            <a:avLst/>
          </a:prstGeom>
        </p:spPr>
      </p:pic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9AF1DCD1-BF8E-4B6C-B2B5-D1688CF45F2A}"/>
              </a:ext>
            </a:extLst>
          </p:cNvPr>
          <p:cNvCxnSpPr>
            <a:cxnSpLocks/>
          </p:cNvCxnSpPr>
          <p:nvPr/>
        </p:nvCxnSpPr>
        <p:spPr>
          <a:xfrm>
            <a:off x="238540" y="1113183"/>
            <a:ext cx="40849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E3209829-3425-4DE2-B07B-33E7BFA0E4B1}"/>
              </a:ext>
            </a:extLst>
          </p:cNvPr>
          <p:cNvCxnSpPr>
            <a:cxnSpLocks/>
          </p:cNvCxnSpPr>
          <p:nvPr/>
        </p:nvCxnSpPr>
        <p:spPr>
          <a:xfrm>
            <a:off x="7176052" y="1421296"/>
            <a:ext cx="12324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A23725B6-BE00-40EE-B922-AAD5406D6CC3}"/>
              </a:ext>
            </a:extLst>
          </p:cNvPr>
          <p:cNvCxnSpPr>
            <a:cxnSpLocks/>
          </p:cNvCxnSpPr>
          <p:nvPr/>
        </p:nvCxnSpPr>
        <p:spPr>
          <a:xfrm>
            <a:off x="1093305" y="1997765"/>
            <a:ext cx="12324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495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7DA6F20-C11B-410E-BCE9-0C4375C11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504"/>
            <a:ext cx="9144000" cy="6260991"/>
          </a:xfrm>
          <a:prstGeom prst="rect">
            <a:avLst/>
          </a:prstGeom>
        </p:spPr>
      </p:pic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DF44895F-D362-48EB-AA07-0044DFA909C4}"/>
              </a:ext>
            </a:extLst>
          </p:cNvPr>
          <p:cNvCxnSpPr>
            <a:cxnSpLocks/>
          </p:cNvCxnSpPr>
          <p:nvPr/>
        </p:nvCxnSpPr>
        <p:spPr>
          <a:xfrm>
            <a:off x="238540" y="1113183"/>
            <a:ext cx="40849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DC8071C9-81CA-4B8E-A32C-CD80B406C7C7}"/>
              </a:ext>
            </a:extLst>
          </p:cNvPr>
          <p:cNvCxnSpPr>
            <a:cxnSpLocks/>
          </p:cNvCxnSpPr>
          <p:nvPr/>
        </p:nvCxnSpPr>
        <p:spPr>
          <a:xfrm>
            <a:off x="238540" y="3945836"/>
            <a:ext cx="40849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3D444AD1-3F02-44F2-A0A5-11B72D8A7E8F}"/>
              </a:ext>
            </a:extLst>
          </p:cNvPr>
          <p:cNvCxnSpPr>
            <a:cxnSpLocks/>
          </p:cNvCxnSpPr>
          <p:nvPr/>
        </p:nvCxnSpPr>
        <p:spPr>
          <a:xfrm>
            <a:off x="238540" y="5287618"/>
            <a:ext cx="40849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660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685800"/>
            <a:r>
              <a:rPr lang="en-US" altLang="ko-KR" sz="2800" b="1" dirty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  <a:t>Compliance with </a:t>
            </a:r>
            <a:br>
              <a:rPr lang="en-US" altLang="ko-KR" sz="2800" b="1" dirty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</a:br>
            <a:r>
              <a:rPr lang="en-US" altLang="ko-KR" sz="2800" b="1" dirty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  <a:t>IEEE Standards Policies and Procedures</a:t>
            </a:r>
            <a:endParaRPr lang="ko-KR" altLang="en-US" sz="2800" b="1" dirty="0">
              <a:solidFill>
                <a:schemeClr val="tx2"/>
              </a:solidFill>
              <a:latin typeface="+mj-ea"/>
              <a:cs typeface="ＭＳ Ｐゴシック" pitchFamily="-84" charset="-128"/>
            </a:endParaRPr>
          </a:p>
        </p:txBody>
      </p:sp>
      <p:sp>
        <p:nvSpPr>
          <p:cNvPr id="15" name="Text Box 4"/>
          <p:cNvSpPr>
            <a:spLocks noGrp="1" noChangeArrowheads="1"/>
          </p:cNvSpPr>
          <p:nvPr>
            <p:ph idx="4294967295"/>
          </p:nvPr>
        </p:nvSpPr>
        <p:spPr>
          <a:xfrm>
            <a:off x="457200" y="1219200"/>
            <a:ext cx="8229600" cy="47053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sz="1200" b="1" dirty="0" err="1"/>
              <a:t>Subclause</a:t>
            </a:r>
            <a:r>
              <a:rPr lang="en-US" sz="1200" b="1" dirty="0"/>
              <a:t> 5.2.1 of the </a:t>
            </a:r>
            <a:r>
              <a:rPr lang="en-US" sz="1200" b="1" i="1" dirty="0"/>
              <a:t>IEEE-SA Standards Board Bylaws </a:t>
            </a:r>
            <a:r>
              <a:rPr lang="en-US" sz="1200" b="1" dirty="0"/>
              <a:t>states, "While participating in IEEE standards development activities, all participants...shall act in accordance with all applicable laws (nation-based and international), the IEEE Code of Ethics, and with IEEE Standards policies and procedures."</a:t>
            </a:r>
            <a:endParaRPr lang="en-US" altLang="ja-JP" sz="1200" b="1" dirty="0">
              <a:cs typeface="ＭＳ Ｐゴシック" pitchFamily="-84" charset="-128"/>
            </a:endParaRPr>
          </a:p>
          <a:p>
            <a:pPr eaLnBrk="1" hangingPunct="1">
              <a:buFontTx/>
              <a:buChar char="•"/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altLang="ja-JP" sz="1200" dirty="0">
                <a:cs typeface="ＭＳ Ｐゴシック" pitchFamily="-84" charset="-128"/>
              </a:rPr>
              <a:t>The contributor acknowledges and accepts that this contribution is subject to 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copyright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7, </a:t>
            </a:r>
            <a:r>
              <a:rPr lang="en-US" altLang="ja-JP" sz="1200" dirty="0">
                <a:cs typeface="ＭＳ Ｐゴシック" pitchFamily="-84" charset="-128"/>
                <a:hlinkClick r:id="rId3"/>
              </a:rPr>
              <a:t>http://standards.ieee.org/develop/policies/bylaws/sect6-7.html#7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6.1, http://standards.ieee.org/develop/policies/opman/sect6.html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patent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6, </a:t>
            </a:r>
            <a:r>
              <a:rPr lang="en-US" altLang="ja-JP" sz="1200" dirty="0">
                <a:cs typeface="ＭＳ Ｐゴシック" pitchFamily="-84" charset="-128"/>
                <a:hlinkClick r:id="rId4"/>
              </a:rPr>
              <a:t>http://standards.ieee.org/guides/bylaws/sect6-7.html#6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6.3, http://standards.ieee.org/develop/policies/opman/sect6.html</a:t>
            </a:r>
          </a:p>
          <a:p>
            <a:pPr eaLnBrk="1" hangingPunct="1">
              <a:buFontTx/>
              <a:buChar char="•"/>
            </a:pPr>
            <a:endParaRPr lang="en-US" sz="1200" dirty="0"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3962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459C96BA-67C5-4FF9-8083-750B61833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949"/>
            <a:ext cx="9144000" cy="2713534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946E8CB-CF16-4C54-AA30-E34D86CDA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17766"/>
            <a:ext cx="9144000" cy="3340234"/>
          </a:xfrm>
          <a:prstGeom prst="rect">
            <a:avLst/>
          </a:prstGeom>
        </p:spPr>
      </p:pic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AEA9D2C9-A07E-4BA1-ACE3-1F3A822A60F3}"/>
              </a:ext>
            </a:extLst>
          </p:cNvPr>
          <p:cNvCxnSpPr>
            <a:cxnSpLocks/>
          </p:cNvCxnSpPr>
          <p:nvPr/>
        </p:nvCxnSpPr>
        <p:spPr>
          <a:xfrm>
            <a:off x="238540" y="1113183"/>
            <a:ext cx="40849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86E1E0EA-2C84-4CCB-AE2C-D99429379418}"/>
              </a:ext>
            </a:extLst>
          </p:cNvPr>
          <p:cNvCxnSpPr>
            <a:cxnSpLocks/>
          </p:cNvCxnSpPr>
          <p:nvPr/>
        </p:nvCxnSpPr>
        <p:spPr>
          <a:xfrm>
            <a:off x="238540" y="3826566"/>
            <a:ext cx="40849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B1816D1-C2A2-44CA-8891-56ED908DE826}"/>
              </a:ext>
            </a:extLst>
          </p:cNvPr>
          <p:cNvCxnSpPr>
            <a:cxnSpLocks/>
          </p:cNvCxnSpPr>
          <p:nvPr/>
        </p:nvCxnSpPr>
        <p:spPr>
          <a:xfrm>
            <a:off x="238540" y="6072810"/>
            <a:ext cx="40849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49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41C0ACC-D3C8-470E-9389-E18F8581E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139"/>
            <a:ext cx="9144000" cy="2929547"/>
          </a:xfrm>
          <a:prstGeom prst="rect">
            <a:avLst/>
          </a:prstGeom>
        </p:spPr>
      </p:pic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84FFE968-C7A7-41DD-ACCD-198D16D68549}"/>
              </a:ext>
            </a:extLst>
          </p:cNvPr>
          <p:cNvCxnSpPr>
            <a:cxnSpLocks/>
          </p:cNvCxnSpPr>
          <p:nvPr/>
        </p:nvCxnSpPr>
        <p:spPr>
          <a:xfrm>
            <a:off x="218662" y="1461053"/>
            <a:ext cx="40849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909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7522710-7D36-4E9A-9B8F-6439980DB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473"/>
            <a:ext cx="9144000" cy="6405053"/>
          </a:xfrm>
          <a:prstGeom prst="rect">
            <a:avLst/>
          </a:prstGeom>
        </p:spPr>
      </p:pic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56B0B327-3277-4E36-9AD3-EE0363945517}"/>
              </a:ext>
            </a:extLst>
          </p:cNvPr>
          <p:cNvCxnSpPr>
            <a:cxnSpLocks/>
          </p:cNvCxnSpPr>
          <p:nvPr/>
        </p:nvCxnSpPr>
        <p:spPr>
          <a:xfrm>
            <a:off x="198784" y="1023731"/>
            <a:ext cx="75139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E35F4967-FDC0-44D2-9023-68F53BD3AF90}"/>
              </a:ext>
            </a:extLst>
          </p:cNvPr>
          <p:cNvCxnSpPr>
            <a:cxnSpLocks/>
          </p:cNvCxnSpPr>
          <p:nvPr/>
        </p:nvCxnSpPr>
        <p:spPr>
          <a:xfrm>
            <a:off x="1086679" y="6185453"/>
            <a:ext cx="75139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648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64EAC78-046B-419A-AE3F-4FE90E44A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7001"/>
            <a:ext cx="9144000" cy="4432397"/>
          </a:xfrm>
          <a:prstGeom prst="rect">
            <a:avLst/>
          </a:prstGeom>
        </p:spPr>
      </p:pic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96442954-624A-4510-9C06-40616B95653A}"/>
              </a:ext>
            </a:extLst>
          </p:cNvPr>
          <p:cNvCxnSpPr>
            <a:cxnSpLocks/>
          </p:cNvCxnSpPr>
          <p:nvPr/>
        </p:nvCxnSpPr>
        <p:spPr>
          <a:xfrm>
            <a:off x="1053549" y="1361661"/>
            <a:ext cx="75139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F16054B7-D60E-468F-949B-FE11939BBF92}"/>
              </a:ext>
            </a:extLst>
          </p:cNvPr>
          <p:cNvCxnSpPr>
            <a:cxnSpLocks/>
          </p:cNvCxnSpPr>
          <p:nvPr/>
        </p:nvCxnSpPr>
        <p:spPr>
          <a:xfrm>
            <a:off x="606288" y="3617844"/>
            <a:ext cx="75139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269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3269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226760" y="191911"/>
            <a:ext cx="8306657" cy="1057721"/>
          </a:xfrm>
        </p:spPr>
        <p:txBody>
          <a:bodyPr>
            <a:noAutofit/>
          </a:bodyPr>
          <a:lstStyle/>
          <a:p>
            <a:pPr defTabSz="685800"/>
            <a:r>
              <a:rPr lang="en-US" altLang="ko-KR" sz="2400" b="1" dirty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  <a:t>IEEE 3079</a:t>
            </a:r>
            <a:br>
              <a:rPr lang="en-GB" altLang="ko-KR" sz="2400" b="1" dirty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</a:br>
            <a:r>
              <a:rPr lang="en-US" altLang="ko-KR" sz="2400" b="1" dirty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  <a:t>HMD Based VR Sickness Reducing Technology</a:t>
            </a:r>
            <a:br>
              <a:rPr lang="en-US" altLang="ko-KR" sz="2400" b="1" dirty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</a:br>
            <a:r>
              <a:rPr lang="en-US" altLang="ko-KR" sz="2400" b="1" dirty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  <a:t>Chair </a:t>
            </a:r>
            <a:r>
              <a:rPr lang="en-US" altLang="ko-KR" sz="2400" b="1" dirty="0" err="1">
                <a:solidFill>
                  <a:schemeClr val="tx2"/>
                </a:solidFill>
                <a:latin typeface="+mj-ea"/>
                <a:cs typeface="ＭＳ Ｐゴシック" pitchFamily="-84" charset="-128"/>
              </a:rPr>
              <a:t>Beom-Ryeol</a:t>
            </a:r>
            <a:r>
              <a:rPr lang="en-US" altLang="ko-KR" sz="2400" b="1" dirty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  <a:t> Lee, lbr@etri.re.kr</a:t>
            </a:r>
            <a:endParaRPr lang="ko-KR" altLang="en-US" sz="2400" b="1" dirty="0">
              <a:solidFill>
                <a:schemeClr val="tx2"/>
              </a:solidFill>
              <a:latin typeface="+mj-ea"/>
              <a:cs typeface="ＭＳ Ｐゴシック" pitchFamily="-84" charset="-128"/>
            </a:endParaRPr>
          </a:p>
        </p:txBody>
      </p:sp>
      <p:graphicFrame>
        <p:nvGraphicFramePr>
          <p:cNvPr id="5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781930"/>
              </p:ext>
            </p:extLst>
          </p:nvPr>
        </p:nvGraphicFramePr>
        <p:xfrm>
          <a:off x="228600" y="1371600"/>
          <a:ext cx="8686800" cy="4417411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9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81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3670">
                <a:tc gridSpan="4"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800" b="1" dirty="0">
                          <a:solidFill>
                            <a:schemeClr val="tx2"/>
                          </a:solidFill>
                          <a:latin typeface="+mj-ea"/>
                          <a:cs typeface="ＭＳ Ｐゴシック" pitchFamily="-84" charset="-128"/>
                        </a:rPr>
                        <a:t>IEEE 3079.1</a:t>
                      </a:r>
                      <a:endParaRPr kumimoji="0" lang="en-US" altLang="ko-KR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buNone/>
                      </a:pPr>
                      <a:r>
                        <a:rPr kumimoji="0" lang="en-US" altLang="ko-KR" sz="2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Motion to Photon (MTP) Latency in Virtual Environments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buNone/>
                      </a:pPr>
                      <a:r>
                        <a:rPr kumimoji="0" lang="en-US" altLang="ko-KR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Chair Hyun Kyoon Lim, </a:t>
                      </a:r>
                      <a:r>
                        <a:rPr kumimoji="0" lang="en-US" altLang="ko-KR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hlim@kriss.re.kr</a:t>
                      </a:r>
                      <a:endParaRPr kumimoji="0" lang="en-US" altLang="ko-KR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739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Date: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 2022-02</a:t>
                      </a: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-07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Author(s): </a:t>
                      </a: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Lim, Hyun </a:t>
                      </a:r>
                      <a:r>
                        <a:rPr kumimoji="0" lang="en-US" altLang="ko-K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Kyoon</a:t>
                      </a:r>
                      <a:endParaRPr kumimoji="0" lang="en-GB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Name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Affiliation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Phone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Email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Lim, Hyun </a:t>
                      </a:r>
                      <a:r>
                        <a:rPr kumimoji="0" lang="en-US" altLang="ko-K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Kyoon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KRISS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hlim@kriss.re.kr</a:t>
                      </a:r>
                      <a:endParaRPr kumimoji="0" lang="en-GB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Kwon, </a:t>
                      </a:r>
                      <a:r>
                        <a:rPr kumimoji="0" lang="en-US" altLang="ko-K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Moonyoung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KRISS &amp; KCL</a:t>
                      </a:r>
                      <a:endParaRPr kumimoji="0" lang="en-GB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mykwon@ktl.re.kr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Jang, </a:t>
                      </a:r>
                      <a:r>
                        <a:rPr kumimoji="0" lang="en-US" altLang="ko-K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Kyoung-Mi</a:t>
                      </a:r>
                      <a:endParaRPr kumimoji="0" lang="en-GB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KRISS </a:t>
                      </a:r>
                      <a:endParaRPr kumimoji="0" lang="en-GB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ko-K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km_jang@kriss.re.kr</a:t>
                      </a:r>
                      <a:endParaRPr kumimoji="0" lang="en-GB" altLang="ko-K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0427817"/>
                  </a:ext>
                </a:extLst>
              </a:tr>
              <a:tr h="325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Nam, Sun </a:t>
                      </a:r>
                      <a:r>
                        <a:rPr kumimoji="0" lang="en-US" altLang="ko-K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Gu</a:t>
                      </a:r>
                      <a:endParaRPr kumimoji="0" lang="en-GB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KRISS &amp; KAIST</a:t>
                      </a:r>
                      <a:endParaRPr kumimoji="0" lang="en-GB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ko-K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naisz@kaist.ac.kr</a:t>
                      </a:r>
                      <a:endParaRPr kumimoji="0" lang="en-GB" altLang="ko-K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0931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18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48355" y="925689"/>
            <a:ext cx="8771467" cy="4933752"/>
          </a:xfrm>
        </p:spPr>
        <p:txBody>
          <a:bodyPr>
            <a:normAutofit/>
          </a:bodyPr>
          <a:lstStyle/>
          <a:p>
            <a:r>
              <a:rPr lang="en-US" altLang="ko-KR" sz="2400" dirty="0">
                <a:latin typeface="+mn-lt"/>
              </a:rPr>
              <a:t>Motion-to-photon (MTP) latency is known as one of the factors causing VR sickness.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VR Sickness by MTP Latency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52" y="1840089"/>
            <a:ext cx="6984058" cy="392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76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48355" y="925689"/>
            <a:ext cx="8771467" cy="4933752"/>
          </a:xfrm>
        </p:spPr>
        <p:txBody>
          <a:bodyPr>
            <a:normAutofit/>
          </a:bodyPr>
          <a:lstStyle/>
          <a:p>
            <a:r>
              <a:rPr lang="en-US" altLang="ko-KR" sz="2400" dirty="0">
                <a:latin typeface="+mn-lt"/>
              </a:rPr>
              <a:t>The correlation and the severity level between MTP latency and VR sickness have not yet been established.</a:t>
            </a:r>
          </a:p>
          <a:p>
            <a:r>
              <a:rPr lang="en-US" altLang="ko-KR" sz="2400" dirty="0">
                <a:latin typeface="+mn-lt"/>
              </a:rPr>
              <a:t>Many studies considered self-reported measures (subjective evaluation method). </a:t>
            </a:r>
          </a:p>
          <a:p>
            <a:r>
              <a:rPr lang="en-US" altLang="ko-KR" sz="2400" dirty="0">
                <a:latin typeface="+mn-lt"/>
              </a:rPr>
              <a:t>The relation between MTP latency and VR sickness should be studied in detail with various conditions.</a:t>
            </a:r>
          </a:p>
          <a:p>
            <a:r>
              <a:rPr lang="en-US" altLang="ko-KR" sz="2400" dirty="0">
                <a:latin typeface="+mn-lt"/>
              </a:rPr>
              <a:t>In this document, we summarize recent 2 studies with respect to MTP latency.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VR Sickness by MTP Latency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5327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8A5FECF5-3432-4223-83B8-29D90E156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946" y="0"/>
            <a:ext cx="7190107" cy="6858000"/>
          </a:xfrm>
          <a:prstGeom prst="rect">
            <a:avLst/>
          </a:prstGeom>
        </p:spPr>
      </p:pic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67FA4119-23A3-4381-A0AB-905A8586078E}"/>
              </a:ext>
            </a:extLst>
          </p:cNvPr>
          <p:cNvCxnSpPr/>
          <p:nvPr/>
        </p:nvCxnSpPr>
        <p:spPr>
          <a:xfrm>
            <a:off x="2395330" y="3429000"/>
            <a:ext cx="21766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41A63952-9043-400E-AE34-A273AF3704F8}"/>
              </a:ext>
            </a:extLst>
          </p:cNvPr>
          <p:cNvCxnSpPr>
            <a:cxnSpLocks/>
          </p:cNvCxnSpPr>
          <p:nvPr/>
        </p:nvCxnSpPr>
        <p:spPr>
          <a:xfrm>
            <a:off x="3299792" y="4731026"/>
            <a:ext cx="42937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74ED8F48-4160-4167-B748-7E8007D2F277}"/>
              </a:ext>
            </a:extLst>
          </p:cNvPr>
          <p:cNvCxnSpPr>
            <a:cxnSpLocks/>
          </p:cNvCxnSpPr>
          <p:nvPr/>
        </p:nvCxnSpPr>
        <p:spPr>
          <a:xfrm>
            <a:off x="1123122" y="5148469"/>
            <a:ext cx="45024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655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28E15F58-917A-42CE-BD14-3B0C22A84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08" y="278296"/>
            <a:ext cx="7696200" cy="5486400"/>
          </a:xfrm>
          <a:prstGeom prst="rect">
            <a:avLst/>
          </a:prstGeom>
        </p:spPr>
      </p:pic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70CBD74E-00F9-405B-9DBF-739B8560C25D}"/>
              </a:ext>
            </a:extLst>
          </p:cNvPr>
          <p:cNvCxnSpPr>
            <a:cxnSpLocks/>
          </p:cNvCxnSpPr>
          <p:nvPr/>
        </p:nvCxnSpPr>
        <p:spPr>
          <a:xfrm>
            <a:off x="1172817" y="974035"/>
            <a:ext cx="10336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0EC7C7F6-DD9A-4750-9870-53F59522BE14}"/>
              </a:ext>
            </a:extLst>
          </p:cNvPr>
          <p:cNvCxnSpPr>
            <a:cxnSpLocks/>
          </p:cNvCxnSpPr>
          <p:nvPr/>
        </p:nvCxnSpPr>
        <p:spPr>
          <a:xfrm>
            <a:off x="1928191" y="3846443"/>
            <a:ext cx="10336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FE8362E8-302F-4EBD-B608-34AE02FF2665}"/>
              </a:ext>
            </a:extLst>
          </p:cNvPr>
          <p:cNvCxnSpPr>
            <a:cxnSpLocks/>
          </p:cNvCxnSpPr>
          <p:nvPr/>
        </p:nvCxnSpPr>
        <p:spPr>
          <a:xfrm>
            <a:off x="3409121" y="974035"/>
            <a:ext cx="10336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E5628F7D-5E69-4516-B105-84BCAD52D7BB}"/>
              </a:ext>
            </a:extLst>
          </p:cNvPr>
          <p:cNvCxnSpPr>
            <a:cxnSpLocks/>
          </p:cNvCxnSpPr>
          <p:nvPr/>
        </p:nvCxnSpPr>
        <p:spPr>
          <a:xfrm>
            <a:off x="4293704" y="3846443"/>
            <a:ext cx="10336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43FD6973-5106-44FC-95CA-AB70B86A6905}"/>
              </a:ext>
            </a:extLst>
          </p:cNvPr>
          <p:cNvCxnSpPr>
            <a:cxnSpLocks/>
          </p:cNvCxnSpPr>
          <p:nvPr/>
        </p:nvCxnSpPr>
        <p:spPr>
          <a:xfrm>
            <a:off x="6192078" y="974035"/>
            <a:ext cx="10336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BE4E96CA-1009-48F4-8792-196DBEBE89B0}"/>
              </a:ext>
            </a:extLst>
          </p:cNvPr>
          <p:cNvCxnSpPr>
            <a:cxnSpLocks/>
          </p:cNvCxnSpPr>
          <p:nvPr/>
        </p:nvCxnSpPr>
        <p:spPr>
          <a:xfrm>
            <a:off x="7146235" y="3687418"/>
            <a:ext cx="10336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887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DF0FCED5-1B40-4E30-AD0F-3DFBC6115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852"/>
            <a:ext cx="9144000" cy="657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8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F3E0324-E00A-48E8-9950-2E480BA56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11" y="318880"/>
            <a:ext cx="8696077" cy="46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38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7776</TotalTime>
  <Words>446</Words>
  <Application>Microsoft Office PowerPoint</Application>
  <PresentationFormat>화면 슬라이드 쇼(4:3)</PresentationFormat>
  <Paragraphs>47</Paragraphs>
  <Slides>24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24</vt:i4>
      </vt:variant>
    </vt:vector>
  </HeadingPairs>
  <TitlesOfParts>
    <vt:vector size="36" baseType="lpstr">
      <vt:lpstr>ＭＳ Ｐゴシック</vt:lpstr>
      <vt:lpstr>Myriad Pro</vt:lpstr>
      <vt:lpstr>游ゴシック</vt:lpstr>
      <vt:lpstr>굴림</vt:lpstr>
      <vt:lpstr>맑은 고딕</vt:lpstr>
      <vt:lpstr>Arial</vt:lpstr>
      <vt:lpstr>Calibri</vt:lpstr>
      <vt:lpstr>Calibri Light</vt:lpstr>
      <vt:lpstr>Georgia</vt:lpstr>
      <vt:lpstr>Times New Roman</vt:lpstr>
      <vt:lpstr>Office 테마</vt:lpstr>
      <vt:lpstr>1_Office 테마</vt:lpstr>
      <vt:lpstr>PowerPoint 프레젠테이션</vt:lpstr>
      <vt:lpstr>Compliance with  IEEE Standards Policies and Procedures</vt:lpstr>
      <vt:lpstr>IEEE 3079 HMD Based VR Sickness Reducing Technology Chair Beom-Ryeol Lee, lbr@etri.re.kr</vt:lpstr>
      <vt:lpstr>VR Sickness by MTP Latency</vt:lpstr>
      <vt:lpstr>VR Sickness by MTP Latency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Hyun K. Lim</dc:creator>
  <cp:lastModifiedBy>user</cp:lastModifiedBy>
  <cp:revision>417</cp:revision>
  <dcterms:created xsi:type="dcterms:W3CDTF">2020-07-07T10:18:46Z</dcterms:created>
  <dcterms:modified xsi:type="dcterms:W3CDTF">2022-02-07T15:35:42Z</dcterms:modified>
</cp:coreProperties>
</file>