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  <p:sldMasterId id="2147483899" r:id="rId2"/>
    <p:sldMasterId id="2147483912" r:id="rId3"/>
  </p:sldMasterIdLst>
  <p:notesMasterIdLst>
    <p:notesMasterId r:id="rId40"/>
  </p:notesMasterIdLst>
  <p:handoutMasterIdLst>
    <p:handoutMasterId r:id="rId41"/>
  </p:handoutMasterIdLst>
  <p:sldIdLst>
    <p:sldId id="325" r:id="rId4"/>
    <p:sldId id="365" r:id="rId5"/>
    <p:sldId id="366" r:id="rId6"/>
    <p:sldId id="375" r:id="rId7"/>
    <p:sldId id="523" r:id="rId8"/>
    <p:sldId id="524" r:id="rId9"/>
    <p:sldId id="525" r:id="rId10"/>
    <p:sldId id="395" r:id="rId11"/>
    <p:sldId id="521" r:id="rId12"/>
    <p:sldId id="414" r:id="rId13"/>
    <p:sldId id="460" r:id="rId14"/>
    <p:sldId id="529" r:id="rId15"/>
    <p:sldId id="530" r:id="rId16"/>
    <p:sldId id="498" r:id="rId17"/>
    <p:sldId id="473" r:id="rId18"/>
    <p:sldId id="491" r:id="rId19"/>
    <p:sldId id="492" r:id="rId20"/>
    <p:sldId id="537" r:id="rId21"/>
    <p:sldId id="475" r:id="rId22"/>
    <p:sldId id="480" r:id="rId23"/>
    <p:sldId id="533" r:id="rId24"/>
    <p:sldId id="476" r:id="rId25"/>
    <p:sldId id="534" r:id="rId26"/>
    <p:sldId id="505" r:id="rId27"/>
    <p:sldId id="520" r:id="rId28"/>
    <p:sldId id="519" r:id="rId29"/>
    <p:sldId id="535" r:id="rId30"/>
    <p:sldId id="401" r:id="rId31"/>
    <p:sldId id="522" r:id="rId32"/>
    <p:sldId id="422" r:id="rId33"/>
    <p:sldId id="527" r:id="rId34"/>
    <p:sldId id="528" r:id="rId35"/>
    <p:sldId id="457" r:id="rId36"/>
    <p:sldId id="536" r:id="rId37"/>
    <p:sldId id="458" r:id="rId38"/>
    <p:sldId id="356" r:id="rId39"/>
  </p:sldIdLst>
  <p:sldSz cx="9144000" cy="6858000" type="screen4x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E8E8E8"/>
    <a:srgbClr val="FDC82F"/>
    <a:srgbClr val="009FDA"/>
    <a:srgbClr val="001FA1"/>
    <a:srgbClr val="E37222"/>
    <a:srgbClr val="69BE28"/>
    <a:srgbClr val="6B1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4660"/>
  </p:normalViewPr>
  <p:slideViewPr>
    <p:cSldViewPr>
      <p:cViewPr varScale="1">
        <p:scale>
          <a:sx n="144" d="100"/>
          <a:sy n="144" d="100"/>
        </p:scale>
        <p:origin x="864" y="1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838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646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838" y="9440646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B6451FB5-4252-AA4F-BE74-2C59450FA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9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413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627" y="4721186"/>
            <a:ext cx="4991947" cy="44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371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413" y="9442371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7FCCA5F2-1146-D048-AEE3-411CEBD21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50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656C4-EB93-4304-8A14-93735C71600A}" type="slidenum">
              <a:rPr lang="en-US"/>
              <a:pPr/>
              <a:t>0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>
              <a:ea typeface="Geneva" pitchFamily="34" charset="0"/>
              <a:cs typeface="Genev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6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95325"/>
            <a:ext cx="4641850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doc.: IEEE 802.21-02/xxxr0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Month 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dirty="0"/>
              <a:t>XXXX, His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E2D12AD0-39D7-481D-A90E-51416BE1228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0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95325"/>
            <a:ext cx="4641850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doc.: IEEE 802.21-02/xxxr0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Month 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dirty="0"/>
              <a:t>XXXX, His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E2D12AD0-39D7-481D-A90E-51416BE1228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813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95325"/>
            <a:ext cx="4641850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doc.: IEEE 802.21-02/xxxr0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Month 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dirty="0"/>
              <a:t>XXXX, His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E2D12AD0-39D7-481D-A90E-51416BE1228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319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CA5F2-1146-D048-AEE3-411CEBD21B4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11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CA5F2-1146-D048-AEE3-411CEBD21B4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9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_000000821333Medium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IEEE_SA_Bar_Graphic_long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IEEE_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DB43-830D-1046-BFA1-567429D8333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E80B-1874-4C45-88EE-460E555FCA9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F435-CD6A-B846-9508-AB4D904659D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274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97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547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ko-KR" altLang="en-US" sz="2800" b="1">
                <a:solidFill>
                  <a:schemeClr val="tx2"/>
                </a:solidFill>
                <a:cs typeface="ＭＳ Ｐゴシック" pitchFamily="-112" charset="-128"/>
              </a:defRPr>
            </a:lvl1pPr>
          </a:lstStyle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0535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pic>
        <p:nvPicPr>
          <p:cNvPr id="7" name="Picture 23" descr="IEEE_SA_Bar_Graphic_long_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IEEE_whit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25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64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17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62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472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9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5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"/>
            <a:ext cx="807720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3079-22-0013-00-0000-Session #21 WG Closing Plenary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1C35-070C-B34E-A7FF-C7EF50ECC00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4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88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446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66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7203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0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001476"/>
            <a:ext cx="8458200" cy="214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 userDrawn="1"/>
        </p:nvSpPr>
        <p:spPr>
          <a:xfrm>
            <a:off x="0" y="1023815"/>
            <a:ext cx="9144000" cy="160997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344309"/>
          </a:xfrm>
        </p:spPr>
        <p:txBody>
          <a:bodyPr anchor="ctr">
            <a:normAutofit/>
          </a:bodyPr>
          <a:lstStyle>
            <a:lvl1pPr algn="ctr">
              <a:defRPr sz="480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3079-22-0013-00-0000-Session #21 WG Closing Plenary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3154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attern_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9144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pattern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attern_0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0"/>
            <a:ext cx="71818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36801"/>
            <a:ext cx="6858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0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60" y="76200"/>
            <a:ext cx="940330" cy="702965"/>
          </a:xfrm>
          <a:prstGeom prst="rect">
            <a:avLst/>
          </a:prstGeom>
        </p:spPr>
      </p:pic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219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3079-22-0013-00-0000-Session #21 WG Closing Plenary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146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3079-22-0013-00-0000-Session #21 WG Closing Plenary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378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1530-862B-9346-A97E-4A574C8B779C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3079-22-0013-00-0000-Session #21 WG Closing Plenary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7953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60" y="76200"/>
            <a:ext cx="940330" cy="702965"/>
          </a:xfrm>
          <a:prstGeom prst="rect">
            <a:avLst/>
          </a:prstGeom>
        </p:spPr>
      </p:pic>
      <p:sp>
        <p:nvSpPr>
          <p:cNvPr id="14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7" name="Picture 23" descr="IEEE_SA_Bar_Graphic_long_rgb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4" descr="IEEE_whit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0473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60" y="76200"/>
            <a:ext cx="940330" cy="702965"/>
          </a:xfrm>
          <a:prstGeom prst="rect">
            <a:avLst/>
          </a:prstGeom>
        </p:spPr>
      </p:pic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7344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60" y="76200"/>
            <a:ext cx="940330" cy="702965"/>
          </a:xfrm>
          <a:prstGeom prst="rect">
            <a:avLst/>
          </a:prstGeom>
        </p:spPr>
      </p:pic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78974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3079-22-0013-00-0000-Session #21 WG Closing Plenary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2754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3079-22-0013-00-0000-Session #21 WG Closing Plenary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629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3079-22-0013-00-0000-Session #21 WG Closing Plenary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2734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3079-22-0013-00-0000-Session #21 WG Closing Plenary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85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EA6A-4D89-7943-A8FF-D2FD5DF21ED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3148-389D-4145-BA83-3955F191B08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"/>
            <a:ext cx="807720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7D910-186D-B944-A59B-CFB2E82D193D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BF26B-5BF7-A441-824D-2B58A1CEF3A6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890C-18FA-EB4D-A659-13D1100DA7A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E15D-E6AD-C14A-8CF8-1C5B9405B462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172200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>
                <a:solidFill>
                  <a:srgbClr val="000000"/>
                </a:solidFill>
                <a:latin typeface="Arial" pitchFamily="-84" charset="0"/>
              </a:defRPr>
            </a:lvl1pPr>
          </a:lstStyle>
          <a:p>
            <a:pPr>
              <a:defRPr/>
            </a:pPr>
            <a:fld id="{2E8BD8E8-FEBE-4B48-A872-D5E72F1EB77B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0" name="Picture 23" descr="IEEE_SA_Bar_Graphic_long_rgb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IEEE_white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E061156-9F7C-44A3-8C58-D8DF487B97C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911" y="138954"/>
            <a:ext cx="833789" cy="68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4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hf hd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lang="ko-KR" altLang="en-US"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366" y="134881"/>
            <a:ext cx="8699545" cy="588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367" y="999920"/>
            <a:ext cx="8699544" cy="5286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8438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66" y="6481834"/>
            <a:ext cx="30861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r>
              <a:rPr lang="en-US" altLang="ko-KR"/>
              <a:t>3079-22-0013-00-0000-Session #21 WG Closing Plenary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9511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fld id="{089BD885-491E-4550-AA81-9CDC0E8A55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633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#6" TargetMode="External"/><Relationship Id="rId2" Type="http://schemas.openxmlformats.org/officeDocument/2006/relationships/hyperlink" Target="http://standards.ieee.org/develop/policies/bylaws/sect6-7.html#7" TargetMode="Externa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zoom.us/j/97965061721?pwd=K3l1YmRIcWVFVkF5S2pjYkxtd2VEdz09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[IEEE</a:t>
            </a:r>
            <a:r>
              <a:rPr lang="ko-KR" altLang="en-US" dirty="0"/>
              <a:t> </a:t>
            </a:r>
            <a:r>
              <a:rPr lang="en-US" altLang="ko-KR" dirty="0"/>
              <a:t>P3079</a:t>
            </a:r>
            <a:r>
              <a:rPr lang="ko-KR" altLang="en-US" dirty="0"/>
              <a:t> </a:t>
            </a:r>
            <a:r>
              <a:rPr lang="en-US" altLang="ko-KR" dirty="0"/>
              <a:t>Session</a:t>
            </a:r>
            <a:r>
              <a:rPr lang="ko-KR" altLang="en-US" dirty="0"/>
              <a:t> </a:t>
            </a:r>
            <a:r>
              <a:rPr lang="en-US" altLang="ko-KR" dirty="0"/>
              <a:t>#21</a:t>
            </a:r>
            <a:r>
              <a:rPr lang="ko-KR" altLang="en-US" dirty="0"/>
              <a:t> </a:t>
            </a:r>
            <a:r>
              <a:rPr lang="en-US" altLang="ko-KR" dirty="0"/>
              <a:t>WG</a:t>
            </a:r>
            <a:r>
              <a:rPr lang="ko-KR" altLang="en-US" dirty="0"/>
              <a:t> </a:t>
            </a:r>
            <a:r>
              <a:rPr lang="en-US" altLang="ko-KR" dirty="0"/>
              <a:t>Closing</a:t>
            </a:r>
            <a:r>
              <a:rPr lang="ko-KR" altLang="en-US" dirty="0"/>
              <a:t> </a:t>
            </a:r>
            <a:r>
              <a:rPr lang="en-US" altLang="ko-KR" dirty="0"/>
              <a:t>Plenary</a:t>
            </a:r>
            <a:r>
              <a:rPr lang="en-US" dirty="0"/>
              <a:t>]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4343400" cy="828675"/>
          </a:xfrm>
        </p:spPr>
        <p:txBody>
          <a:bodyPr/>
          <a:lstStyle/>
          <a:p>
            <a:r>
              <a:rPr lang="en-US" dirty="0"/>
              <a:t>[</a:t>
            </a:r>
            <a:r>
              <a:rPr lang="en-US" dirty="0" err="1"/>
              <a:t>Beom-Ryeol</a:t>
            </a:r>
            <a:r>
              <a:rPr lang="ko-KR" altLang="en-US" dirty="0"/>
              <a:t> </a:t>
            </a:r>
            <a:r>
              <a:rPr lang="en-US" altLang="ko-KR" dirty="0"/>
              <a:t>Lee</a:t>
            </a:r>
            <a:r>
              <a:rPr lang="en-US" dirty="0"/>
              <a:t> / ETRI]</a:t>
            </a:r>
          </a:p>
        </p:txBody>
      </p:sp>
    </p:spTree>
    <p:extLst>
      <p:ext uri="{BB962C8B-B14F-4D97-AF65-F5344CB8AC3E}">
        <p14:creationId xmlns:p14="http://schemas.microsoft.com/office/powerpoint/2010/main" val="4271947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2646FD-14AF-459E-A395-E2C45F34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WG Motion #2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10D52D-E7E0-4B98-BB9D-124CDEA0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9</a:t>
            </a:fld>
            <a:endParaRPr lang="en-US">
              <a:latin typeface="Myriad Pro" charset="0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6E21E7-8B6D-4406-AA8F-EA281EC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ABDF697-8E9D-489D-BFC2-70BB2731D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897458"/>
            <a:ext cx="8686800" cy="40940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o approve the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document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‘3079-21-0092-00-0000-Session 20 WG Meeting minutes’</a:t>
            </a:r>
            <a:endParaRPr lang="en-GB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Move: Sangkwon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Peter Jeong</a:t>
            </a: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Second: </a:t>
            </a:r>
            <a:r>
              <a:rPr lang="en-US" altLang="ko-KR" sz="24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HyeonWoo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Nam</a:t>
            </a: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 8</a:t>
            </a: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00</a:t>
            </a: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Passes </a:t>
            </a:r>
          </a:p>
        </p:txBody>
      </p:sp>
    </p:spTree>
    <p:extLst>
      <p:ext uri="{BB962C8B-B14F-4D97-AF65-F5344CB8AC3E}">
        <p14:creationId xmlns:p14="http://schemas.microsoft.com/office/powerpoint/2010/main" val="1130573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2646FD-14AF-459E-A395-E2C45F34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WG Motion #3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10D52D-E7E0-4B98-BB9D-124CDEA0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10</a:t>
            </a:fld>
            <a:endParaRPr lang="en-US">
              <a:latin typeface="Myriad Pro" charset="0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6E21E7-8B6D-4406-AA8F-EA281EC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57B7897-BF76-4FFF-AA24-8E1D0434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897458"/>
            <a:ext cx="8686800" cy="40940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o approve the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document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‘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3079-22-0002-00-0000-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Session #21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WG Opening Plenary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’</a:t>
            </a:r>
            <a:endParaRPr lang="en-GB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Move: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Sangkwon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Peter Jeong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Second: </a:t>
            </a:r>
            <a:r>
              <a:rPr lang="en-US" altLang="ko-KR" sz="24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HyeonWoo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Nam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 8</a:t>
            </a: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00</a:t>
            </a: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Passes </a:t>
            </a:r>
          </a:p>
        </p:txBody>
      </p:sp>
    </p:spTree>
    <p:extLst>
      <p:ext uri="{BB962C8B-B14F-4D97-AF65-F5344CB8AC3E}">
        <p14:creationId xmlns:p14="http://schemas.microsoft.com/office/powerpoint/2010/main" val="3954576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2646FD-14AF-459E-A395-E2C45F34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WG Motion #4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10D52D-E7E0-4B98-BB9D-124CDEA0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11</a:t>
            </a:fld>
            <a:endParaRPr lang="en-US">
              <a:latin typeface="Myriad Pro" charset="0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6E21E7-8B6D-4406-AA8F-EA281EC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1EE68BB-0247-4AA0-AB5D-DE07D15DA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897458"/>
            <a:ext cx="8686800" cy="40940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o approve the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document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‘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3079-22-0004-00-0000-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2022 IEEE Computer Society Standards Activity Board (SAB) Member List’</a:t>
            </a:r>
            <a:endParaRPr lang="en-GB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Move: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Hyun </a:t>
            </a:r>
            <a:r>
              <a:rPr lang="en-US" altLang="ko-KR" sz="24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Kyoon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Lim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Second: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Seung </a:t>
            </a:r>
            <a:r>
              <a:rPr lang="en-US" altLang="ko-KR" sz="24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Wook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Lee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 8</a:t>
            </a: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00</a:t>
            </a: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Passes </a:t>
            </a:r>
          </a:p>
        </p:txBody>
      </p:sp>
    </p:spTree>
    <p:extLst>
      <p:ext uri="{BB962C8B-B14F-4D97-AF65-F5344CB8AC3E}">
        <p14:creationId xmlns:p14="http://schemas.microsoft.com/office/powerpoint/2010/main" val="2538909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2646FD-14AF-459E-A395-E2C45F34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WG Motion #5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10D52D-E7E0-4B98-BB9D-124CDEA0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12</a:t>
            </a:fld>
            <a:endParaRPr lang="en-US">
              <a:latin typeface="Myriad Pro" charset="0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6E21E7-8B6D-4406-AA8F-EA281EC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1EE68BB-0247-4AA0-AB5D-DE07D15DA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897458"/>
            <a:ext cx="8686800" cy="40940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o approve the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document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‘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3079-22-0005-00-0000-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2022 C/SAB Standards Committee meeting schedule’</a:t>
            </a:r>
            <a:endParaRPr lang="en-GB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Move: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Hyun </a:t>
            </a:r>
            <a:r>
              <a:rPr lang="en-US" altLang="ko-KR" sz="24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Kyoon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Lim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Second: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Seung </a:t>
            </a:r>
            <a:r>
              <a:rPr lang="en-US" altLang="ko-KR" sz="24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Wook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Lee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 8</a:t>
            </a: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00</a:t>
            </a: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Passes </a:t>
            </a:r>
          </a:p>
        </p:txBody>
      </p:sp>
    </p:spTree>
    <p:extLst>
      <p:ext uri="{BB962C8B-B14F-4D97-AF65-F5344CB8AC3E}">
        <p14:creationId xmlns:p14="http://schemas.microsoft.com/office/powerpoint/2010/main" val="918257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2646FD-14AF-459E-A395-E2C45F34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WG Motion #6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10D52D-E7E0-4B98-BB9D-124CDEA0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13</a:t>
            </a:fld>
            <a:endParaRPr lang="en-US">
              <a:latin typeface="Myriad Pro" charset="0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6E21E7-8B6D-4406-AA8F-EA281EC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241C2B4-DEE0-4BB4-9DC4-2792EEA32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897458"/>
            <a:ext cx="8686800" cy="40940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o approve the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document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‘3079-22-0010-00-0001-Motion to Photon Latency (MTP) - Recent studies review’</a:t>
            </a:r>
            <a:endParaRPr lang="en-GB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Move: </a:t>
            </a:r>
            <a:r>
              <a:rPr lang="en-US" altLang="ko-KR" sz="24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HyeonWoo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Nam</a:t>
            </a:r>
          </a:p>
          <a:p>
            <a:pPr eaLnBrk="0" hangingPunct="0">
              <a:tabLst>
                <a:tab pos="1271588" algn="l"/>
              </a:tabLst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Second: </a:t>
            </a:r>
            <a:r>
              <a:rPr lang="en-US" altLang="ko-KR" sz="24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Sangcheol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Yoon</a:t>
            </a: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 8</a:t>
            </a: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0</a:t>
            </a:r>
            <a:endParaRPr lang="en-US" altLang="zh-HK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Passes</a:t>
            </a:r>
          </a:p>
        </p:txBody>
      </p:sp>
    </p:spTree>
    <p:extLst>
      <p:ext uri="{BB962C8B-B14F-4D97-AF65-F5344CB8AC3E}">
        <p14:creationId xmlns:p14="http://schemas.microsoft.com/office/powerpoint/2010/main" val="2845133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9C4D058-F4C3-4187-AABA-8AAD54563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AD0E24B-8CC8-4BA3-85EA-D6F8A3C54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14</a:t>
            </a:fld>
            <a:endParaRPr lang="en-US">
              <a:latin typeface="Myriad Pro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B512027E-CE64-4B05-9168-8D1E3DC4E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altLang="ko-KR" dirty="0"/>
              <a:t>WG Motion #7</a:t>
            </a:r>
            <a:endParaRPr lang="ko-KR" altLang="en-US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256CA88-404B-46BC-A338-E543A3424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897458"/>
            <a:ext cx="8686800" cy="40940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o approve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the document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‘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3079-22-0008-00-0003-Item socialization - Service API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’</a:t>
            </a:r>
            <a:endParaRPr lang="en-GB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Move: Hyun </a:t>
            </a:r>
            <a:r>
              <a:rPr lang="en-US" altLang="ko-KR" sz="24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Kyoon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Lim</a:t>
            </a:r>
          </a:p>
          <a:p>
            <a:pPr eaLnBrk="0" hangingPunct="0">
              <a:tabLst>
                <a:tab pos="1271588" algn="l"/>
              </a:tabLst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Second: Sangkwon Peter Jeong</a:t>
            </a: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 7</a:t>
            </a: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0</a:t>
            </a:r>
            <a:endParaRPr lang="en-US" altLang="zh-HK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Passes</a:t>
            </a:r>
          </a:p>
        </p:txBody>
      </p:sp>
    </p:spTree>
    <p:extLst>
      <p:ext uri="{BB962C8B-B14F-4D97-AF65-F5344CB8AC3E}">
        <p14:creationId xmlns:p14="http://schemas.microsoft.com/office/powerpoint/2010/main" val="2555683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9C4D058-F4C3-4187-AABA-8AAD54563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AD0E24B-8CC8-4BA3-85EA-D6F8A3C54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15</a:t>
            </a:fld>
            <a:endParaRPr lang="en-US">
              <a:latin typeface="Myriad Pro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B512027E-CE64-4B05-9168-8D1E3DC4E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altLang="ko-KR" dirty="0"/>
              <a:t>WG Motion #8</a:t>
            </a:r>
            <a:endParaRPr lang="ko-KR" altLang="en-US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6A3B62B-06CB-4486-8F01-115C475A1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897458"/>
            <a:ext cx="8686800" cy="40940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to approve the document ‘</a:t>
            </a:r>
            <a:r>
              <a:rPr lang="fr-FR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3079-21-0061-05-0002-Hierarchy for IEEE P3079.2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’</a:t>
            </a:r>
            <a:endParaRPr lang="en-GB" altLang="ko-KR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ko-KR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Move: </a:t>
            </a:r>
            <a:r>
              <a:rPr lang="en-US" altLang="ko-KR" sz="24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HyeonWoo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Nam</a:t>
            </a:r>
          </a:p>
          <a:p>
            <a:pPr eaLnBrk="0" hangingPunct="0">
              <a:tabLst>
                <a:tab pos="1271588" algn="l"/>
              </a:tabLst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Second: </a:t>
            </a:r>
            <a:r>
              <a:rPr lang="en-US" altLang="ko-KR" sz="24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Sangcheol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Yoon</a:t>
            </a: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 3</a:t>
            </a: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5</a:t>
            </a:r>
            <a:endParaRPr lang="en-US" altLang="zh-HK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Fails</a:t>
            </a:r>
          </a:p>
        </p:txBody>
      </p:sp>
    </p:spTree>
    <p:extLst>
      <p:ext uri="{BB962C8B-B14F-4D97-AF65-F5344CB8AC3E}">
        <p14:creationId xmlns:p14="http://schemas.microsoft.com/office/powerpoint/2010/main" val="1293343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9C4D058-F4C3-4187-AABA-8AAD54563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AD0E24B-8CC8-4BA3-85EA-D6F8A3C54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16</a:t>
            </a:fld>
            <a:endParaRPr lang="en-US">
              <a:latin typeface="Myriad Pro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B512027E-CE64-4B05-9168-8D1E3DC4E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altLang="ko-KR" dirty="0"/>
              <a:t>WG Motion #9</a:t>
            </a:r>
            <a:endParaRPr lang="ko-KR" altLang="en-US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0190B3FF-7972-4FCE-BF76-6963B816B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897458"/>
            <a:ext cx="8686800" cy="452495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to approve the document ‘3079-21-0044-04-0000-Proposal of New PAR for 'Motion Recognition-based Unattended Motion Learning Standard Framework’</a:t>
            </a:r>
            <a:endParaRPr lang="en-GB" altLang="ko-KR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</a:pPr>
            <a:endParaRPr lang="en-US" altLang="ko-KR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Move: Andrew Min-</a:t>
            </a:r>
            <a:r>
              <a:rPr lang="en-US" altLang="ko-KR" sz="24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Gyu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Han</a:t>
            </a:r>
          </a:p>
          <a:p>
            <a:pPr eaLnBrk="0" hangingPunct="0">
              <a:tabLst>
                <a:tab pos="1271588" algn="l"/>
              </a:tabLst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Second: </a:t>
            </a:r>
            <a:r>
              <a:rPr lang="en-US" altLang="ko-KR" sz="24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Sangcheol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Yoon</a:t>
            </a:r>
          </a:p>
          <a:p>
            <a:pPr eaLnBrk="0" hangingPunct="0">
              <a:tabLst>
                <a:tab pos="1271588" algn="l"/>
              </a:tabLst>
            </a:pPr>
            <a:endParaRPr lang="en-US" altLang="zh-HK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7</a:t>
            </a:r>
          </a:p>
          <a:p>
            <a:pPr eaLnBrk="0" hangingPunct="0">
              <a:tabLst>
                <a:tab pos="1271588" algn="l"/>
              </a:tabLst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00</a:t>
            </a:r>
          </a:p>
          <a:p>
            <a:pPr eaLnBrk="0" hangingPunct="0">
              <a:tabLst>
                <a:tab pos="1271588" algn="l"/>
              </a:tabLst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</a:p>
          <a:p>
            <a:pPr eaLnBrk="0" hangingPunct="0">
              <a:tabLst>
                <a:tab pos="1271588" algn="l"/>
              </a:tabLst>
            </a:pPr>
            <a:endParaRPr lang="en-US" altLang="zh-HK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 Passes </a:t>
            </a:r>
          </a:p>
        </p:txBody>
      </p:sp>
    </p:spTree>
    <p:extLst>
      <p:ext uri="{BB962C8B-B14F-4D97-AF65-F5344CB8AC3E}">
        <p14:creationId xmlns:p14="http://schemas.microsoft.com/office/powerpoint/2010/main" val="3830204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9C4D058-F4C3-4187-AABA-8AAD54563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AD0E24B-8CC8-4BA3-85EA-D6F8A3C54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17</a:t>
            </a:fld>
            <a:endParaRPr lang="en-US">
              <a:latin typeface="Myriad Pro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B512027E-CE64-4B05-9168-8D1E3DC4E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altLang="ko-KR" dirty="0"/>
              <a:t>WG Motion #10</a:t>
            </a:r>
            <a:endParaRPr lang="ko-KR" altLang="en-US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0190B3FF-7972-4FCE-BF76-6963B816B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82124"/>
            <a:ext cx="8686800" cy="415562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to approve the document ‘3079-22-0003-00-0002-Proposal of New PAR for 'UI/UX Framework of Motion Training'’</a:t>
            </a:r>
            <a:endParaRPr lang="en-GB" altLang="ko-KR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</a:pPr>
            <a:endParaRPr lang="en-US" altLang="ko-KR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Move: Andrew Min-</a:t>
            </a:r>
            <a:r>
              <a:rPr lang="en-US" altLang="ko-KR" sz="24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Gyu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Han</a:t>
            </a:r>
          </a:p>
          <a:p>
            <a:pPr eaLnBrk="0" hangingPunct="0">
              <a:tabLst>
                <a:tab pos="1271588" algn="l"/>
              </a:tabLst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Second: </a:t>
            </a:r>
            <a:r>
              <a:rPr lang="en-US" altLang="ko-KR" sz="24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Sangcheol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Yoon</a:t>
            </a:r>
          </a:p>
          <a:p>
            <a:pPr eaLnBrk="0" hangingPunct="0">
              <a:tabLst>
                <a:tab pos="1271588" algn="l"/>
              </a:tabLst>
            </a:pPr>
            <a:endParaRPr lang="en-US" altLang="zh-HK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7</a:t>
            </a:r>
          </a:p>
          <a:p>
            <a:pPr eaLnBrk="0" hangingPunct="0">
              <a:tabLst>
                <a:tab pos="1271588" algn="l"/>
              </a:tabLst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00</a:t>
            </a:r>
          </a:p>
          <a:p>
            <a:pPr eaLnBrk="0" hangingPunct="0">
              <a:tabLst>
                <a:tab pos="1271588" algn="l"/>
              </a:tabLst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</a:p>
          <a:p>
            <a:pPr eaLnBrk="0" hangingPunct="0">
              <a:tabLst>
                <a:tab pos="1271588" algn="l"/>
              </a:tabLst>
            </a:pPr>
            <a:endParaRPr lang="en-US" altLang="zh-HK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 Passes </a:t>
            </a:r>
          </a:p>
        </p:txBody>
      </p:sp>
    </p:spTree>
    <p:extLst>
      <p:ext uri="{BB962C8B-B14F-4D97-AF65-F5344CB8AC3E}">
        <p14:creationId xmlns:p14="http://schemas.microsoft.com/office/powerpoint/2010/main" val="4148292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9C4D058-F4C3-4187-AABA-8AAD54563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AD0E24B-8CC8-4BA3-85EA-D6F8A3C54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18</a:t>
            </a:fld>
            <a:endParaRPr lang="en-US">
              <a:latin typeface="Myriad Pro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B512027E-CE64-4B05-9168-8D1E3DC4E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altLang="ko-KR" dirty="0"/>
              <a:t>WG Motion #11</a:t>
            </a:r>
            <a:endParaRPr lang="ko-KR" altLang="en-US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54E8786-E700-482D-9C15-35B89C93E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897458"/>
            <a:ext cx="8686800" cy="415562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to approve the document ‘3079-22-0009-00-0003-Elements of Quality Factor for Digital Human’</a:t>
            </a:r>
            <a:endParaRPr lang="en-GB" altLang="ko-KR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</a:pPr>
            <a:endParaRPr lang="en-US" altLang="ko-KR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Move: Seung </a:t>
            </a:r>
            <a:r>
              <a:rPr lang="en-US" altLang="ko-KR" sz="24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Wook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Lee</a:t>
            </a:r>
          </a:p>
          <a:p>
            <a:pPr eaLnBrk="0" hangingPunct="0">
              <a:tabLst>
                <a:tab pos="1271588" algn="l"/>
              </a:tabLst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Second: </a:t>
            </a:r>
            <a:r>
              <a:rPr lang="en-US" altLang="ko-KR" sz="24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Sangcheol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Yoon</a:t>
            </a:r>
          </a:p>
          <a:p>
            <a:pPr eaLnBrk="0" hangingPunct="0">
              <a:tabLst>
                <a:tab pos="1271588" algn="l"/>
              </a:tabLst>
            </a:pPr>
            <a:endParaRPr lang="en-US" altLang="zh-HK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 8</a:t>
            </a:r>
          </a:p>
          <a:p>
            <a:pPr eaLnBrk="0" hangingPunct="0">
              <a:tabLst>
                <a:tab pos="1271588" algn="l"/>
              </a:tabLst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00</a:t>
            </a:r>
          </a:p>
          <a:p>
            <a:pPr eaLnBrk="0" hangingPunct="0">
              <a:tabLst>
                <a:tab pos="1271588" algn="l"/>
              </a:tabLst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</a:p>
          <a:p>
            <a:pPr eaLnBrk="0" hangingPunct="0">
              <a:tabLst>
                <a:tab pos="1271588" algn="l"/>
              </a:tabLst>
            </a:pPr>
            <a:endParaRPr lang="en-US" altLang="zh-HK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Passes </a:t>
            </a:r>
          </a:p>
        </p:txBody>
      </p:sp>
    </p:spTree>
    <p:extLst>
      <p:ext uri="{BB962C8B-B14F-4D97-AF65-F5344CB8AC3E}">
        <p14:creationId xmlns:p14="http://schemas.microsoft.com/office/powerpoint/2010/main" val="556985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Compliance with </a:t>
            </a:r>
            <a:br>
              <a:rPr lang="en-US" dirty="0">
                <a:cs typeface="ＭＳ Ｐゴシック" pitchFamily="-84" charset="-128"/>
              </a:rPr>
            </a:br>
            <a:r>
              <a:rPr lang="en-US" dirty="0">
                <a:cs typeface="ＭＳ Ｐゴシック" pitchFamily="-84" charset="-128"/>
              </a:rPr>
              <a:t>IEEE Standards Policies and Procedures</a:t>
            </a:r>
          </a:p>
        </p:txBody>
      </p:sp>
      <p:sp>
        <p:nvSpPr>
          <p:cNvPr id="1741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BEED3A-6D63-9244-B6A1-DC72C373F3D9}" type="slidenum">
              <a:rPr lang="en-US"/>
              <a:pPr/>
              <a:t>1</a:t>
            </a:fld>
            <a:endParaRPr lang="en-US" sz="1400">
              <a:latin typeface="Myriad Pro" charset="0"/>
            </a:endParaRPr>
          </a:p>
        </p:txBody>
      </p:sp>
      <p:sp>
        <p:nvSpPr>
          <p:cNvPr id="17411" name="Text Box 4"/>
          <p:cNvSpPr>
            <a:spLocks noGrp="1" noChangeArrowheads="1"/>
          </p:cNvSpPr>
          <p:nvPr>
            <p:ph idx="4294967295"/>
          </p:nvPr>
        </p:nvSpPr>
        <p:spPr>
          <a:xfrm>
            <a:off x="457200" y="1219200"/>
            <a:ext cx="8229600" cy="47053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sz="1200" b="1" dirty="0" err="1"/>
              <a:t>Subclause</a:t>
            </a:r>
            <a:r>
              <a:rPr lang="en-US" sz="1200" b="1" dirty="0"/>
              <a:t> 5.2.1 of the </a:t>
            </a:r>
            <a:r>
              <a:rPr lang="en-US" sz="1200" b="1" i="1" dirty="0"/>
              <a:t>IEEE-SA Standards Board Bylaws </a:t>
            </a:r>
            <a:r>
              <a:rPr lang="en-US" sz="1200" b="1" dirty="0"/>
              <a:t>states, "While participating in IEEE standards development activities, all participants...shall act in accordance with all applicable laws (nation-based and international), the IEEE Code of Ethics, and with IEEE Standards policies and procedures."</a:t>
            </a:r>
            <a:endParaRPr lang="en-US" altLang="ja-JP" sz="1200" b="1" dirty="0">
              <a:cs typeface="ＭＳ Ｐゴシック" pitchFamily="-84" charset="-128"/>
            </a:endParaRPr>
          </a:p>
          <a:p>
            <a:pPr eaLnBrk="1" hangingPunct="1">
              <a:buFontTx/>
              <a:buChar char="•"/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altLang="ja-JP" sz="1200" dirty="0">
                <a:cs typeface="ＭＳ Ｐゴシック" pitchFamily="-84" charset="-128"/>
              </a:rPr>
              <a:t>The contributor acknowledges and accepts that this contribution is subject to 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copyright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7, </a:t>
            </a:r>
            <a:r>
              <a:rPr lang="en-US" altLang="ja-JP" sz="1200" dirty="0">
                <a:cs typeface="ＭＳ Ｐゴシック" pitchFamily="-84" charset="-128"/>
                <a:hlinkClick r:id="rId2"/>
              </a:rPr>
              <a:t>http://standards.ieee.org/develop/policies/bylaws/sect6-7.html#7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6.1, http://standards.ieee.org/develop/policies/opman/sect6.html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patent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6, </a:t>
            </a:r>
            <a:r>
              <a:rPr lang="en-US" altLang="ja-JP" sz="1200" dirty="0">
                <a:cs typeface="ＭＳ Ｐゴシック" pitchFamily="-84" charset="-128"/>
                <a:hlinkClick r:id="rId3"/>
              </a:rPr>
              <a:t>http://standards.ieee.org/guides/bylaws/sect6-7.html#6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6.3, http://standards.ieee.org/develop/policies/opman/sect6.html</a:t>
            </a:r>
          </a:p>
          <a:p>
            <a:pPr eaLnBrk="1" hangingPunct="1">
              <a:buFontTx/>
              <a:buChar char="•"/>
            </a:pPr>
            <a:endParaRPr lang="en-US" sz="1200" dirty="0">
              <a:cs typeface="ＭＳ Ｐゴシック" pitchFamily="-84" charset="-128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9B4BF5C-71D1-4D4B-BC16-0136A059E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</p:spTree>
    <p:extLst>
      <p:ext uri="{BB962C8B-B14F-4D97-AF65-F5344CB8AC3E}">
        <p14:creationId xmlns:p14="http://schemas.microsoft.com/office/powerpoint/2010/main" val="1273612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9C4D058-F4C3-4187-AABA-8AAD54563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AD0E24B-8CC8-4BA3-85EA-D6F8A3C54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19</a:t>
            </a:fld>
            <a:endParaRPr lang="en-US">
              <a:latin typeface="Myriad Pro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B512027E-CE64-4B05-9168-8D1E3DC4E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altLang="ko-KR" dirty="0"/>
              <a:t>WG Motion #12</a:t>
            </a:r>
            <a:endParaRPr lang="ko-KR" altLang="en-US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44AAD38-7077-4DD2-8C43-27D7AB1F7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897458"/>
            <a:ext cx="8686800" cy="415562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to approve the document ‘3079-21-0065-02-0000-STD-D01-Frameowk for Motion Training</a:t>
            </a:r>
            <a:endParaRPr lang="en-GB" altLang="ko-KR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</a:pPr>
            <a:endParaRPr lang="en-US" altLang="ko-KR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Move: Hyun </a:t>
            </a:r>
            <a:r>
              <a:rPr lang="en-US" altLang="ko-KR" sz="24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Kyoon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Lim</a:t>
            </a:r>
          </a:p>
          <a:p>
            <a:pPr eaLnBrk="0" hangingPunct="0">
              <a:tabLst>
                <a:tab pos="1271588" algn="l"/>
              </a:tabLst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Second: </a:t>
            </a:r>
            <a:r>
              <a:rPr lang="en-US" altLang="ko-KR" sz="24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Wookho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Son</a:t>
            </a:r>
          </a:p>
          <a:p>
            <a:pPr eaLnBrk="0" hangingPunct="0">
              <a:tabLst>
                <a:tab pos="1271588" algn="l"/>
              </a:tabLst>
            </a:pPr>
            <a:endParaRPr lang="en-US" altLang="zh-HK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 7</a:t>
            </a:r>
          </a:p>
          <a:p>
            <a:pPr eaLnBrk="0" hangingPunct="0">
              <a:tabLst>
                <a:tab pos="1271588" algn="l"/>
              </a:tabLst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00</a:t>
            </a:r>
          </a:p>
          <a:p>
            <a:pPr eaLnBrk="0" hangingPunct="0">
              <a:tabLst>
                <a:tab pos="1271588" algn="l"/>
              </a:tabLst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</a:p>
          <a:p>
            <a:pPr eaLnBrk="0" hangingPunct="0">
              <a:tabLst>
                <a:tab pos="1271588" algn="l"/>
              </a:tabLst>
            </a:pPr>
            <a:endParaRPr lang="en-US" altLang="zh-HK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Passes</a:t>
            </a:r>
          </a:p>
        </p:txBody>
      </p:sp>
    </p:spTree>
    <p:extLst>
      <p:ext uri="{BB962C8B-B14F-4D97-AF65-F5344CB8AC3E}">
        <p14:creationId xmlns:p14="http://schemas.microsoft.com/office/powerpoint/2010/main" val="2597871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9C4D058-F4C3-4187-AABA-8AAD54563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AD0E24B-8CC8-4BA3-85EA-D6F8A3C54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20</a:t>
            </a:fld>
            <a:endParaRPr lang="en-US">
              <a:latin typeface="Myriad Pro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B512027E-CE64-4B05-9168-8D1E3DC4E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altLang="ko-KR" dirty="0"/>
              <a:t>WG Motion #13</a:t>
            </a:r>
            <a:endParaRPr lang="ko-KR" altLang="en-US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E9C6D8D-3AC7-4CB2-92C1-0AD62221F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897458"/>
            <a:ext cx="8801100" cy="415562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o approve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the document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‘3079-22-0006-00-0002-Session #21 3079.2 TG Meeting Summary’</a:t>
            </a:r>
            <a:endParaRPr lang="en-GB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Move: </a:t>
            </a:r>
            <a:r>
              <a:rPr lang="en-US" altLang="ko-KR" sz="24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Wookho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Son</a:t>
            </a:r>
          </a:p>
          <a:p>
            <a:pPr eaLnBrk="0" hangingPunct="0">
              <a:tabLst>
                <a:tab pos="1271588" algn="l"/>
              </a:tabLst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Second: Seung </a:t>
            </a:r>
            <a:r>
              <a:rPr lang="en-US" altLang="ko-KR" sz="24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Wook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Lee</a:t>
            </a:r>
          </a:p>
          <a:p>
            <a:pPr eaLnBrk="0" hangingPunct="0">
              <a:tabLst>
                <a:tab pos="1271588" algn="l"/>
              </a:tabLst>
            </a:pPr>
            <a:endParaRPr lang="en-US" altLang="zh-HK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06</a:t>
            </a:r>
          </a:p>
          <a:p>
            <a:pPr eaLnBrk="0" hangingPunct="0">
              <a:tabLst>
                <a:tab pos="1271588" algn="l"/>
              </a:tabLst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00</a:t>
            </a:r>
          </a:p>
          <a:p>
            <a:pPr eaLnBrk="0" hangingPunct="0">
              <a:tabLst>
                <a:tab pos="1271588" algn="l"/>
              </a:tabLst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</a:p>
          <a:p>
            <a:pPr eaLnBrk="0" hangingPunct="0">
              <a:tabLst>
                <a:tab pos="1271588" algn="l"/>
              </a:tabLst>
            </a:pPr>
            <a:endParaRPr lang="en-US" altLang="zh-HK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Passes</a:t>
            </a:r>
          </a:p>
        </p:txBody>
      </p:sp>
    </p:spTree>
    <p:extLst>
      <p:ext uri="{BB962C8B-B14F-4D97-AF65-F5344CB8AC3E}">
        <p14:creationId xmlns:p14="http://schemas.microsoft.com/office/powerpoint/2010/main" val="1240262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9C4D058-F4C3-4187-AABA-8AAD54563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AD0E24B-8CC8-4BA3-85EA-D6F8A3C54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21</a:t>
            </a:fld>
            <a:endParaRPr lang="en-US">
              <a:latin typeface="Myriad Pro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B512027E-CE64-4B05-9168-8D1E3DC4E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altLang="ko-KR" dirty="0"/>
              <a:t>WG Motion #14</a:t>
            </a:r>
            <a:endParaRPr lang="ko-KR" altLang="en-US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E9C6D8D-3AC7-4CB2-92C1-0AD62221F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897458"/>
            <a:ext cx="8801100" cy="415562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o approve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the document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‘3079-22-0011-00-0001-Session #21 3079.1 TG Meeting Summary’</a:t>
            </a:r>
            <a:endParaRPr lang="en-GB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Move: Seung </a:t>
            </a:r>
            <a:r>
              <a:rPr lang="en-US" altLang="ko-KR" sz="24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Wook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Lee</a:t>
            </a:r>
          </a:p>
          <a:p>
            <a:pPr eaLnBrk="0" hangingPunct="0">
              <a:tabLst>
                <a:tab pos="1271588" algn="l"/>
              </a:tabLst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Second: Sangkwon Peter Jeong</a:t>
            </a:r>
          </a:p>
          <a:p>
            <a:pPr eaLnBrk="0" hangingPunct="0">
              <a:tabLst>
                <a:tab pos="1271588" algn="l"/>
              </a:tabLst>
            </a:pPr>
            <a:endParaRPr lang="en-US" altLang="zh-HK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06</a:t>
            </a:r>
          </a:p>
          <a:p>
            <a:pPr eaLnBrk="0" hangingPunct="0">
              <a:tabLst>
                <a:tab pos="1271588" algn="l"/>
              </a:tabLst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00</a:t>
            </a:r>
          </a:p>
          <a:p>
            <a:pPr eaLnBrk="0" hangingPunct="0">
              <a:tabLst>
                <a:tab pos="1271588" algn="l"/>
              </a:tabLst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</a:p>
          <a:p>
            <a:pPr eaLnBrk="0" hangingPunct="0">
              <a:tabLst>
                <a:tab pos="1271588" algn="l"/>
              </a:tabLst>
            </a:pPr>
            <a:endParaRPr lang="en-US" altLang="zh-HK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Passes</a:t>
            </a:r>
          </a:p>
        </p:txBody>
      </p:sp>
    </p:spTree>
    <p:extLst>
      <p:ext uri="{BB962C8B-B14F-4D97-AF65-F5344CB8AC3E}">
        <p14:creationId xmlns:p14="http://schemas.microsoft.com/office/powerpoint/2010/main" val="4088469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9C4D058-F4C3-4187-AABA-8AAD54563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AD0E24B-8CC8-4BA3-85EA-D6F8A3C54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22</a:t>
            </a:fld>
            <a:endParaRPr lang="en-US">
              <a:latin typeface="Myriad Pro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B512027E-CE64-4B05-9168-8D1E3DC4E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altLang="ko-KR" dirty="0"/>
              <a:t>WG Motion #15</a:t>
            </a:r>
            <a:endParaRPr lang="ko-KR" altLang="en-US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E9C6D8D-3AC7-4CB2-92C1-0AD62221F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897458"/>
            <a:ext cx="8801100" cy="415562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o approve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the document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‘3079-22-0014-00-0003-Session #21 3079.3 TG Meeting Summary’</a:t>
            </a:r>
            <a:endParaRPr lang="en-GB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Move: Sangkwon Peter Jeong</a:t>
            </a:r>
          </a:p>
          <a:p>
            <a:pPr eaLnBrk="0" hangingPunct="0">
              <a:tabLst>
                <a:tab pos="1271588" algn="l"/>
              </a:tabLst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Second: </a:t>
            </a:r>
            <a:r>
              <a:rPr lang="en-US" altLang="ko-KR" sz="24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Wookho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Son</a:t>
            </a:r>
          </a:p>
          <a:p>
            <a:pPr eaLnBrk="0" hangingPunct="0">
              <a:tabLst>
                <a:tab pos="1271588" algn="l"/>
              </a:tabLst>
            </a:pPr>
            <a:endParaRPr lang="en-US" altLang="zh-HK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06</a:t>
            </a:r>
          </a:p>
          <a:p>
            <a:pPr eaLnBrk="0" hangingPunct="0">
              <a:tabLst>
                <a:tab pos="1271588" algn="l"/>
              </a:tabLst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00</a:t>
            </a:r>
          </a:p>
          <a:p>
            <a:pPr eaLnBrk="0" hangingPunct="0">
              <a:tabLst>
                <a:tab pos="1271588" algn="l"/>
              </a:tabLst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</a:p>
          <a:p>
            <a:pPr eaLnBrk="0" hangingPunct="0">
              <a:tabLst>
                <a:tab pos="1271588" algn="l"/>
              </a:tabLst>
            </a:pPr>
            <a:endParaRPr lang="en-US" altLang="zh-HK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Passes</a:t>
            </a:r>
          </a:p>
        </p:txBody>
      </p:sp>
    </p:spTree>
    <p:extLst>
      <p:ext uri="{BB962C8B-B14F-4D97-AF65-F5344CB8AC3E}">
        <p14:creationId xmlns:p14="http://schemas.microsoft.com/office/powerpoint/2010/main" val="1265806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9C4D058-F4C3-4187-AABA-8AAD54563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AD0E24B-8CC8-4BA3-85EA-D6F8A3C54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23</a:t>
            </a:fld>
            <a:endParaRPr lang="en-US">
              <a:latin typeface="Myriad Pro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B512027E-CE64-4B05-9168-8D1E3DC4E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altLang="ko-KR" dirty="0"/>
              <a:t>WG Motion #16</a:t>
            </a:r>
            <a:endParaRPr lang="ko-KR" altLang="en-US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30ACBCF-98A6-41D0-8012-0F7CC8CBB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897458"/>
            <a:ext cx="8801100" cy="415562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o approve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the document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‘3079-22-0013-00-0000-Session 21 WG Closing Plenary’</a:t>
            </a:r>
            <a:endParaRPr lang="en-GB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Move: </a:t>
            </a:r>
            <a:r>
              <a:rPr lang="en-US" altLang="ko-KR" sz="24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Wookho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Son</a:t>
            </a:r>
          </a:p>
          <a:p>
            <a:pPr eaLnBrk="0" hangingPunct="0">
              <a:tabLst>
                <a:tab pos="1271588" algn="l"/>
              </a:tabLst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Second: Seung </a:t>
            </a:r>
            <a:r>
              <a:rPr lang="en-US" altLang="ko-KR" sz="24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Wook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Lee</a:t>
            </a:r>
          </a:p>
          <a:p>
            <a:pPr eaLnBrk="0" hangingPunct="0">
              <a:tabLst>
                <a:tab pos="1271588" algn="l"/>
              </a:tabLst>
            </a:pPr>
            <a:endParaRPr lang="en-US" altLang="zh-HK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 6</a:t>
            </a:r>
          </a:p>
          <a:p>
            <a:pPr eaLnBrk="0" hangingPunct="0">
              <a:tabLst>
                <a:tab pos="1271588" algn="l"/>
              </a:tabLst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00</a:t>
            </a:r>
          </a:p>
          <a:p>
            <a:pPr eaLnBrk="0" hangingPunct="0">
              <a:tabLst>
                <a:tab pos="1271588" algn="l"/>
              </a:tabLst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</a:p>
          <a:p>
            <a:pPr eaLnBrk="0" hangingPunct="0">
              <a:tabLst>
                <a:tab pos="1271588" algn="l"/>
              </a:tabLst>
            </a:pPr>
            <a:endParaRPr lang="en-US" altLang="zh-HK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 Passes</a:t>
            </a:r>
          </a:p>
        </p:txBody>
      </p:sp>
    </p:spTree>
    <p:extLst>
      <p:ext uri="{BB962C8B-B14F-4D97-AF65-F5344CB8AC3E}">
        <p14:creationId xmlns:p14="http://schemas.microsoft.com/office/powerpoint/2010/main" val="1997222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>
          <a:xfrm>
            <a:off x="2913062" y="2743200"/>
            <a:ext cx="3317875" cy="685800"/>
          </a:xfrm>
        </p:spPr>
        <p:txBody>
          <a:bodyPr/>
          <a:lstStyle/>
          <a:p>
            <a:pPr algn="ctr"/>
            <a:r>
              <a:rPr kumimoji="1" lang="en-US" altLang="ja-JP" dirty="0">
                <a:ea typeface="ＭＳ Ｐゴシック" pitchFamily="50" charset="-128"/>
              </a:rPr>
              <a:t>Action Item</a:t>
            </a:r>
            <a:endParaRPr kumimoji="1" lang="ja-JP" altLang="en-US" dirty="0">
              <a:ea typeface="ＭＳ Ｐゴシック" pitchFamily="50" charset="-128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AC0A3B7-BC06-42E9-A8DC-C376A22F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24</a:t>
            </a:fld>
            <a:endParaRPr lang="en-US">
              <a:latin typeface="Myriad Pro" charset="0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720ADEC-9712-49F5-962A-871577929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</p:spTree>
    <p:extLst>
      <p:ext uri="{BB962C8B-B14F-4D97-AF65-F5344CB8AC3E}">
        <p14:creationId xmlns:p14="http://schemas.microsoft.com/office/powerpoint/2010/main" val="1580193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>
            <a:spLocks noGrp="1"/>
          </p:cNvSpPr>
          <p:nvPr>
            <p:ph type="title"/>
          </p:nvPr>
        </p:nvSpPr>
        <p:spPr>
          <a:xfrm>
            <a:off x="431514" y="208535"/>
            <a:ext cx="8306657" cy="67459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</a:pPr>
            <a:r>
              <a:rPr lang="en-US" altLang="ko-KR" dirty="0">
                <a:latin typeface="Arial" charset="0"/>
              </a:rPr>
              <a:t>WG Action Item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00050" y="1066800"/>
            <a:ext cx="8343900" cy="44958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Assistance for TGs activities</a:t>
            </a:r>
          </a:p>
          <a:p>
            <a:pPr algn="just"/>
            <a:endParaRPr lang="en-US" altLang="ko-K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altLang="ko-K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2235D4C3-4E93-4514-9AE1-B6759904A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4A0BF9EB-08AA-4364-819A-4313DF99B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25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710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" y="1066800"/>
            <a:ext cx="8343900" cy="4495800"/>
          </a:xfrm>
        </p:spPr>
        <p:txBody>
          <a:bodyPr wrap="square">
            <a:normAutofit/>
          </a:bodyPr>
          <a:lstStyle/>
          <a:p>
            <a:pPr algn="just"/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discussion on the terms &amp; definitions of P3079.1 standard </a:t>
            </a:r>
          </a:p>
          <a:p>
            <a:pPr algn="just"/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Motion to Photon(MTP) Latency measurement device revision – Sensing type and methods will be fixed</a:t>
            </a:r>
          </a:p>
          <a:p>
            <a:pPr algn="just"/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Draft &amp; Share the P3079.1 standard documents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102F57F-54BD-43D5-8003-64AE37DA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26</a:t>
            </a:fld>
            <a:endParaRPr lang="en-US">
              <a:latin typeface="Myriad Pro" charset="0"/>
            </a:endParaRPr>
          </a:p>
        </p:txBody>
      </p:sp>
      <p:sp>
        <p:nvSpPr>
          <p:cNvPr id="6" name="바닥글 개체 틀 1">
            <a:extLst>
              <a:ext uri="{FF2B5EF4-FFF2-40B4-BE49-F238E27FC236}">
                <a16:creationId xmlns:a16="http://schemas.microsoft.com/office/drawing/2014/main" id="{10845B46-1010-43DE-BDEE-3AD421796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5029200" cy="247650"/>
          </a:xfrm>
        </p:spPr>
        <p:txBody>
          <a:bodyPr/>
          <a:lstStyle/>
          <a:p>
            <a:pPr>
              <a:defRPr/>
            </a:pPr>
            <a:r>
              <a:rPr lang="en-US"/>
              <a:t>3079-22-0013-00-0000-Session #21 WG Closing Plenary</a:t>
            </a:r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C373B44-01EE-4DCA-A739-F3F338341AF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401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latin typeface="Arial" charset="0"/>
              </a:rPr>
              <a:t>Next Agenda for P3079.1</a:t>
            </a:r>
          </a:p>
        </p:txBody>
      </p:sp>
    </p:spTree>
    <p:extLst>
      <p:ext uri="{BB962C8B-B14F-4D97-AF65-F5344CB8AC3E}">
        <p14:creationId xmlns:p14="http://schemas.microsoft.com/office/powerpoint/2010/main" val="2524162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" y="1066800"/>
            <a:ext cx="8343900" cy="4495800"/>
          </a:xfrm>
        </p:spPr>
        <p:txBody>
          <a:bodyPr wrap="square">
            <a:normAutofit/>
          </a:bodyPr>
          <a:lstStyle/>
          <a:p>
            <a:pPr algn="just"/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 the hierarchy for IEEE P3079.2</a:t>
            </a:r>
          </a:p>
          <a:p>
            <a:pPr algn="just"/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 the standard document for IEEE P3079.2 </a:t>
            </a:r>
          </a:p>
          <a:p>
            <a:pPr algn="just"/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 the new PAR for IEEE P3079.2.2</a:t>
            </a:r>
          </a:p>
          <a:p>
            <a:pPr algn="just"/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 the new PAR for IEEE P3079.2.3</a:t>
            </a:r>
          </a:p>
          <a:p>
            <a:pPr algn="just">
              <a:lnSpc>
                <a:spcPct val="90000"/>
              </a:lnSpc>
            </a:pPr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 5 meeting slots to keep the next meeting running smoothly</a:t>
            </a:r>
            <a:endParaRPr lang="en-US" altLang="ko-K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102F57F-54BD-43D5-8003-64AE37DA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27</a:t>
            </a:fld>
            <a:endParaRPr lang="en-US">
              <a:latin typeface="Myriad Pro" charset="0"/>
            </a:endParaRPr>
          </a:p>
        </p:txBody>
      </p:sp>
      <p:sp>
        <p:nvSpPr>
          <p:cNvPr id="6" name="바닥글 개체 틀 1">
            <a:extLst>
              <a:ext uri="{FF2B5EF4-FFF2-40B4-BE49-F238E27FC236}">
                <a16:creationId xmlns:a16="http://schemas.microsoft.com/office/drawing/2014/main" id="{10845B46-1010-43DE-BDEE-3AD421796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5029200" cy="247650"/>
          </a:xfrm>
        </p:spPr>
        <p:txBody>
          <a:bodyPr/>
          <a:lstStyle/>
          <a:p>
            <a:pPr>
              <a:defRPr/>
            </a:pPr>
            <a:r>
              <a:rPr lang="en-US"/>
              <a:t>3079-22-0013-00-0000-Session #21 WG Closing Plenary</a:t>
            </a:r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C373B44-01EE-4DCA-A739-F3F338341AF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401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latin typeface="Arial" charset="0"/>
              </a:rPr>
              <a:t>Next Agenda for P3079.2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" y="1066800"/>
            <a:ext cx="8343900" cy="4495800"/>
          </a:xfrm>
        </p:spPr>
        <p:txBody>
          <a:bodyPr wrap="square">
            <a:normAutofit/>
          </a:bodyPr>
          <a:lstStyle/>
          <a:p>
            <a:pPr algn="just"/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 the skeleton Doc of IEEE P3079.3</a:t>
            </a:r>
          </a:p>
          <a:p>
            <a:pPr algn="just"/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 the WD Doc of IEEE P3079.3</a:t>
            </a:r>
          </a:p>
          <a:p>
            <a:pPr algn="just"/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 the PAR of Service API</a:t>
            </a:r>
          </a:p>
          <a:p>
            <a:pPr algn="just">
              <a:lnSpc>
                <a:spcPct val="90000"/>
              </a:lnSpc>
            </a:pPr>
            <a:endParaRPr lang="en-US" altLang="ko-K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102F57F-54BD-43D5-8003-64AE37DA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28</a:t>
            </a:fld>
            <a:endParaRPr lang="en-US">
              <a:latin typeface="Myriad Pro" charset="0"/>
            </a:endParaRPr>
          </a:p>
        </p:txBody>
      </p:sp>
      <p:sp>
        <p:nvSpPr>
          <p:cNvPr id="6" name="바닥글 개체 틀 1">
            <a:extLst>
              <a:ext uri="{FF2B5EF4-FFF2-40B4-BE49-F238E27FC236}">
                <a16:creationId xmlns:a16="http://schemas.microsoft.com/office/drawing/2014/main" id="{10845B46-1010-43DE-BDEE-3AD421796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5029200" cy="247650"/>
          </a:xfrm>
        </p:spPr>
        <p:txBody>
          <a:bodyPr/>
          <a:lstStyle/>
          <a:p>
            <a:pPr>
              <a:defRPr/>
            </a:pPr>
            <a:r>
              <a:rPr lang="en-US"/>
              <a:t>3079-22-0013-00-0000-Session #21 WG Closing Plenary</a:t>
            </a:r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C373B44-01EE-4DCA-A739-F3F338341AF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401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latin typeface="Arial" charset="0"/>
              </a:rPr>
              <a:t>Next Agenda for P3079.3</a:t>
            </a:r>
          </a:p>
        </p:txBody>
      </p:sp>
    </p:spTree>
    <p:extLst>
      <p:ext uri="{BB962C8B-B14F-4D97-AF65-F5344CB8AC3E}">
        <p14:creationId xmlns:p14="http://schemas.microsoft.com/office/powerpoint/2010/main" val="2024884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534561"/>
              </p:ext>
            </p:extLst>
          </p:nvPr>
        </p:nvGraphicFramePr>
        <p:xfrm>
          <a:off x="228600" y="1371600"/>
          <a:ext cx="8686800" cy="4116390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6488">
                <a:tc gridSpan="4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itchFamily="-84" charset="0"/>
                          <a:cs typeface="Times New Roman" panose="02020603050405020304" pitchFamily="18" charset="0"/>
                        </a:rPr>
                        <a:t>IEEE 3079 Session #21 WG Closing Plenary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1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Date: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 2022-02-10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Author(s):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Name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Affiliation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Phone [optional]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Email [optional]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Beom-Ryeol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Lee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ETRI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+82 10 8880 3347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lbr@etri.re.kr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Jeong, Sangkwon Peter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JoyFun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+82 10 8667 7329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ceo@joyfun.kr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46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914399"/>
          </a:xfrm>
        </p:spPr>
        <p:txBody>
          <a:bodyPr/>
          <a:lstStyle/>
          <a:p>
            <a:pPr eaLnBrk="0" hangingPunct="0"/>
            <a:r>
              <a:rPr lang="en-GB" altLang="ko-KR" sz="1800" dirty="0"/>
              <a:t>IEEE 3079</a:t>
            </a:r>
            <a:br>
              <a:rPr lang="en-GB" altLang="ko-KR" sz="1800" dirty="0"/>
            </a:br>
            <a:r>
              <a:rPr lang="en-US" altLang="ko-KR" sz="1800" dirty="0"/>
              <a:t>Human Factor for Immersive Content Working Group</a:t>
            </a:r>
            <a:br>
              <a:rPr lang="en-US" altLang="ko-KR" sz="1800" dirty="0"/>
            </a:br>
            <a:r>
              <a:rPr lang="en-US" altLang="ko-KR" sz="1800" dirty="0" err="1"/>
              <a:t>Beom-Ryeol</a:t>
            </a:r>
            <a:r>
              <a:rPr lang="ko-KR" altLang="en-US" sz="1800" dirty="0"/>
              <a:t> </a:t>
            </a:r>
            <a:r>
              <a:rPr lang="en-US" altLang="ko-KR" sz="1800" dirty="0"/>
              <a:t>Lee, lbr@etri.re.kr</a:t>
            </a:r>
            <a:endParaRPr lang="ko-KR" altLang="en-US" sz="18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</a:t>
            </a:fld>
            <a:endParaRPr lang="en-US">
              <a:latin typeface="Myriad Pro" charset="0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D1ED674-1241-4F05-88B4-474F1F02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</p:spTree>
    <p:extLst>
      <p:ext uri="{BB962C8B-B14F-4D97-AF65-F5344CB8AC3E}">
        <p14:creationId xmlns:p14="http://schemas.microsoft.com/office/powerpoint/2010/main" val="24868712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E5632A-77EB-45DC-ACBE-8DB6EFBD7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Attendees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EF7AEEB-8A72-4431-B696-629E7FCCE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3079-22-0013-00-0000-Session #21 WG Closing Plenary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8D9966E-82BF-4B1B-B2B1-F4293B1D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29</a:t>
            </a:fld>
            <a:endParaRPr lang="en-US">
              <a:latin typeface="Myriad Pro" charset="0"/>
            </a:endParaRP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E9AB158F-60BA-45E4-A5F6-0FC698B52D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057380"/>
              </p:ext>
            </p:extLst>
          </p:nvPr>
        </p:nvGraphicFramePr>
        <p:xfrm>
          <a:off x="952500" y="914400"/>
          <a:ext cx="7239000" cy="4893739"/>
        </p:xfrm>
        <a:graphic>
          <a:graphicData uri="http://schemas.openxmlformats.org/drawingml/2006/table">
            <a:tbl>
              <a:tblPr firstRow="1" firstCol="1" bandRow="1"/>
              <a:tblGrid>
                <a:gridCol w="2705100">
                  <a:extLst>
                    <a:ext uri="{9D8B030D-6E8A-4147-A177-3AD203B41FA5}">
                      <a16:colId xmlns:a16="http://schemas.microsoft.com/office/drawing/2014/main" val="2913349118"/>
                    </a:ext>
                  </a:extLst>
                </a:gridCol>
                <a:gridCol w="4533900">
                  <a:extLst>
                    <a:ext uri="{9D8B030D-6E8A-4147-A177-3AD203B41FA5}">
                      <a16:colId xmlns:a16="http://schemas.microsoft.com/office/drawing/2014/main" val="2375701150"/>
                    </a:ext>
                  </a:extLst>
                </a:gridCol>
              </a:tblGrid>
              <a:tr h="287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Name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Affiliation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787029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Beom-Ryeol</a:t>
                      </a: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Lee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ETRI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775341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200" dirty="0" err="1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Wookho</a:t>
                      </a: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Son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ETRI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716804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Sangkwon Peter </a:t>
                      </a: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Jeong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JoyFun Inc.</a:t>
                      </a:r>
                      <a:endParaRPr lang="ko-KR" altLang="ko-KR" sz="1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599406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Hyun </a:t>
                      </a:r>
                      <a:r>
                        <a:rPr lang="en-US" altLang="ko-KR" sz="1100" dirty="0" err="1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Kyoon</a:t>
                      </a:r>
                      <a:r>
                        <a:rPr lang="en-US" altLang="ko-KR" sz="1100" dirty="0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Lim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KRISS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404497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HyeonWoo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Nam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Dongduk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 Women’s University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053699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Andrew Min-</a:t>
                      </a:r>
                      <a:r>
                        <a:rPr lang="en-US" altLang="ko-KR" sz="120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gyu</a:t>
                      </a: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Han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200" dirty="0" err="1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Hansung</a:t>
                      </a: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University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770106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200" dirty="0" err="1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Sangcheol</a:t>
                      </a: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Yoon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Daejeon University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078959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GookHwan</a:t>
                      </a: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Lee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JoyFun Inc.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750994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PMingLiU" charset="-120"/>
                          <a:cs typeface="+mn-cs"/>
                        </a:rPr>
                        <a:t>Alexander </a:t>
                      </a:r>
                      <a:r>
                        <a:rPr lang="en-US" altLang="ko-KR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PMingLiU" charset="-120"/>
                          <a:cs typeface="+mn-cs"/>
                        </a:rPr>
                        <a:t>Stickel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Serious Labs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2114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SeungWook</a:t>
                      </a: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Lee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ETRI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9870558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388832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748767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15595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312602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436850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391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806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A2C5D8-4830-4EB4-AA25-7148671DE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Future Sessions – 2022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EC62B0A-E602-4594-8C15-ECD289F8B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3079-22-0013-00-0000-Session #21 WG Closing Plenary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6FF144-C1E5-4B9E-BD2F-F29832193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30</a:t>
            </a:fld>
            <a:endParaRPr lang="en-US">
              <a:latin typeface="Myriad Pro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0C51E10-DEB0-40F7-BCA3-53D3568949E1}"/>
              </a:ext>
            </a:extLst>
          </p:cNvPr>
          <p:cNvSpPr/>
          <p:nvPr/>
        </p:nvSpPr>
        <p:spPr>
          <a:xfrm>
            <a:off x="266700" y="990600"/>
            <a:ext cx="8458200" cy="33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2400" b="1" kern="0" dirty="0">
                <a:solidFill>
                  <a:srgbClr val="FF0000"/>
                </a:solidFill>
                <a:latin typeface="Times New Roman"/>
              </a:rPr>
              <a:t>April 25-29 2022, 3 Park Avenue, (​IEEE-SA Office), New York City, New York 10016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2400" b="1" kern="0" dirty="0">
                <a:solidFill>
                  <a:srgbClr val="0000FF"/>
                </a:solidFill>
                <a:latin typeface="Times New Roman"/>
              </a:rPr>
              <a:t>July 25-29 2022, Barcelona, Spain (Air B&amp;B)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2400" b="1" kern="0" dirty="0">
                <a:solidFill>
                  <a:srgbClr val="FF0000"/>
                </a:solidFill>
                <a:latin typeface="Times New Roman"/>
              </a:rPr>
              <a:t>October 24-28 2022, E-1904 Aoyama-Twin Tower Bldg.,</a:t>
            </a:r>
            <a:br>
              <a:rPr lang="en-US" altLang="ko-KR" sz="2400" b="1" kern="0" dirty="0">
                <a:solidFill>
                  <a:srgbClr val="FF0000"/>
                </a:solidFill>
                <a:latin typeface="Times New Roman"/>
              </a:rPr>
            </a:br>
            <a:r>
              <a:rPr lang="en-US" altLang="ko-KR" sz="2400" b="1" kern="0" dirty="0">
                <a:solidFill>
                  <a:srgbClr val="FF0000"/>
                </a:solidFill>
                <a:latin typeface="Times New Roman"/>
              </a:rPr>
              <a:t>1-1-1 Minami-</a:t>
            </a:r>
            <a:r>
              <a:rPr lang="en-US" altLang="ko-KR" sz="2400" b="1" kern="0" dirty="0" err="1">
                <a:solidFill>
                  <a:srgbClr val="FF0000"/>
                </a:solidFill>
                <a:latin typeface="Times New Roman"/>
              </a:rPr>
              <a:t>aoyama</a:t>
            </a:r>
            <a:r>
              <a:rPr lang="en-US" altLang="ko-KR" sz="2400" b="1" kern="0" dirty="0">
                <a:solidFill>
                  <a:srgbClr val="FF0000"/>
                </a:solidFill>
                <a:latin typeface="Times New Roman"/>
              </a:rPr>
              <a:t>, Minato-ku, Tokyo 107-0062, Japan Tokyo, Japan</a:t>
            </a:r>
          </a:p>
        </p:txBody>
      </p:sp>
    </p:spTree>
    <p:extLst>
      <p:ext uri="{BB962C8B-B14F-4D97-AF65-F5344CB8AC3E}">
        <p14:creationId xmlns:p14="http://schemas.microsoft.com/office/powerpoint/2010/main" val="73265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A2C5D8-4830-4EB4-AA25-7148671DE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Future Sessions – 2023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EC62B0A-E602-4594-8C15-ECD289F8B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3079-22-0013-00-0000-Session #21 WG Closing Plenary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6FF144-C1E5-4B9E-BD2F-F29832193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31</a:t>
            </a:fld>
            <a:endParaRPr lang="en-US">
              <a:latin typeface="Myriad Pro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0C51E10-DEB0-40F7-BCA3-53D3568949E1}"/>
              </a:ext>
            </a:extLst>
          </p:cNvPr>
          <p:cNvSpPr/>
          <p:nvPr/>
        </p:nvSpPr>
        <p:spPr>
          <a:xfrm>
            <a:off x="266700" y="990600"/>
            <a:ext cx="8458200" cy="27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2400" b="1" kern="0" dirty="0">
                <a:solidFill>
                  <a:srgbClr val="3333CC"/>
                </a:solidFill>
                <a:latin typeface="Times New Roman"/>
              </a:rPr>
              <a:t>January 30-February 03 2023, ETRI </a:t>
            </a:r>
            <a:r>
              <a:rPr lang="en-US" altLang="ko-KR" sz="2400" b="1" kern="0" dirty="0">
                <a:solidFill>
                  <a:srgbClr val="0000FF"/>
                </a:solidFill>
                <a:latin typeface="Times New Roman"/>
              </a:rPr>
              <a:t>Busan Centum city (TBD)</a:t>
            </a:r>
            <a:endParaRPr lang="en-US" altLang="ko-KR" sz="2400" b="1" kern="0" dirty="0">
              <a:solidFill>
                <a:srgbClr val="FF0000"/>
              </a:solidFill>
              <a:latin typeface="Times New Roman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2400" b="1" kern="0" dirty="0">
                <a:solidFill>
                  <a:srgbClr val="FF0000"/>
                </a:solidFill>
                <a:latin typeface="Times New Roman"/>
              </a:rPr>
              <a:t>April 24-28 2023, Singapore (IEEE-SA Office)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2400" b="1" kern="0" dirty="0">
                <a:solidFill>
                  <a:srgbClr val="0000FF"/>
                </a:solidFill>
                <a:latin typeface="Times New Roman"/>
              </a:rPr>
              <a:t>July 17-21 2023, Montreal, Canada (Air B&amp;B)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2400" b="1" kern="0" dirty="0">
                <a:solidFill>
                  <a:srgbClr val="FF0000"/>
                </a:solidFill>
                <a:latin typeface="Times New Roman"/>
              </a:rPr>
              <a:t>October 23-27 Budapest, Hungary (Air B&amp;B)</a:t>
            </a:r>
          </a:p>
        </p:txBody>
      </p:sp>
    </p:spTree>
    <p:extLst>
      <p:ext uri="{BB962C8B-B14F-4D97-AF65-F5344CB8AC3E}">
        <p14:creationId xmlns:p14="http://schemas.microsoft.com/office/powerpoint/2010/main" val="1715723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5B354D-2371-4859-878C-BE1628559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Information of next meeting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B515C96-36BA-4761-BD09-EBBE4E090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8A0480F-6D50-4F65-961B-DE7F1F1F9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32</a:t>
            </a:fld>
            <a:endParaRPr lang="en-US">
              <a:latin typeface="Myriad Pro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CF8D576-B96E-4683-8EC2-6002940D4820}"/>
              </a:ext>
            </a:extLst>
          </p:cNvPr>
          <p:cNvSpPr/>
          <p:nvPr/>
        </p:nvSpPr>
        <p:spPr>
          <a:xfrm>
            <a:off x="243834" y="762000"/>
            <a:ext cx="2514600" cy="4068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179388" algn="l"/>
              </a:tabLst>
            </a:pPr>
            <a:r>
              <a:rPr lang="en-US" altLang="ko-KR" sz="1600" b="1" kern="0" dirty="0">
                <a:latin typeface="Arial" charset="0"/>
              </a:rPr>
              <a:t>WG Documents:</a:t>
            </a:r>
          </a:p>
          <a:p>
            <a:pPr marL="536575" lvl="1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en-US" altLang="ko-KR" sz="1400" kern="0" dirty="0">
                <a:latin typeface="Arial" charset="0"/>
              </a:rPr>
              <a:t>https://mentor.ieee.org/3079/documents</a:t>
            </a:r>
          </a:p>
          <a:p>
            <a:pPr>
              <a:lnSpc>
                <a:spcPct val="150000"/>
              </a:lnSpc>
            </a:pPr>
            <a:endParaRPr lang="en-US" altLang="ko-KR" sz="1600" b="1" kern="0" dirty="0"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kern="0" dirty="0">
                <a:latin typeface="Arial" charset="0"/>
              </a:rPr>
              <a:t>Food and Beverages</a:t>
            </a:r>
            <a:r>
              <a:rPr lang="en-US" altLang="ko-KR" sz="1600" kern="0" dirty="0">
                <a:latin typeface="Arial" charset="0"/>
              </a:rPr>
              <a:t>:</a:t>
            </a:r>
          </a:p>
          <a:p>
            <a:pPr marL="536575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kern="0" dirty="0">
                <a:latin typeface="Arial" charset="0"/>
              </a:rPr>
              <a:t>Morning Coffee break: 10:30AM-11:00AM</a:t>
            </a:r>
          </a:p>
          <a:p>
            <a:pPr marL="536575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kern="0" dirty="0">
                <a:latin typeface="Arial" charset="0"/>
              </a:rPr>
              <a:t>Lunch Time: </a:t>
            </a:r>
            <a:br>
              <a:rPr lang="en-US" altLang="ko-KR" sz="1400" kern="0" dirty="0">
                <a:latin typeface="Arial" charset="0"/>
              </a:rPr>
            </a:br>
            <a:r>
              <a:rPr lang="en-US" altLang="ko-KR" sz="1400" kern="0" dirty="0">
                <a:latin typeface="Arial" charset="0"/>
              </a:rPr>
              <a:t>12:30PM –1:30PM</a:t>
            </a:r>
          </a:p>
          <a:p>
            <a:pPr marL="536575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kern="0" dirty="0">
                <a:latin typeface="Arial" charset="0"/>
              </a:rPr>
              <a:t>Afternoon Coffee break: </a:t>
            </a:r>
            <a:br>
              <a:rPr lang="en-US" altLang="ko-KR" sz="1400" kern="0" dirty="0">
                <a:latin typeface="Arial" charset="0"/>
              </a:rPr>
            </a:br>
            <a:r>
              <a:rPr lang="en-US" altLang="ko-KR" sz="1400" kern="0" dirty="0">
                <a:latin typeface="Arial" charset="0"/>
              </a:rPr>
              <a:t>3:00PM-3:30PM</a:t>
            </a:r>
            <a:endParaRPr lang="ko-KR" altLang="en-US" sz="1400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0B72A102-03BA-47E3-8FFE-6A8D21495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932312"/>
            <a:ext cx="6381750" cy="49617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0A626F5-424C-4E36-BD35-660D24B66BBF}"/>
              </a:ext>
            </a:extLst>
          </p:cNvPr>
          <p:cNvSpPr txBox="1"/>
          <p:nvPr/>
        </p:nvSpPr>
        <p:spPr>
          <a:xfrm>
            <a:off x="2362200" y="5805867"/>
            <a:ext cx="69888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Location: 3 Park Avenue, (​IEEE-SA Office), New York City, NY, USA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7548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5B354D-2371-4859-878C-BE1628559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Information of next meeting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B515C96-36BA-4761-BD09-EBBE4E090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8A0480F-6D50-4F65-961B-DE7F1F1F9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33</a:t>
            </a:fld>
            <a:endParaRPr lang="en-US">
              <a:latin typeface="Myriad Pro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E9C5FB-2718-4BF6-B342-5EB5978C5C70}"/>
              </a:ext>
            </a:extLst>
          </p:cNvPr>
          <p:cNvSpPr txBox="1"/>
          <p:nvPr/>
        </p:nvSpPr>
        <p:spPr>
          <a:xfrm>
            <a:off x="2362200" y="5805867"/>
            <a:ext cx="69888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Location: 3 Park Avenue, (​IEEE-SA Office), New York City, NY, USA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2C13F29-95F3-4574-B6DE-B00F1C0C8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85" y="682801"/>
            <a:ext cx="6624229" cy="515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0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Session Time and Location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34</a:t>
            </a:fld>
            <a:endParaRPr lang="en-US">
              <a:latin typeface="Myriad Pro" charset="0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ABC99F8-D7CB-48D8-8984-2577769A2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9" name="Text Box 47">
            <a:extLst>
              <a:ext uri="{FF2B5EF4-FFF2-40B4-BE49-F238E27FC236}">
                <a16:creationId xmlns:a16="http://schemas.microsoft.com/office/drawing/2014/main" id="{79C388CD-2C39-4E85-B431-9C095B148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8640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※ Location</a:t>
            </a:r>
          </a:p>
          <a:p>
            <a:pPr marL="452438" indent="-180975"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3 Park Avenue, (​IEEE-SA Office), New York City, NY, USA</a:t>
            </a:r>
            <a:endParaRPr lang="en-US" sz="1400" b="1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3573B78D-37F0-4141-A89B-A5A4E05EC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600656"/>
              </p:ext>
            </p:extLst>
          </p:nvPr>
        </p:nvGraphicFramePr>
        <p:xfrm>
          <a:off x="381000" y="1066800"/>
          <a:ext cx="8382000" cy="4267200"/>
        </p:xfrm>
        <a:graphic>
          <a:graphicData uri="http://schemas.openxmlformats.org/drawingml/2006/table">
            <a:tbl>
              <a:tblPr firstRow="1" firstCol="1" bandRow="1"/>
              <a:tblGrid>
                <a:gridCol w="1060230">
                  <a:extLst>
                    <a:ext uri="{9D8B030D-6E8A-4147-A177-3AD203B41FA5}">
                      <a16:colId xmlns:a16="http://schemas.microsoft.com/office/drawing/2014/main" val="385184775"/>
                    </a:ext>
                  </a:extLst>
                </a:gridCol>
                <a:gridCol w="1682970">
                  <a:extLst>
                    <a:ext uri="{9D8B030D-6E8A-4147-A177-3AD203B41FA5}">
                      <a16:colId xmlns:a16="http://schemas.microsoft.com/office/drawing/2014/main" val="1987718144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1701110979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964742883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679344801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1253518222"/>
                    </a:ext>
                  </a:extLst>
                </a:gridCol>
              </a:tblGrid>
              <a:tr h="531567">
                <a:tc>
                  <a:txBody>
                    <a:bodyPr/>
                    <a:lstStyle/>
                    <a:p>
                      <a:endParaRPr lang="ko-KR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Monday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(April 25, 2022)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Tuesday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(April 26, 2022)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Wednesday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(April 27, 2022)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Thursday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(April 28, 2022)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Friday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(April 29, 2022)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0754"/>
                  </a:ext>
                </a:extLst>
              </a:tr>
              <a:tr h="722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AM-1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9:00-10:30a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IEEE</a:t>
                      </a:r>
                      <a:r>
                        <a:rPr lang="ko-KR" altLang="en-US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3079.1 TG</a:t>
                      </a:r>
                    </a:p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(Review Contribution)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WG Meeting</a:t>
                      </a:r>
                    </a:p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(TGs Summary)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448669"/>
                  </a:ext>
                </a:extLst>
              </a:tr>
              <a:tr h="1165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AM-2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11:00a-12:30p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Open Plenary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Roll Call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Reviewing last meeting </a:t>
                      </a:r>
                      <a:b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minutes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(Introducing participants)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IEEE</a:t>
                      </a:r>
                      <a:r>
                        <a:rPr lang="ko-KR" altLang="en-US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3079.2 TG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(Review Contribution)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IEEE</a:t>
                      </a:r>
                      <a:r>
                        <a:rPr lang="ko-KR" altLang="en-US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3079.2 TG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(Writing Draft)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IEEE</a:t>
                      </a:r>
                      <a:r>
                        <a:rPr lang="ko-KR" altLang="en-US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3079.2 TG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(Writing Draft)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WG Closing Plenary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176381"/>
                  </a:ext>
                </a:extLst>
              </a:tr>
              <a:tr h="873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PM-1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1:30 – 3:00p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WG Meeting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IEEE</a:t>
                      </a:r>
                      <a:r>
                        <a:rPr lang="ko-KR" altLang="en-US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3079.2 TG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(Review Contribution)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IEEE</a:t>
                      </a:r>
                      <a:r>
                        <a:rPr lang="ko-KR" altLang="en-US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3079.2 TG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(Writing Draft)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IEEE</a:t>
                      </a:r>
                      <a:r>
                        <a:rPr lang="ko-KR" altLang="en-US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3079.2 TG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(Writing Draft)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80794"/>
                  </a:ext>
                </a:extLst>
              </a:tr>
              <a:tr h="974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PM-2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3:30 – 5:00p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WG Meeting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IEEE</a:t>
                      </a:r>
                      <a:r>
                        <a:rPr lang="ko-KR" altLang="en-US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3079.3 TG</a:t>
                      </a:r>
                    </a:p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(Review Contribution)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IEEE</a:t>
                      </a:r>
                      <a:r>
                        <a:rPr lang="ko-KR" altLang="en-US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3079.3 TG</a:t>
                      </a:r>
                    </a:p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(Discuss &amp; Reflect)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IEEE</a:t>
                      </a:r>
                      <a:r>
                        <a:rPr lang="ko-KR" altLang="en-US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3079.3 TG</a:t>
                      </a:r>
                    </a:p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(Discuss &amp; Reflect)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532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567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025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Session Time and Location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3</a:t>
            </a:fld>
            <a:endParaRPr lang="en-US">
              <a:latin typeface="Myriad Pro" charset="0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ABC99F8-D7CB-48D8-8984-2577769A2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7" name="Text Box 47">
            <a:extLst>
              <a:ext uri="{FF2B5EF4-FFF2-40B4-BE49-F238E27FC236}">
                <a16:creationId xmlns:a16="http://schemas.microsoft.com/office/drawing/2014/main" id="{2606C0B5-E294-4B3C-B4B6-545E18A00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539" y="5029200"/>
            <a:ext cx="8382000" cy="102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※ Location</a:t>
            </a:r>
          </a:p>
          <a:p>
            <a:pPr marL="452438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KRISS Office, 267 </a:t>
            </a:r>
            <a:r>
              <a:rPr lang="en-US" altLang="ko-KR" sz="14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Gajeong-ro</a:t>
            </a:r>
            <a:r>
              <a:rPr lang="en-US" altLang="ko-KR" sz="1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US" altLang="ko-KR" sz="14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Yuseong-gu</a:t>
            </a:r>
            <a:r>
              <a:rPr lang="en-US" altLang="ko-KR" sz="1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, Daejeon, Republic of Korea</a:t>
            </a:r>
          </a:p>
          <a:p>
            <a:pPr marL="452438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0" i="0" u="none" strike="noStrike" dirty="0">
                <a:solidFill>
                  <a:srgbClr val="00629B"/>
                </a:solidFill>
                <a:effectLst/>
                <a:latin typeface="Verdana" panose="020B0604030504040204" pitchFamily="34" charset="0"/>
                <a:hlinkClick r:id="rId2"/>
              </a:rPr>
              <a:t>https://zoom.us/j/97965061721?pwd=K3l1YmRIcWVFVkF5S2pjYkxtd2VEdz09</a:t>
            </a:r>
            <a:endParaRPr lang="en-US" sz="1400" b="1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C7364A2F-E29A-4E9F-936B-63B83587B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486923"/>
              </p:ext>
            </p:extLst>
          </p:nvPr>
        </p:nvGraphicFramePr>
        <p:xfrm>
          <a:off x="380539" y="974426"/>
          <a:ext cx="8382000" cy="3842348"/>
        </p:xfrm>
        <a:graphic>
          <a:graphicData uri="http://schemas.openxmlformats.org/drawingml/2006/table">
            <a:tbl>
              <a:tblPr firstRow="1" firstCol="1" bandRow="1"/>
              <a:tblGrid>
                <a:gridCol w="1060230">
                  <a:extLst>
                    <a:ext uri="{9D8B030D-6E8A-4147-A177-3AD203B41FA5}">
                      <a16:colId xmlns:a16="http://schemas.microsoft.com/office/drawing/2014/main" val="385184775"/>
                    </a:ext>
                  </a:extLst>
                </a:gridCol>
                <a:gridCol w="1682970">
                  <a:extLst>
                    <a:ext uri="{9D8B030D-6E8A-4147-A177-3AD203B41FA5}">
                      <a16:colId xmlns:a16="http://schemas.microsoft.com/office/drawing/2014/main" val="1987718144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1701110979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964742883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679344801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1253518222"/>
                    </a:ext>
                  </a:extLst>
                </a:gridCol>
              </a:tblGrid>
              <a:tr h="531567">
                <a:tc>
                  <a:txBody>
                    <a:bodyPr/>
                    <a:lstStyle/>
                    <a:p>
                      <a:endParaRPr lang="ko-KR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Monday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(February 07, 2022)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Tuesday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(February 08, 2022)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Wednesday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(February 09, 2022)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Thursday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(February 10, 2022)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Friday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(February 11, 2022)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0754"/>
                  </a:ext>
                </a:extLst>
              </a:tr>
              <a:tr h="722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AM-1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9:00-10:30a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IEEE</a:t>
                      </a:r>
                      <a:r>
                        <a:rPr lang="ko-KR" altLang="en-US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3079.1 TG</a:t>
                      </a:r>
                    </a:p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(Review Contribution)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strike="sng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IEEE</a:t>
                      </a:r>
                      <a:r>
                        <a:rPr lang="ko-KR" altLang="en-US" sz="1200" strike="sng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strike="sng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3079.1 TG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strike="sng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(Writing Draft)</a:t>
                      </a:r>
                      <a:endParaRPr lang="ko-KR" altLang="ko-KR" sz="1200" strike="sngStrike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1" hangingPunct="1">
                        <a:spcAft>
                          <a:spcPts val="0"/>
                        </a:spcAft>
                      </a:pPr>
                      <a:r>
                        <a:rPr lang="en-US" altLang="ko-KR" sz="1200" strike="sngStrike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IEEE</a:t>
                      </a:r>
                      <a:r>
                        <a:rPr lang="ko-KR" altLang="en-US" sz="1200" strike="sngStrike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strike="sngStrike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3079.1 TG</a:t>
                      </a:r>
                    </a:p>
                    <a:p>
                      <a:pPr marL="0" algn="ctr" defTabSz="685800" rtl="0" eaLnBrk="1" latinLnBrk="1" hangingPunct="1">
                        <a:spcAft>
                          <a:spcPts val="0"/>
                        </a:spcAft>
                      </a:pPr>
                      <a:r>
                        <a:rPr lang="en-US" altLang="ko-KR" sz="1200" strike="sngStrike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(Writing Draft)</a:t>
                      </a:r>
                      <a:endParaRPr lang="ko-KR" altLang="ko-KR" sz="1200" strike="sngStrike" kern="120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WG Meeting</a:t>
                      </a:r>
                    </a:p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(TGs Summary)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448669"/>
                  </a:ext>
                </a:extLst>
              </a:tr>
              <a:tr h="1165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AM-2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11:00a-12:30p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Open Plenary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Roll Call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Reviewing last meeting </a:t>
                      </a:r>
                      <a:b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minutes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(Introducing participants)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IEEE</a:t>
                      </a:r>
                      <a:r>
                        <a:rPr lang="ko-KR" altLang="en-US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3079.2 TG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(Review Contribution)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IEEE</a:t>
                      </a:r>
                      <a:r>
                        <a:rPr lang="ko-KR" altLang="en-US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3079.2 TG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(Writing Draft)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IEEE</a:t>
                      </a:r>
                      <a:r>
                        <a:rPr lang="ko-KR" altLang="en-US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3079.2 TG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(Writing Draft)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WG Closing Plenary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176381"/>
                  </a:ext>
                </a:extLst>
              </a:tr>
              <a:tr h="587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PM-1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1:30 – 3:30p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1" hangingPunct="1">
                        <a:spcAft>
                          <a:spcPts val="0"/>
                        </a:spcAft>
                      </a:pPr>
                      <a:r>
                        <a:rPr lang="en-US" altLang="ko-KR" sz="1200" strike="sngStrike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WG Meeting</a:t>
                      </a:r>
                      <a:endParaRPr lang="ko-KR" altLang="en-US" sz="1200" strike="sngStrike" kern="120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IEEE</a:t>
                      </a:r>
                      <a:r>
                        <a:rPr lang="ko-KR" altLang="en-US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3079.2 TG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(Review Contribution)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IEEE</a:t>
                      </a:r>
                      <a:r>
                        <a:rPr lang="ko-KR" altLang="en-US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3079.2 TG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(Writing Draft)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IEEE</a:t>
                      </a:r>
                      <a:r>
                        <a:rPr lang="ko-KR" altLang="en-US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3079.2 TG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(Writing Draft)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80794"/>
                  </a:ext>
                </a:extLst>
              </a:tr>
              <a:tr h="835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PM-2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4:00 – 6:00p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1" hangingPunct="1">
                        <a:spcAft>
                          <a:spcPts val="0"/>
                        </a:spcAft>
                      </a:pPr>
                      <a:r>
                        <a:rPr lang="en-US" altLang="ko-KR" sz="1200" strike="sngStrike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WG Meeting</a:t>
                      </a:r>
                      <a:endParaRPr lang="ko-KR" altLang="ko-KR" sz="1200" strike="sngStrike" kern="120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IEEE</a:t>
                      </a:r>
                      <a:r>
                        <a:rPr lang="ko-KR" altLang="en-US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3079.3 TG</a:t>
                      </a:r>
                    </a:p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(Review Contribution)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IEEE</a:t>
                      </a:r>
                      <a:r>
                        <a:rPr lang="ko-KR" altLang="en-US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3079.3 TG</a:t>
                      </a:r>
                    </a:p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(Discuss &amp; Reflect)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sngStrike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IEEE</a:t>
                      </a:r>
                      <a:r>
                        <a:rPr lang="ko-KR" altLang="en-US" sz="1200" strike="sngStrike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strike="sngStrike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3079.3 TG</a:t>
                      </a:r>
                    </a:p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sngStrike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(Discuss &amp; Reflect)</a:t>
                      </a:r>
                      <a:endParaRPr lang="ko-KR" altLang="ko-KR" sz="1200" strike="sngStrike" kern="120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532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561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>
          <a:xfrm>
            <a:off x="2913062" y="2743200"/>
            <a:ext cx="3317875" cy="685800"/>
          </a:xfrm>
        </p:spPr>
        <p:txBody>
          <a:bodyPr/>
          <a:lstStyle/>
          <a:p>
            <a:pPr algn="ctr"/>
            <a:r>
              <a:rPr kumimoji="1" lang="en-US" altLang="ja-JP" dirty="0">
                <a:ea typeface="ＭＳ Ｐゴシック" pitchFamily="50" charset="-128"/>
              </a:rPr>
              <a:t>WG Issues</a:t>
            </a:r>
            <a:endParaRPr kumimoji="1" lang="ja-JP" altLang="en-US" dirty="0">
              <a:ea typeface="ＭＳ Ｐゴシック" pitchFamily="50" charset="-128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AC0A3B7-BC06-42E9-A8DC-C376A22F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4</a:t>
            </a:fld>
            <a:endParaRPr lang="en-US">
              <a:latin typeface="Myriad Pro" charset="0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720ADEC-9712-49F5-962A-871577929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</p:spTree>
    <p:extLst>
      <p:ext uri="{BB962C8B-B14F-4D97-AF65-F5344CB8AC3E}">
        <p14:creationId xmlns:p14="http://schemas.microsoft.com/office/powerpoint/2010/main" val="1475496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2646FD-14AF-459E-A395-E2C45F34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Approval Changing of the WG Title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10D52D-E7E0-4B98-BB9D-124CDEA0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5</a:t>
            </a:fld>
            <a:endParaRPr lang="en-US">
              <a:latin typeface="Myriad Pro" charset="0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6E21E7-8B6D-4406-AA8F-EA281EC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F39F648-3A95-4129-808C-B12EE54BF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752600"/>
            <a:ext cx="6858000" cy="230896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Before: </a:t>
            </a: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	</a:t>
            </a:r>
            <a:r>
              <a:rPr lang="en-US" altLang="zh-HK" sz="2400" dirty="0">
                <a:solidFill>
                  <a:srgbClr val="0070C0"/>
                </a:solidFill>
                <a:latin typeface="Times New Roman" pitchFamily="18" charset="0"/>
                <a:ea typeface="PMingLiU" charset="-120"/>
                <a:cs typeface="+mn-cs"/>
              </a:rPr>
              <a:t>Cyber Sickness Reduction Technology WG</a:t>
            </a: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After:</a:t>
            </a: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	</a:t>
            </a:r>
            <a:r>
              <a:rPr lang="en-US" altLang="zh-HK" sz="2400" dirty="0">
                <a:solidFill>
                  <a:srgbClr val="FF0000"/>
                </a:solidFill>
                <a:latin typeface="Times New Roman" pitchFamily="18" charset="0"/>
                <a:ea typeface="PMingLiU" charset="-120"/>
                <a:cs typeface="+mn-cs"/>
              </a:rPr>
              <a:t>Human Factors for Immersive Content WG</a:t>
            </a:r>
          </a:p>
        </p:txBody>
      </p:sp>
    </p:spTree>
    <p:extLst>
      <p:ext uri="{BB962C8B-B14F-4D97-AF65-F5344CB8AC3E}">
        <p14:creationId xmlns:p14="http://schemas.microsoft.com/office/powerpoint/2010/main" val="606115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2646FD-14AF-459E-A395-E2C45F34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New PARs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10D52D-E7E0-4B98-BB9D-124CDEA0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6</a:t>
            </a:fld>
            <a:endParaRPr lang="en-US">
              <a:latin typeface="Myriad Pro" charset="0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6E21E7-8B6D-4406-AA8F-EA281EC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F39F648-3A95-4129-808C-B12EE54BF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752600"/>
            <a:ext cx="6858000" cy="230896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IEEE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3079.3</a:t>
            </a: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: </a:t>
            </a:r>
          </a:p>
          <a:p>
            <a:pPr marL="628650" indent="-254000" eaLnBrk="0" hangingPunct="0">
              <a:buFont typeface="Wingdings" panose="05000000000000000000" pitchFamily="2" charset="2"/>
              <a:buChar char="§"/>
              <a:tabLst>
                <a:tab pos="1271588" algn="l"/>
              </a:tabLst>
              <a:defRPr/>
            </a:pPr>
            <a:r>
              <a:rPr lang="en-US" altLang="zh-HK" sz="2400" dirty="0">
                <a:solidFill>
                  <a:srgbClr val="0070C0"/>
                </a:solidFill>
                <a:latin typeface="Times New Roman" pitchFamily="18" charset="0"/>
                <a:ea typeface="PMingLiU" charset="-120"/>
                <a:cs typeface="+mn-cs"/>
              </a:rPr>
              <a:t>Official start</a:t>
            </a:r>
          </a:p>
          <a:p>
            <a:pPr marL="628650" indent="-254000" eaLnBrk="0" hangingPunct="0">
              <a:buFont typeface="Wingdings" panose="05000000000000000000" pitchFamily="2" charset="2"/>
              <a:buChar char="§"/>
              <a:tabLst>
                <a:tab pos="1271588" algn="l"/>
              </a:tabLst>
              <a:defRPr/>
            </a:pPr>
            <a:endParaRPr lang="en-US" altLang="zh-HK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IEEE 3079.2.1:</a:t>
            </a:r>
          </a:p>
          <a:p>
            <a:pPr marL="628650" indent="-254000" eaLnBrk="0" hangingPunct="0">
              <a:buFont typeface="Wingdings" panose="05000000000000000000" pitchFamily="2" charset="2"/>
              <a:buChar char="§"/>
              <a:tabLst>
                <a:tab pos="1271588" algn="l"/>
              </a:tabLst>
              <a:defRPr/>
            </a:pPr>
            <a:r>
              <a:rPr lang="en-US" altLang="zh-HK" sz="2400" dirty="0">
                <a:solidFill>
                  <a:srgbClr val="FF0000"/>
                </a:solidFill>
                <a:latin typeface="Times New Roman" pitchFamily="18" charset="0"/>
                <a:ea typeface="PMingLiU" charset="-120"/>
                <a:cs typeface="+mn-cs"/>
              </a:rPr>
              <a:t>Approved on </a:t>
            </a:r>
            <a:r>
              <a:rPr lang="en-US" altLang="zh-HK" sz="2400" dirty="0" err="1">
                <a:solidFill>
                  <a:srgbClr val="FF0000"/>
                </a:solidFill>
                <a:latin typeface="Times New Roman" pitchFamily="18" charset="0"/>
                <a:ea typeface="PMingLiU" charset="-120"/>
                <a:cs typeface="+mn-cs"/>
              </a:rPr>
              <a:t>NesCom</a:t>
            </a:r>
            <a:endParaRPr lang="en-US" altLang="zh-HK" sz="2400" dirty="0">
              <a:solidFill>
                <a:srgbClr val="FF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marL="628650" indent="-254000" eaLnBrk="0" hangingPunct="0">
              <a:buFont typeface="Wingdings" panose="05000000000000000000" pitchFamily="2" charset="2"/>
              <a:buChar char="§"/>
              <a:tabLst>
                <a:tab pos="1271588" algn="l"/>
              </a:tabLst>
              <a:defRPr/>
            </a:pPr>
            <a:r>
              <a:rPr lang="en-US" altLang="zh-HK" sz="2400" dirty="0">
                <a:solidFill>
                  <a:srgbClr val="FF0000"/>
                </a:solidFill>
                <a:latin typeface="Times New Roman" pitchFamily="18" charset="0"/>
                <a:ea typeface="PMingLiU" charset="-120"/>
                <a:cs typeface="+mn-cs"/>
              </a:rPr>
              <a:t>Official start at April meeting</a:t>
            </a:r>
          </a:p>
        </p:txBody>
      </p:sp>
    </p:spTree>
    <p:extLst>
      <p:ext uri="{BB962C8B-B14F-4D97-AF65-F5344CB8AC3E}">
        <p14:creationId xmlns:p14="http://schemas.microsoft.com/office/powerpoint/2010/main" val="2112895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>
          <a:xfrm>
            <a:off x="2913062" y="2743200"/>
            <a:ext cx="3317875" cy="685800"/>
          </a:xfrm>
        </p:spPr>
        <p:txBody>
          <a:bodyPr/>
          <a:lstStyle/>
          <a:p>
            <a:pPr algn="ctr"/>
            <a:r>
              <a:rPr kumimoji="1" lang="en-US" altLang="ja-JP" dirty="0">
                <a:ea typeface="ＭＳ Ｐゴシック" pitchFamily="50" charset="-128"/>
              </a:rPr>
              <a:t>WG Motions  </a:t>
            </a:r>
            <a:endParaRPr kumimoji="1" lang="ja-JP" altLang="en-US" dirty="0">
              <a:ea typeface="ＭＳ Ｐゴシック" pitchFamily="50" charset="-128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AC0A3B7-BC06-42E9-A8DC-C376A22F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7</a:t>
            </a:fld>
            <a:endParaRPr lang="en-US">
              <a:latin typeface="Myriad Pro" charset="0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720ADEC-9712-49F5-962A-871577929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</p:spTree>
    <p:extLst>
      <p:ext uri="{BB962C8B-B14F-4D97-AF65-F5344CB8AC3E}">
        <p14:creationId xmlns:p14="http://schemas.microsoft.com/office/powerpoint/2010/main" val="4119591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2646FD-14AF-459E-A395-E2C45F34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WG Motion #1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10D52D-E7E0-4B98-BB9D-124CDEA0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8</a:t>
            </a:fld>
            <a:endParaRPr lang="en-US">
              <a:latin typeface="Myriad Pro" charset="0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6E21E7-8B6D-4406-AA8F-EA281EC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3079-22-0013-00-0000-Session #21 WG Closing Plenary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F39F648-3A95-4129-808C-B12EE54BF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897458"/>
            <a:ext cx="8686800" cy="40940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o approve the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document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‘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3079-22-0001-00-0000-Session #21 Agenda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’</a:t>
            </a:r>
            <a:endParaRPr lang="en-GB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Move: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Sangkwon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Peter Jeong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Second: </a:t>
            </a:r>
            <a:r>
              <a:rPr lang="en-US" altLang="ko-KR" sz="24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HyeonWoo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Nam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 8</a:t>
            </a: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00</a:t>
            </a: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Passes </a:t>
            </a:r>
          </a:p>
        </p:txBody>
      </p:sp>
    </p:spTree>
    <p:extLst>
      <p:ext uri="{BB962C8B-B14F-4D97-AF65-F5344CB8AC3E}">
        <p14:creationId xmlns:p14="http://schemas.microsoft.com/office/powerpoint/2010/main" val="1268591547"/>
      </p:ext>
    </p:extLst>
  </p:cSld>
  <p:clrMapOvr>
    <a:masterClrMapping/>
  </p:clrMapOvr>
</p:sld>
</file>

<file path=ppt/theme/theme1.xml><?xml version="1.0" encoding="utf-8"?>
<a:theme xmlns:a="http://schemas.openxmlformats.org/drawingml/2006/main" name="IEEE-S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IEEE-SA Powerpoint Template</Template>
  <TotalTime>7696</TotalTime>
  <Words>1952</Words>
  <Application>Microsoft Office PowerPoint</Application>
  <PresentationFormat>화면 슬라이드 쇼(4:3)</PresentationFormat>
  <Paragraphs>470</Paragraphs>
  <Slides>36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36</vt:i4>
      </vt:variant>
    </vt:vector>
  </HeadingPairs>
  <TitlesOfParts>
    <vt:vector size="46" baseType="lpstr">
      <vt:lpstr>Myriad Pro</vt:lpstr>
      <vt:lpstr>맑은 고딕</vt:lpstr>
      <vt:lpstr>Arial</vt:lpstr>
      <vt:lpstr>Calibri</vt:lpstr>
      <vt:lpstr>Times New Roman</vt:lpstr>
      <vt:lpstr>Verdana</vt:lpstr>
      <vt:lpstr>Wingdings</vt:lpstr>
      <vt:lpstr>IEEE-SA Powerpoint Template</vt:lpstr>
      <vt:lpstr>Office 테마</vt:lpstr>
      <vt:lpstr>1_Office 테마</vt:lpstr>
      <vt:lpstr>PowerPoint 프레젠테이션</vt:lpstr>
      <vt:lpstr>Compliance with  IEEE Standards Policies and Procedures</vt:lpstr>
      <vt:lpstr>IEEE 3079 Human Factor for Immersive Content Working Group Beom-Ryeol Lee, lbr@etri.re.kr</vt:lpstr>
      <vt:lpstr>Session Time and Location</vt:lpstr>
      <vt:lpstr>WG Issues</vt:lpstr>
      <vt:lpstr>Approval Changing of the WG Title</vt:lpstr>
      <vt:lpstr>New PARs</vt:lpstr>
      <vt:lpstr>WG Motions  </vt:lpstr>
      <vt:lpstr>WG Motion #1</vt:lpstr>
      <vt:lpstr>WG Motion #2</vt:lpstr>
      <vt:lpstr>WG Motion #3</vt:lpstr>
      <vt:lpstr>WG Motion #4</vt:lpstr>
      <vt:lpstr>WG Motion #5</vt:lpstr>
      <vt:lpstr>WG Motion #6</vt:lpstr>
      <vt:lpstr>WG Motion #7</vt:lpstr>
      <vt:lpstr>WG Motion #8</vt:lpstr>
      <vt:lpstr>WG Motion #9</vt:lpstr>
      <vt:lpstr>WG Motion #10</vt:lpstr>
      <vt:lpstr>WG Motion #11</vt:lpstr>
      <vt:lpstr>WG Motion #12</vt:lpstr>
      <vt:lpstr>WG Motion #13</vt:lpstr>
      <vt:lpstr>WG Motion #14</vt:lpstr>
      <vt:lpstr>WG Motion #15</vt:lpstr>
      <vt:lpstr>WG Motion #16</vt:lpstr>
      <vt:lpstr>Action Item</vt:lpstr>
      <vt:lpstr>WG Action Item</vt:lpstr>
      <vt:lpstr>PowerPoint 프레젠테이션</vt:lpstr>
      <vt:lpstr>PowerPoint 프레젠테이션</vt:lpstr>
      <vt:lpstr>PowerPoint 프레젠테이션</vt:lpstr>
      <vt:lpstr>Attendees</vt:lpstr>
      <vt:lpstr>Future Sessions – 2022</vt:lpstr>
      <vt:lpstr>Future Sessions – 2023</vt:lpstr>
      <vt:lpstr>Information of next meeting</vt:lpstr>
      <vt:lpstr>Information of next meeting</vt:lpstr>
      <vt:lpstr>Session Time and Location</vt:lpstr>
      <vt:lpstr>PowerPoint 프레젠테이션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Using a Light Image</dc:title>
  <dc:creator>jkenny</dc:creator>
  <cp:lastModifiedBy>Jeong Sangkwon</cp:lastModifiedBy>
  <cp:revision>351</cp:revision>
  <cp:lastPrinted>2018-02-28T09:01:45Z</cp:lastPrinted>
  <dcterms:created xsi:type="dcterms:W3CDTF">2014-10-13T13:02:20Z</dcterms:created>
  <dcterms:modified xsi:type="dcterms:W3CDTF">2022-11-12T11:32:36Z</dcterms:modified>
</cp:coreProperties>
</file>