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899" r:id="rId1"/>
  </p:sldMasterIdLst>
  <p:notesMasterIdLst>
    <p:notesMasterId r:id="rId13"/>
  </p:notesMasterIdLst>
  <p:handoutMasterIdLst>
    <p:handoutMasterId r:id="rId14"/>
  </p:handoutMasterIdLst>
  <p:sldIdLst>
    <p:sldId id="325" r:id="rId2"/>
    <p:sldId id="654" r:id="rId3"/>
    <p:sldId id="659" r:id="rId4"/>
    <p:sldId id="672" r:id="rId5"/>
    <p:sldId id="673" r:id="rId6"/>
    <p:sldId id="662" r:id="rId7"/>
    <p:sldId id="668" r:id="rId8"/>
    <p:sldId id="667" r:id="rId9"/>
    <p:sldId id="666" r:id="rId10"/>
    <p:sldId id="669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1FA1"/>
    <a:srgbClr val="E8E8E8"/>
    <a:srgbClr val="FDC82F"/>
    <a:srgbClr val="009FDA"/>
    <a:srgbClr val="0066A1"/>
    <a:srgbClr val="E37222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5026" autoAdjust="0"/>
  </p:normalViewPr>
  <p:slideViewPr>
    <p:cSldViewPr>
      <p:cViewPr varScale="1">
        <p:scale>
          <a:sx n="123" d="100"/>
          <a:sy n="123" d="100"/>
        </p:scale>
        <p:origin x="1180" y="68"/>
      </p:cViewPr>
      <p:guideLst>
        <p:guide orient="horz" pos="11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224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7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6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9EBF2-9233-9AEB-1E82-162B1BE10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63FB851-E058-085B-9D0D-930898CB1E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A05D4B4-DC06-62DD-2CF7-040C41F8B6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565D3A3-784D-65FA-DEE2-DF68B4B506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43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8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85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29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41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1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3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ko-KR" dirty="0"/>
              <a:t>3079-24-0000-00-0000- NFT-based avatar information management standardization framework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ko-KR" dirty="0"/>
              <a:t>3079-24-0019-00-0000- NFT-based avatar information management standardization framework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475210" y="6610351"/>
            <a:ext cx="79829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3079-243-0000-00-000- NFT-based avatar information management standardization framework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7848600" cy="83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[Standardized framework for avatar data transfer using preset values across metaverse platforms</a:t>
            </a:r>
            <a:r>
              <a:rPr lang="en-US" altLang="ko-KR" dirty="0"/>
              <a:t> ]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3079.3.2.1</a:t>
            </a:r>
            <a:r>
              <a:rPr lang="en-US" dirty="0"/>
              <a:t> 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6096000" cy="1676400"/>
          </a:xfrm>
        </p:spPr>
        <p:txBody>
          <a:bodyPr>
            <a:norm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[Jun young Kwak / UT Plus Interactive Inc.  ]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[Hyun Duck Shin / HSU]</a:t>
            </a:r>
          </a:p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[Ki </a:t>
            </a:r>
            <a:r>
              <a:rPr lang="en-US" altLang="ko-KR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Taek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Park</a:t>
            </a:r>
            <a:r>
              <a:rPr lang="ko-KR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HSU]</a:t>
            </a:r>
          </a:p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[Dae ki Kang</a:t>
            </a:r>
            <a:r>
              <a:rPr lang="ko-KR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DSU]</a:t>
            </a:r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BABBDA2-98C7-1135-9A89-382D75FD5D38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3079-24-0103-00-0003- avatar data transfer using preset values across metaverse platforms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>
                <a:solidFill>
                  <a:schemeClr val="tx1"/>
                </a:solidFill>
                <a:cs typeface="ＭＳ Ｐゴシック" pitchFamily="-84" charset="-128"/>
              </a:rPr>
              <a:t>Avatar Data JSON representaion</a:t>
            </a:r>
            <a:endParaRPr lang="en-US" sz="2000" dirty="0">
              <a:solidFill>
                <a:schemeClr val="tx1"/>
              </a:solidFill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9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17148E-B4AD-63E9-95F9-0BBD619550B0}"/>
              </a:ext>
            </a:extLst>
          </p:cNvPr>
          <p:cNvSpPr txBox="1"/>
          <p:nvPr/>
        </p:nvSpPr>
        <p:spPr>
          <a:xfrm>
            <a:off x="1754876" y="537656"/>
            <a:ext cx="6093724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"appearance":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"description": "Appearance attributes defining the look of the avatar in VRM and glTF formats.",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"type": "object",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"properties":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"height":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"Height of the avatar.",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"number"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"bodyShape":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"Body shape description of the avatar.",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"skinColor":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"Skin color of the avatar.",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"hairStyle":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"Hair style of the avatar.",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"clothingStyle":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"Clothing style preferences for the avatar.",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"accessories":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"description": "Accessories the avatar is wearing, such as glasses or jewelry.",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"type": "array",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"items":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  }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  }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}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"format": {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"description": "The file format of the avatar model, e.g., VRM, glTF.",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  "type": "string"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  }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},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  "required": ["copyright", "creator", "license", "personalInfo", "appearance", "format"]</a:t>
            </a:r>
          </a:p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en-US" altLang="ko-KR" sz="500" dirty="0">
                <a:effectLst/>
              </a:rPr>
              <a:t>}</a:t>
            </a:r>
            <a:endParaRPr lang="en-US" altLang="ko-KR" sz="500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3DD094A4-4214-EE4A-308B-033CE4AFE496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670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046464"/>
            <a:ext cx="8229601" cy="4820936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3079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Factor for Immersive Content Working Group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5F30301-64D6-30B9-97D6-652173C6F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57" y="838200"/>
            <a:ext cx="5225143" cy="5159624"/>
          </a:xfrm>
          <a:prstGeom prst="rect">
            <a:avLst/>
          </a:prstGeom>
        </p:spPr>
      </p:pic>
      <p:sp>
        <p:nvSpPr>
          <p:cNvPr id="9" name="바닥글 개체 틀 5">
            <a:extLst>
              <a:ext uri="{FF2B5EF4-FFF2-40B4-BE49-F238E27FC236}">
                <a16:creationId xmlns:a16="http://schemas.microsoft.com/office/drawing/2014/main" id="{CE0824D0-AF1C-9192-6D60-9BC0EA4C0736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31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Scope of Avatar Data Transfer (using Preset Values)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ja-JP" sz="1600" dirty="0">
              <a:cs typeface="ＭＳ Ｐゴシック" pitchFamily="-84" charset="-128"/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Ensures Compatibility and consistency of user avatar visual data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Avatar visual customization, interacton data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Clarifying ownership of digital identity and content.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Transfering the User’s avatar data from the metaverse service to another metaverse service.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Provides interoperability and scalability between various XR metaverse platforms.</a:t>
            </a:r>
          </a:p>
          <a:p>
            <a:pPr marL="342900" indent="-342900" eaLnBrk="1" hangingPunct="1">
              <a:buFont typeface="+mj-lt"/>
              <a:buAutoNum type="arabicPeriod"/>
            </a:pPr>
            <a:endParaRPr lang="en-US" altLang="ja-JP" sz="1600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600" dirty="0">
              <a:cs typeface="ＭＳ Ｐゴシック" pitchFamily="-84" charset="-128"/>
            </a:endParaRPr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487C8EAE-0953-18C1-B5C4-875E6EB5ADFC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347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F5F4B-0238-2454-E370-A5525A5E0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B038986-A15F-BD41-7E75-426ABC184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Scenario Architecture</a:t>
            </a:r>
          </a:p>
        </p:txBody>
      </p:sp>
      <p:sp>
        <p:nvSpPr>
          <p:cNvPr id="17412" name="Slide Number Placeholder 6">
            <a:extLst>
              <a:ext uri="{FF2B5EF4-FFF2-40B4-BE49-F238E27FC236}">
                <a16:creationId xmlns:a16="http://schemas.microsoft.com/office/drawing/2014/main" id="{1D5CCCD7-F28E-2B91-E414-6BD94832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3</a:t>
            </a:fld>
            <a:endParaRPr lang="en-US" sz="1400" dirty="0">
              <a:latin typeface="Myriad Pro" charset="0"/>
            </a:endParaRPr>
          </a:p>
        </p:txBody>
      </p:sp>
      <p:pic>
        <p:nvPicPr>
          <p:cNvPr id="3" name="그림 2" descr="텍스트, 도표, 스크린샷, 폰트이(가) 표시된 사진&#10;&#10;자동 생성된 설명">
            <a:extLst>
              <a:ext uri="{FF2B5EF4-FFF2-40B4-BE49-F238E27FC236}">
                <a16:creationId xmlns:a16="http://schemas.microsoft.com/office/drawing/2014/main" id="{A8A1A3F4-BAA4-8B19-F00E-6EE01717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922992"/>
            <a:ext cx="7175078" cy="5020608"/>
          </a:xfrm>
          <a:prstGeom prst="rect">
            <a:avLst/>
          </a:prstGeom>
        </p:spPr>
      </p:pic>
      <p:sp>
        <p:nvSpPr>
          <p:cNvPr id="5" name="바닥글 개체 틀 5">
            <a:extLst>
              <a:ext uri="{FF2B5EF4-FFF2-40B4-BE49-F238E27FC236}">
                <a16:creationId xmlns:a16="http://schemas.microsoft.com/office/drawing/2014/main" id="{F7C50087-7724-F29E-5ED9-A67584B44E23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69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Standard preset codes for avatar appearance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4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altLang="ja-JP" sz="1600" dirty="0">
              <a:cs typeface="ＭＳ Ｐゴシック" pitchFamily="-84" charset="-128"/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Skin Tone: 001.000.000.001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Hair Style: 002.001.000.003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Eye Color: 003.002.000.002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Height: 004.180.000.000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Outfit: 005.001.001.002</a:t>
            </a:r>
          </a:p>
          <a:p>
            <a:pPr marL="342900" indent="-342900" eaLnBrk="1" hangingPunct="1">
              <a:buFont typeface="+mj-lt"/>
              <a:buAutoNum type="arabicPeriod"/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 eaLnBrk="1" hangingPunct="1">
              <a:buNone/>
            </a:pPr>
            <a:r>
              <a:rPr lang="en-US" altLang="ja-JP" sz="1600" b="1" dirty="0">
                <a:cs typeface="ＭＳ Ｐゴシック" pitchFamily="-84" charset="-128"/>
              </a:rPr>
              <a:t>Each section of the code can represent different aspects of the avatar’s appearance: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Each section of the code can represent different aspects of the avatar’s appearance: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	The first set of three digits (001, 002, 003, etc.) could denote different categories like skin tone, hair, eyes, etc.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	The second set of three digits could denote specific options within that category, like specific colors or styles.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	The subsequent sets of digits can be used to further refine the options or denote variations.</a:t>
            </a:r>
          </a:p>
          <a:p>
            <a:pPr eaLnBrk="1" hangingPunct="1">
              <a:buFontTx/>
              <a:buChar char="•"/>
            </a:pPr>
            <a:endParaRPr lang="en-US" altLang="ja-JP" sz="1600" dirty="0">
              <a:cs typeface="ＭＳ Ｐゴシック" pitchFamily="-84" charset="-128"/>
            </a:endParaRPr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AC87DB14-5454-F617-A6D5-5F9195C6AA61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976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Avatar data structure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5</a:t>
            </a:fld>
            <a:endParaRPr lang="en-US" sz="1400" dirty="0">
              <a:latin typeface="Myriad Pro" charset="0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9E4A361-8CDA-2610-9CD5-FC3AD5CD3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589116"/>
              </p:ext>
            </p:extLst>
          </p:nvPr>
        </p:nvGraphicFramePr>
        <p:xfrm>
          <a:off x="457200" y="1066800"/>
          <a:ext cx="8400937" cy="3758876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</a:tblPr>
              <a:tblGrid>
                <a:gridCol w="1821141">
                  <a:extLst>
                    <a:ext uri="{9D8B030D-6E8A-4147-A177-3AD203B41FA5}">
                      <a16:colId xmlns:a16="http://schemas.microsoft.com/office/drawing/2014/main" val="327204723"/>
                    </a:ext>
                  </a:extLst>
                </a:gridCol>
                <a:gridCol w="1316020">
                  <a:extLst>
                    <a:ext uri="{9D8B030D-6E8A-4147-A177-3AD203B41FA5}">
                      <a16:colId xmlns:a16="http://schemas.microsoft.com/office/drawing/2014/main" val="1646114452"/>
                    </a:ext>
                  </a:extLst>
                </a:gridCol>
                <a:gridCol w="1075143">
                  <a:extLst>
                    <a:ext uri="{9D8B030D-6E8A-4147-A177-3AD203B41FA5}">
                      <a16:colId xmlns:a16="http://schemas.microsoft.com/office/drawing/2014/main" val="2725633705"/>
                    </a:ext>
                  </a:extLst>
                </a:gridCol>
                <a:gridCol w="4188633">
                  <a:extLst>
                    <a:ext uri="{9D8B030D-6E8A-4147-A177-3AD203B41FA5}">
                      <a16:colId xmlns:a16="http://schemas.microsoft.com/office/drawing/2014/main" val="2954768190"/>
                    </a:ext>
                  </a:extLst>
                </a:gridCol>
              </a:tblGrid>
              <a:tr h="3053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i="0" u="none" strike="noStrike" cap="none" spc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</a:rPr>
                        <a:t>Name</a:t>
                      </a:r>
                      <a:endParaRPr lang="ko-KR" altLang="en-US" sz="11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i="0" u="none" strike="noStrike" cap="none" spc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  <a:cs typeface="Arial Unicode MS" panose="020B0604020202020204" pitchFamily="34" charset="-128"/>
                        </a:rPr>
                        <a:t>Field Name</a:t>
                      </a:r>
                      <a:endParaRPr lang="ko-KR" altLang="en-US" sz="11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i="0" u="none" strike="noStrike" cap="none" spc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  <a:cs typeface="Arial Unicode MS" panose="020B0604020202020204" pitchFamily="34" charset="-128"/>
                        </a:rPr>
                        <a:t>Type</a:t>
                      </a:r>
                      <a:endParaRPr lang="ko-KR" altLang="en-US" sz="11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i="0" u="none" strike="noStrike" cap="none" spc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  <a:cs typeface="Arial Unicode MS" panose="020B0604020202020204" pitchFamily="34" charset="-128"/>
                        </a:rPr>
                        <a:t>Description</a:t>
                      </a:r>
                      <a:endParaRPr lang="ko-KR" altLang="en-US" sz="11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590276"/>
                  </a:ext>
                </a:extLst>
              </a:tr>
              <a:tr h="259061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  <a:cs typeface="Arial Unicode MS" panose="020B0604020202020204" pitchFamily="34" charset="-128"/>
                        </a:rPr>
                        <a:t>Copyright information</a:t>
                      </a:r>
                      <a:endParaRPr lang="ko-KR" altLang="en-US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3" marR="51433" marT="60363" marB="257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‘copyright`’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Copyright notice for NFT content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85299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`creator`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The creator or author of the NFT.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05985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‘license’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Document URI address for the license under which the NFT is provided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22235"/>
                  </a:ext>
                </a:extLst>
              </a:tr>
              <a:tr h="259061">
                <a:tc rowSpan="5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KoPub돋움체 Light"/>
                          <a:cs typeface="Arial Unicode MS" panose="020B0604020202020204" pitchFamily="34" charset="-128"/>
                        </a:rPr>
                        <a:t>Avatar Style Information</a:t>
                      </a:r>
                      <a:endParaRPr lang="ko-KR" altLang="en-US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3" marR="51433" marT="60363" marB="257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‘height’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number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Avatar's height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5990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‘bodyShape’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Avatar body type description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21297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‘skinColor’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Avatar skin color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64146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‘hairStyle’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 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Avatar's Hairstyle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11802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‘clothingStyle’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Avatar's clothing style preference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86501"/>
                  </a:ext>
                </a:extLst>
              </a:tr>
              <a:tr h="259061">
                <a:tc rowSpan="5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 Unicode MS" panose="020B0604020202020204" pitchFamily="34" charset="-128"/>
                        </a:rPr>
                        <a:t>Meta Data ( VRM / glTF )</a:t>
                      </a:r>
                    </a:p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3" marR="51433" marT="60363" marB="257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‘modelFormat’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Specify model format ( VRM, glTF 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338170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‘modelVersion’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version of the model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39757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‘animationType’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Available animation types (e.g. rigging, facial expressions)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334352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‘accessories’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array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 of accessories used with avatars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197839"/>
                  </a:ext>
                </a:extLst>
              </a:tr>
              <a:tr h="2590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‘fileHash’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string</a:t>
                      </a:r>
                      <a:endParaRPr lang="en-US" altLang="ko-KR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717" marR="35717" marT="60363" marB="357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Hash value of model file, for verifying file integrity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79377"/>
                  </a:ext>
                </a:extLst>
              </a:tr>
            </a:tbl>
          </a:graphicData>
        </a:graphic>
      </p:graphicFrame>
      <p:sp>
        <p:nvSpPr>
          <p:cNvPr id="5" name="바닥글 개체 틀 5">
            <a:extLst>
              <a:ext uri="{FF2B5EF4-FFF2-40B4-BE49-F238E27FC236}">
                <a16:creationId xmlns:a16="http://schemas.microsoft.com/office/drawing/2014/main" id="{1A29791A-27A7-97A0-444B-07B44AB8A71D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19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Functional Description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6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3EE20C8-FC12-D3BC-D9C2-C32348593570}"/>
              </a:ext>
            </a:extLst>
          </p:cNvPr>
          <p:cNvSpPr/>
          <p:nvPr/>
        </p:nvSpPr>
        <p:spPr>
          <a:xfrm>
            <a:off x="736402" y="914400"/>
            <a:ext cx="1824577" cy="496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Authorization Service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(out of scope)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7A77D03-6005-030A-6A78-462AAF0FAE50}"/>
              </a:ext>
            </a:extLst>
          </p:cNvPr>
          <p:cNvSpPr/>
          <p:nvPr/>
        </p:nvSpPr>
        <p:spPr>
          <a:xfrm>
            <a:off x="3249925" y="914400"/>
            <a:ext cx="5171354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Metaverse server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7FFDF07-3BF9-204D-8239-676766DA645A}"/>
              </a:ext>
            </a:extLst>
          </p:cNvPr>
          <p:cNvSpPr/>
          <p:nvPr/>
        </p:nvSpPr>
        <p:spPr>
          <a:xfrm>
            <a:off x="3249924" y="1895524"/>
            <a:ext cx="2316453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Avatar Data API Server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(preset code)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6B89AF0-9A73-80E4-8EEF-E0D58C8C4A17}"/>
              </a:ext>
            </a:extLst>
          </p:cNvPr>
          <p:cNvSpPr/>
          <p:nvPr/>
        </p:nvSpPr>
        <p:spPr>
          <a:xfrm>
            <a:off x="262100" y="3553701"/>
            <a:ext cx="4008960" cy="19838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47721DB-CC34-692E-2B0D-F06683AE5D3B}"/>
              </a:ext>
            </a:extLst>
          </p:cNvPr>
          <p:cNvSpPr/>
          <p:nvPr/>
        </p:nvSpPr>
        <p:spPr>
          <a:xfrm>
            <a:off x="137383" y="2988781"/>
            <a:ext cx="8892317" cy="3072848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06CD84EF-3AFB-83B5-1014-63255730D427}"/>
              </a:ext>
            </a:extLst>
          </p:cNvPr>
          <p:cNvCxnSpPr>
            <a:cxnSpLocks/>
          </p:cNvCxnSpPr>
          <p:nvPr/>
        </p:nvCxnSpPr>
        <p:spPr>
          <a:xfrm flipV="1">
            <a:off x="4684651" y="1430991"/>
            <a:ext cx="0" cy="464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6A4D41F5-8F48-4E91-7C1B-243C114BB041}"/>
              </a:ext>
            </a:extLst>
          </p:cNvPr>
          <p:cNvCxnSpPr>
            <a:cxnSpLocks/>
          </p:cNvCxnSpPr>
          <p:nvPr/>
        </p:nvCxnSpPr>
        <p:spPr>
          <a:xfrm flipV="1">
            <a:off x="4684651" y="2404105"/>
            <a:ext cx="0" cy="60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A7ECB80-65B5-7180-6412-F97C108B3D94}"/>
              </a:ext>
            </a:extLst>
          </p:cNvPr>
          <p:cNvSpPr txBox="1"/>
          <p:nvPr/>
        </p:nvSpPr>
        <p:spPr>
          <a:xfrm>
            <a:off x="1601946" y="5733570"/>
            <a:ext cx="6049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Avatar Data Services (ADS)</a:t>
            </a:r>
            <a:endParaRPr lang="ko-KR" altLang="en-US" sz="14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CDBED5-2832-570A-99A5-A83504120110}"/>
              </a:ext>
            </a:extLst>
          </p:cNvPr>
          <p:cNvSpPr txBox="1"/>
          <p:nvPr/>
        </p:nvSpPr>
        <p:spPr>
          <a:xfrm>
            <a:off x="2900721" y="1541660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- 1</a:t>
            </a:r>
            <a:endParaRPr lang="ko-KR" altLang="en-US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F80EE-DD12-D6BE-4BFD-F304672AAF7E}"/>
              </a:ext>
            </a:extLst>
          </p:cNvPr>
          <p:cNvSpPr txBox="1"/>
          <p:nvPr/>
        </p:nvSpPr>
        <p:spPr>
          <a:xfrm>
            <a:off x="4532288" y="1550941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- 4</a:t>
            </a:r>
            <a:endParaRPr lang="ko-KR" alt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591917-F4F0-7501-1DFF-1D9E78DD2272}"/>
              </a:ext>
            </a:extLst>
          </p:cNvPr>
          <p:cNvSpPr txBox="1"/>
          <p:nvPr/>
        </p:nvSpPr>
        <p:spPr>
          <a:xfrm>
            <a:off x="2945031" y="2570801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- 2</a:t>
            </a:r>
            <a:endParaRPr lang="ko-KR" altLang="en-US" sz="10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B13EB1-F4E3-044B-5EE6-26A8E571CB01}"/>
              </a:ext>
            </a:extLst>
          </p:cNvPr>
          <p:cNvSpPr txBox="1"/>
          <p:nvPr/>
        </p:nvSpPr>
        <p:spPr>
          <a:xfrm>
            <a:off x="131096" y="3124200"/>
            <a:ext cx="13635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Avatar Data Service 1</a:t>
            </a:r>
            <a:endParaRPr lang="ko-KR" altLang="en-US" sz="105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5BD220-90D7-2182-3720-BC85078DD970}"/>
              </a:ext>
            </a:extLst>
          </p:cNvPr>
          <p:cNvSpPr/>
          <p:nvPr/>
        </p:nvSpPr>
        <p:spPr>
          <a:xfrm>
            <a:off x="737582" y="1889978"/>
            <a:ext cx="1824577" cy="496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Other Metaverse Service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(out of scope)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32881A65-2BBF-9C53-A636-06106ACC2828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2565790" y="1162685"/>
            <a:ext cx="684135" cy="7523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7560FC1D-8926-32F5-458D-1C8C398EBFBB}"/>
              </a:ext>
            </a:extLst>
          </p:cNvPr>
          <p:cNvCxnSpPr>
            <a:cxnSpLocks/>
          </p:cNvCxnSpPr>
          <p:nvPr/>
        </p:nvCxnSpPr>
        <p:spPr>
          <a:xfrm flipV="1">
            <a:off x="2557146" y="2117431"/>
            <a:ext cx="684135" cy="7523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6F073F8-8798-45A9-4028-7F7DD7D96EFF}"/>
              </a:ext>
            </a:extLst>
          </p:cNvPr>
          <p:cNvSpPr/>
          <p:nvPr/>
        </p:nvSpPr>
        <p:spPr>
          <a:xfrm>
            <a:off x="311512" y="3785693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Copyright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34F3060-7884-A737-F52D-5A74D1F2491B}"/>
              </a:ext>
            </a:extLst>
          </p:cNvPr>
          <p:cNvSpPr/>
          <p:nvPr/>
        </p:nvSpPr>
        <p:spPr>
          <a:xfrm>
            <a:off x="311511" y="4745332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Avatar Style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EB1E44E-C9F0-8FD3-1FAA-05F8BA877299}"/>
              </a:ext>
            </a:extLst>
          </p:cNvPr>
          <p:cNvSpPr/>
          <p:nvPr/>
        </p:nvSpPr>
        <p:spPr>
          <a:xfrm>
            <a:off x="2310215" y="3792934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Etc. data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CB8C25F-A099-EC9F-19DB-834ECEFE8455}"/>
              </a:ext>
            </a:extLst>
          </p:cNvPr>
          <p:cNvSpPr/>
          <p:nvPr/>
        </p:nvSpPr>
        <p:spPr>
          <a:xfrm>
            <a:off x="2310214" y="4752572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Meta Data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642443E1-3804-0EC5-1D25-3017A1093B14}"/>
              </a:ext>
            </a:extLst>
          </p:cNvPr>
          <p:cNvCxnSpPr>
            <a:cxnSpLocks/>
          </p:cNvCxnSpPr>
          <p:nvPr/>
        </p:nvCxnSpPr>
        <p:spPr>
          <a:xfrm>
            <a:off x="3222504" y="4402764"/>
            <a:ext cx="0" cy="272312"/>
          </a:xfrm>
          <a:prstGeom prst="straightConnector1">
            <a:avLst/>
          </a:prstGeom>
          <a:ln w="2857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429EF887-6B0B-AF7B-C0F6-C1AE1E69D2C8}"/>
              </a:ext>
            </a:extLst>
          </p:cNvPr>
          <p:cNvCxnSpPr>
            <a:cxnSpLocks/>
          </p:cNvCxnSpPr>
          <p:nvPr/>
        </p:nvCxnSpPr>
        <p:spPr>
          <a:xfrm>
            <a:off x="1223907" y="4338127"/>
            <a:ext cx="0" cy="272312"/>
          </a:xfrm>
          <a:prstGeom prst="straightConnector1">
            <a:avLst/>
          </a:prstGeom>
          <a:ln w="2857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1789F97C-E3B7-19B8-AF7B-8934F434E3BE}"/>
              </a:ext>
            </a:extLst>
          </p:cNvPr>
          <p:cNvCxnSpPr>
            <a:cxnSpLocks/>
          </p:cNvCxnSpPr>
          <p:nvPr/>
        </p:nvCxnSpPr>
        <p:spPr>
          <a:xfrm>
            <a:off x="4365252" y="4478404"/>
            <a:ext cx="522502" cy="0"/>
          </a:xfrm>
          <a:prstGeom prst="straightConnector1">
            <a:avLst/>
          </a:prstGeom>
          <a:ln w="2857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E4498CC0-E4DF-0694-4F47-482FEFEF7A87}"/>
              </a:ext>
            </a:extLst>
          </p:cNvPr>
          <p:cNvCxnSpPr>
            <a:cxnSpLocks/>
          </p:cNvCxnSpPr>
          <p:nvPr/>
        </p:nvCxnSpPr>
        <p:spPr>
          <a:xfrm flipV="1">
            <a:off x="7272365" y="1413475"/>
            <a:ext cx="0" cy="1577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646E4204-1B37-5A69-C9B0-60A3F13A82E3}"/>
              </a:ext>
            </a:extLst>
          </p:cNvPr>
          <p:cNvCxnSpPr>
            <a:cxnSpLocks/>
          </p:cNvCxnSpPr>
          <p:nvPr/>
        </p:nvCxnSpPr>
        <p:spPr>
          <a:xfrm>
            <a:off x="6816049" y="1410969"/>
            <a:ext cx="0" cy="1580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792B47C-B639-CCD5-B0C4-1C851DF15CEB}"/>
              </a:ext>
            </a:extLst>
          </p:cNvPr>
          <p:cNvSpPr txBox="1"/>
          <p:nvPr/>
        </p:nvSpPr>
        <p:spPr>
          <a:xfrm>
            <a:off x="5127090" y="3125948"/>
            <a:ext cx="146111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Avatar Data Service N</a:t>
            </a:r>
            <a:endParaRPr lang="ko-KR" altLang="en-US" sz="1050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7A3FA60-87EE-B04A-E04D-5F550ECA7525}"/>
              </a:ext>
            </a:extLst>
          </p:cNvPr>
          <p:cNvSpPr/>
          <p:nvPr/>
        </p:nvSpPr>
        <p:spPr>
          <a:xfrm>
            <a:off x="4965750" y="3528731"/>
            <a:ext cx="4008960" cy="19838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59CAD483-33CC-BB23-7A4E-69281356B269}"/>
              </a:ext>
            </a:extLst>
          </p:cNvPr>
          <p:cNvSpPr/>
          <p:nvPr/>
        </p:nvSpPr>
        <p:spPr>
          <a:xfrm>
            <a:off x="5015162" y="3760723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Copyright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20DC0536-2D58-34F6-216C-F7D5846C3CD1}"/>
              </a:ext>
            </a:extLst>
          </p:cNvPr>
          <p:cNvSpPr/>
          <p:nvPr/>
        </p:nvSpPr>
        <p:spPr>
          <a:xfrm>
            <a:off x="5015161" y="4720362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Avatar Style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5A2F6C8-9154-FB07-3E9A-957D47A9CCB7}"/>
              </a:ext>
            </a:extLst>
          </p:cNvPr>
          <p:cNvSpPr/>
          <p:nvPr/>
        </p:nvSpPr>
        <p:spPr>
          <a:xfrm>
            <a:off x="7013864" y="3767964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Etc. data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4EEF2B71-53E1-F258-1866-0305F39ADEC1}"/>
              </a:ext>
            </a:extLst>
          </p:cNvPr>
          <p:cNvSpPr/>
          <p:nvPr/>
        </p:nvSpPr>
        <p:spPr>
          <a:xfrm>
            <a:off x="7013864" y="4727602"/>
            <a:ext cx="1824577" cy="49656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Meta Data info.</a:t>
            </a:r>
            <a:endParaRPr lang="ko-KR" altLang="en-US" sz="120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0DBA2A6C-7E2E-0F77-62A3-8D81CF703F2E}"/>
              </a:ext>
            </a:extLst>
          </p:cNvPr>
          <p:cNvCxnSpPr>
            <a:cxnSpLocks/>
          </p:cNvCxnSpPr>
          <p:nvPr/>
        </p:nvCxnSpPr>
        <p:spPr>
          <a:xfrm>
            <a:off x="7926153" y="4377794"/>
            <a:ext cx="0" cy="272312"/>
          </a:xfrm>
          <a:prstGeom prst="straightConnector1">
            <a:avLst/>
          </a:prstGeom>
          <a:ln w="2857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53CAE7C8-F96B-7411-0EB5-D9B99F6B8693}"/>
              </a:ext>
            </a:extLst>
          </p:cNvPr>
          <p:cNvCxnSpPr>
            <a:cxnSpLocks/>
          </p:cNvCxnSpPr>
          <p:nvPr/>
        </p:nvCxnSpPr>
        <p:spPr>
          <a:xfrm>
            <a:off x="5927557" y="4313157"/>
            <a:ext cx="0" cy="272312"/>
          </a:xfrm>
          <a:prstGeom prst="straightConnector1">
            <a:avLst/>
          </a:prstGeom>
          <a:ln w="2857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936D701-3694-81F2-CEF5-CADB7895E0AB}"/>
              </a:ext>
            </a:extLst>
          </p:cNvPr>
          <p:cNvSpPr txBox="1"/>
          <p:nvPr/>
        </p:nvSpPr>
        <p:spPr>
          <a:xfrm>
            <a:off x="4544542" y="2562206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- 3</a:t>
            </a:r>
            <a:endParaRPr lang="ko-KR" altLang="en-US" sz="1050" dirty="0"/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68173226-69BE-16C8-2336-575689FECD8B}"/>
              </a:ext>
            </a:extLst>
          </p:cNvPr>
          <p:cNvCxnSpPr>
            <a:cxnSpLocks/>
          </p:cNvCxnSpPr>
          <p:nvPr/>
        </p:nvCxnSpPr>
        <p:spPr>
          <a:xfrm>
            <a:off x="4043917" y="1430991"/>
            <a:ext cx="0" cy="458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94368511-80DA-B92A-2F3A-8FE71BDF63B6}"/>
              </a:ext>
            </a:extLst>
          </p:cNvPr>
          <p:cNvCxnSpPr>
            <a:cxnSpLocks/>
          </p:cNvCxnSpPr>
          <p:nvPr/>
        </p:nvCxnSpPr>
        <p:spPr>
          <a:xfrm>
            <a:off x="4043917" y="2434244"/>
            <a:ext cx="0" cy="554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D044234-9DFB-CC55-DB1F-D2AA281AA9B1}"/>
              </a:ext>
            </a:extLst>
          </p:cNvPr>
          <p:cNvSpPr txBox="1"/>
          <p:nvPr/>
        </p:nvSpPr>
        <p:spPr>
          <a:xfrm>
            <a:off x="5826388" y="2048593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- 5</a:t>
            </a:r>
            <a:endParaRPr lang="ko-KR" altLang="en-US" sz="105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DC5C6B-6E38-B44E-F620-CC201D523AFA}"/>
              </a:ext>
            </a:extLst>
          </p:cNvPr>
          <p:cNvSpPr txBox="1"/>
          <p:nvPr/>
        </p:nvSpPr>
        <p:spPr>
          <a:xfrm>
            <a:off x="7126176" y="2037903"/>
            <a:ext cx="11431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/>
              <a:t>ADAPI - 6</a:t>
            </a:r>
            <a:endParaRPr lang="ko-KR" altLang="en-US" sz="1050" dirty="0"/>
          </a:p>
        </p:txBody>
      </p:sp>
      <p:sp>
        <p:nvSpPr>
          <p:cNvPr id="42" name="바닥글 개체 틀 5">
            <a:extLst>
              <a:ext uri="{FF2B5EF4-FFF2-40B4-BE49-F238E27FC236}">
                <a16:creationId xmlns:a16="http://schemas.microsoft.com/office/drawing/2014/main" id="{01F63656-C3CC-F096-4012-447314579F81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4034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cs typeface="ＭＳ Ｐゴシック" pitchFamily="-84" charset="-128"/>
              </a:rPr>
              <a:t>The needs for </a:t>
            </a:r>
            <a:r>
              <a:rPr lang="en-US" altLang="ko-KR" sz="2000" dirty="0">
                <a:solidFill>
                  <a:schemeClr val="tx1"/>
                </a:solidFill>
                <a:cs typeface="ＭＳ Ｐゴシック" pitchFamily="-84" charset="-128"/>
              </a:rPr>
              <a:t>Avatar Data Transfer (using Preset Values)</a:t>
            </a:r>
            <a:endParaRPr lang="en-US" sz="2000" dirty="0">
              <a:solidFill>
                <a:schemeClr val="tx1"/>
              </a:solidFill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7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3820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The metaverse industry is growing rapidly.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It is essential to provide user-centric experiences, lower barriers between metaverse platforms, and increase user participation.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It is necessary to improve the continuity and convenience of user experiences across metaverse platforms, maintain consistency in managing users' digital identities, and promote the development of the metaverse ecosystem through interoperability.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ja-JP" sz="1600" dirty="0">
                <a:cs typeface="ＭＳ Ｐゴシック" pitchFamily="-84" charset="-128"/>
              </a:rPr>
              <a:t>In addition, this standard framework is expected to contribute to the sustainable growth and evolution of the metaverse ecosystem by facilitating interoperability between metaverse platforms.</a:t>
            </a:r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5A5981C7-4DA2-21E0-7209-07D4931E8297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220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>
                <a:solidFill>
                  <a:schemeClr val="tx1"/>
                </a:solidFill>
                <a:cs typeface="ＭＳ Ｐゴシック" pitchFamily="-84" charset="-128"/>
              </a:rPr>
              <a:t>Avatar Data JSON representaion</a:t>
            </a:r>
            <a:endParaRPr lang="en-US" sz="2000" dirty="0">
              <a:solidFill>
                <a:schemeClr val="tx1"/>
              </a:solidFill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8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2" name="Flowchart: Document 13">
            <a:extLst>
              <a:ext uri="{FF2B5EF4-FFF2-40B4-BE49-F238E27FC236}">
                <a16:creationId xmlns:a16="http://schemas.microsoft.com/office/drawing/2014/main" id="{8C838686-DECB-4C61-CE6B-7D924DE9A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" y="87812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AF8F9E-8CA0-166B-DA00-C4332E7BD408}"/>
              </a:ext>
            </a:extLst>
          </p:cNvPr>
          <p:cNvSpPr txBox="1"/>
          <p:nvPr/>
        </p:nvSpPr>
        <p:spPr>
          <a:xfrm>
            <a:off x="276225" y="1049282"/>
            <a:ext cx="3152775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ko-KR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Avatar Data JSON representaion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C7AEEE-6831-9A4E-2032-7BB51C1E57AD}"/>
              </a:ext>
            </a:extLst>
          </p:cNvPr>
          <p:cNvSpPr txBox="1"/>
          <p:nvPr/>
        </p:nvSpPr>
        <p:spPr>
          <a:xfrm>
            <a:off x="3657600" y="560686"/>
            <a:ext cx="5029200" cy="6449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"title": "NFT Metadata Standard for Metaverse Avatars",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"description": "Standard specification for including copyright, personal, and appearance </a:t>
            </a:r>
            <a:endParaRPr lang="en-US" altLang="ko-KR" sz="900" dirty="0">
              <a:effectLst/>
              <a:latin typeface="Arial" panose="020B0604020202020204" pitchFamily="34" charset="0"/>
              <a:ea typeface="KoPub돋움체 Light" panose="02020603020101020101" pitchFamily="18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information in NFTs for Metaverse Avatars.",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"type": "object",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"properties":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"copyright":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"description": "Copyright notice for the NFT content.",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},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"creator":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"description": "The creator or author of the NFT.",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},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"license":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"description": "A URI to a document detailing the license under which the NFT is provided.",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},</a:t>
            </a:r>
            <a:endParaRPr lang="en-US" altLang="ko-KR" sz="900" dirty="0">
              <a:effectLst/>
              <a:latin typeface="Arial" panose="020B0604020202020204" pitchFamily="34" charset="0"/>
              <a:ea typeface="KoPub돋움체 Light" panose="02020603020101020101" pitchFamily="18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"personalInfo":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"description": "Personal information related to the digital avatar.",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"type": "object",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"properties":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"identity":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"description": "A unique identifier for the avatar.",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},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"ageGroup":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"description": "The age group the avatar represents.",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},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"preferences":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"description": "Preferences of the avatar or user, such as favorite activities.",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"type": "array",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"items": {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  "type": "string"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  }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  }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  }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r>
              <a:rPr lang="ko-KR" altLang="ko-KR" sz="900" dirty="0">
                <a:effectLst/>
                <a:latin typeface="Arial" panose="020B0604020202020204" pitchFamily="34" charset="0"/>
                <a:ea typeface="KoPub돋움체 Light" panose="02020603020101020101" pitchFamily="18" charset="-127"/>
              </a:rPr>
              <a:t>    },</a:t>
            </a: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  <a:p>
            <a:pPr>
              <a:lnSpc>
                <a:spcPct val="115000"/>
              </a:lnSpc>
            </a:pPr>
            <a:endParaRPr lang="ko-KR" altLang="ko-KR" sz="900" dirty="0">
              <a:effectLst/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8064E6-9FEA-3067-DD25-858F84D03674}"/>
              </a:ext>
            </a:extLst>
          </p:cNvPr>
          <p:cNvSpPr txBox="1">
            <a:spLocks/>
          </p:cNvSpPr>
          <p:nvPr/>
        </p:nvSpPr>
        <p:spPr>
          <a:xfrm>
            <a:off x="475210" y="6610351"/>
            <a:ext cx="828779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en-US" altLang="ko-KR" dirty="0"/>
              <a:t>3079-24-0103-00-0003- avatar data transfer using preset values across metaverse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415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8271</TotalTime>
  <Words>1250</Words>
  <Application>Microsoft Office PowerPoint</Application>
  <PresentationFormat>화면 슬라이드 쇼(4:3)</PresentationFormat>
  <Paragraphs>218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0" baseType="lpstr">
      <vt:lpstr>Geneva</vt:lpstr>
      <vt:lpstr>ＭＳ Ｐゴシック</vt:lpstr>
      <vt:lpstr>Myriad Pro</vt:lpstr>
      <vt:lpstr>나눔스퀘어</vt:lpstr>
      <vt:lpstr>맑은 고딕</vt:lpstr>
      <vt:lpstr>Arial</vt:lpstr>
      <vt:lpstr>Times New Roman</vt:lpstr>
      <vt:lpstr>Verdana</vt:lpstr>
      <vt:lpstr>Office 테마</vt:lpstr>
      <vt:lpstr>PowerPoint 프레젠테이션</vt:lpstr>
      <vt:lpstr>IEEE 3079 Human Factor for Immersive Content Working Group</vt:lpstr>
      <vt:lpstr>Scope of Avatar Data Transfer (using Preset Values)</vt:lpstr>
      <vt:lpstr>Scenario Architecture</vt:lpstr>
      <vt:lpstr>Standard preset codes for avatar appearance</vt:lpstr>
      <vt:lpstr>Avatar data structure</vt:lpstr>
      <vt:lpstr>Functional Description</vt:lpstr>
      <vt:lpstr>The needs for Avatar Data Transfer (using Preset Values)</vt:lpstr>
      <vt:lpstr>Avatar Data JSON representaion</vt:lpstr>
      <vt:lpstr>Avatar Data JSON representaion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ictstandard</cp:lastModifiedBy>
  <cp:revision>403</cp:revision>
  <dcterms:created xsi:type="dcterms:W3CDTF">2014-10-13T13:02:20Z</dcterms:created>
  <dcterms:modified xsi:type="dcterms:W3CDTF">2024-10-29T06:30:24Z</dcterms:modified>
</cp:coreProperties>
</file>