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900" r:id="rId2"/>
  </p:sldMasterIdLst>
  <p:notesMasterIdLst>
    <p:notesMasterId r:id="rId13"/>
  </p:notesMasterIdLst>
  <p:handoutMasterIdLst>
    <p:handoutMasterId r:id="rId14"/>
  </p:handoutMasterIdLst>
  <p:sldIdLst>
    <p:sldId id="325" r:id="rId3"/>
    <p:sldId id="475" r:id="rId4"/>
    <p:sldId id="323" r:id="rId5"/>
    <p:sldId id="322" r:id="rId6"/>
    <p:sldId id="480" r:id="rId7"/>
    <p:sldId id="481" r:id="rId8"/>
    <p:sldId id="490" r:id="rId9"/>
    <p:sldId id="503" r:id="rId10"/>
    <p:sldId id="485" r:id="rId11"/>
    <p:sldId id="479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DC82F"/>
    <a:srgbClr val="E8E8E8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7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1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380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Month 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E2D12AD0-39D7-481D-A90E-51416BE1228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544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3079-24-0107-00-0008-Session #31 3079.3.2 STG Meeting Summary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3079-24-0107-00-0008-Session #31 3079.3.2 STG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3079-24-0107-00-0008-Session #31 3079.3.2 STG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79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Insert Date here</a:t>
            </a:r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3079-24-0107-00-0008-Session #31 3079.3.2 STG Meeting Summary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BD8E8-FEBE-4B48-A872-D5E72F1EB77B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33470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Insert Date here</a:t>
            </a:r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3079-24-0107-00-0008-Session #31 3079.3.2 STG Meeting Summary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BD8E8-FEBE-4B48-A872-D5E72F1EB77B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69050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Insert Date here</a:t>
            </a:r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3079-24-0107-00-0008-Session #31 3079.3.2 STG Meeting Summary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BD8E8-FEBE-4B48-A872-D5E72F1EB77B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5164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Insert Date here</a:t>
            </a:r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3079-24-0107-00-0008-Session #31 3079.3.2 STG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BD8E8-FEBE-4B48-A872-D5E72F1EB77B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65650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Insert Date here</a:t>
            </a:r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3079-24-0107-00-0008-Session #31 3079.3.2 STG Meeting Summary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BD8E8-FEBE-4B48-A872-D5E72F1EB77B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0049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Insert Date here</a:t>
            </a:r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4958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3079-24-0107-00-0008-Session #31 3079.3.2 STG Meeting Summary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BD8E8-FEBE-4B48-A872-D5E72F1EB77B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7359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3079-24-0107-00-0008-Session #31 3079.3.2 STG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DC77D705-F81F-43A5-F1E7-DE578EECA9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Insert Date here</a:t>
            </a:r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3079-24-0107-00-0008-Session #31 3079.3.2 STG Meeting Summary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BD8E8-FEBE-4B48-A872-D5E72F1EB77B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33130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Insert Date here</a:t>
            </a:r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3079-24-0107-00-0008-Session #31 3079.3.2 STG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BD8E8-FEBE-4B48-A872-D5E72F1EB77B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72550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Insert Date here</a:t>
            </a:r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3079-24-0107-00-0008-Session #31 3079.3.2 STG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BD8E8-FEBE-4B48-A872-D5E72F1EB77B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84500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Insert Date here</a:t>
            </a:r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3079-24-0107-00-0008-Session #31 3079.3.2 STG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BD8E8-FEBE-4B48-A872-D5E72F1EB77B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04772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Insert Date here</a:t>
            </a:r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3079-24-0107-00-0008-Session #31 3079.3.2 STG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BD8E8-FEBE-4B48-A872-D5E72F1EB77B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43073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9702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3079-24-0107-00-0008-Session #31 3079.3.2 STG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3079-24-0107-00-0008-Session #31 3079.3.2 STG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3079-24-0107-00-0008-Session #31 3079.3.2 STG Meeting Summary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3079-24-0107-00-0008-Session #31 3079.3.2 STG Meeting Summary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8832EA6F-A931-B831-0A13-B5A962CB23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3079-24-0107-00-0008-Session #31 3079.3.2 STG Meeting Summary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3079-24-0107-00-0008-Session #31 3079.3.2 STG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3079-24-0107-00-0008-Session #31 3079.3.2 STG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0" hangingPunct="0">
              <a:defRPr sz="12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3079-24-0107-00-0008-Session #31 3079.3.2 STG Meeting Summary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  <p:sldLayoutId id="2147483899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Insert Date here</a:t>
            </a:r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3079-24-0107-00-0008-Session #31 3079.3.2 STG Meeting Summary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BD8E8-FEBE-4B48-A872-D5E72F1EB77B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charset="0"/>
              <a:ea typeface="ＭＳ Ｐゴシック" pitchFamily="-84" charset="-128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0396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  <p:sldLayoutId id="2147483912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dkkang@dongseo.ac.kr" TargetMode="External"/><Relationship Id="rId2" Type="http://schemas.openxmlformats.org/officeDocument/2006/relationships/hyperlink" Target="mailto:henry@hansung.ac.k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8382000" cy="828675"/>
          </a:xfrm>
        </p:spPr>
        <p:txBody>
          <a:bodyPr/>
          <a:lstStyle/>
          <a:p>
            <a:r>
              <a:rPr lang="en-US" altLang="ko-K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[Hyun Duck Shin / HSU]</a:t>
            </a:r>
          </a:p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[Jun young Kwak / UT Plus Interactive Inc.  ]</a:t>
            </a:r>
            <a:endParaRPr lang="en-US" altLang="ko-K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ko-K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[Ki </a:t>
            </a:r>
            <a:r>
              <a:rPr lang="en-US" altLang="ko-KR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Taek</a:t>
            </a:r>
            <a:r>
              <a:rPr lang="en-US" altLang="ko-K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Park</a:t>
            </a:r>
            <a:r>
              <a:rPr lang="ko-KR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HSU]</a:t>
            </a:r>
          </a:p>
          <a:p>
            <a:r>
              <a:rPr lang="en-US" altLang="ko-K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[Dae ki Kang</a:t>
            </a:r>
            <a:r>
              <a:rPr lang="ko-KR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DSU]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Session #31 3079.3.2 STG Meeting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310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2</a:t>
            </a:fld>
            <a:endParaRPr lang="en-US" sz="1400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629400"/>
            <a:ext cx="6629400" cy="152400"/>
          </a:xfrm>
        </p:spPr>
        <p:txBody>
          <a:bodyPr/>
          <a:lstStyle/>
          <a:p>
            <a:pPr lvl="0" eaLnBrk="1" hangingPunct="1">
              <a:defRPr/>
            </a:pPr>
            <a:r>
              <a:rPr lang="en-US" altLang="ko-KR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3079-24-0107-01-0008-Session #31 3079.3.2 STG Meeting Summary</a:t>
            </a:r>
            <a:endParaRPr lang="en-US" altLang="ko-KR" dirty="0">
              <a:solidFill>
                <a:srgbClr val="FF0000"/>
              </a:solidFill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4" name="제목 3">
            <a:extLst>
              <a:ext uri="{FF2B5EF4-FFF2-40B4-BE49-F238E27FC236}">
                <a16:creationId xmlns:a16="http://schemas.microsoft.com/office/drawing/2014/main" id="{9E6C0754-5074-6740-A0E7-88C20E7B3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04800"/>
            <a:ext cx="7620000" cy="533400"/>
          </a:xfrm>
        </p:spPr>
        <p:txBody>
          <a:bodyPr anchor="ctr"/>
          <a:lstStyle/>
          <a:p>
            <a:pPr algn="ctr"/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3079 </a:t>
            </a:r>
            <a:r>
              <a:rPr lang="en-US" altLang="ko-K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Factors for Immersive Content Working Group</a:t>
            </a:r>
            <a:endParaRPr lang="ko-KR" altLang="en-US" sz="2000" dirty="0"/>
          </a:p>
        </p:txBody>
      </p:sp>
      <p:sp>
        <p:nvSpPr>
          <p:cNvPr id="5" name="Rectangle 36">
            <a:extLst>
              <a:ext uri="{FF2B5EF4-FFF2-40B4-BE49-F238E27FC236}">
                <a16:creationId xmlns:a16="http://schemas.microsoft.com/office/drawing/2014/main" id="{C1E842E7-C200-9FF1-E3D0-EF24FC9F5CDF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914400"/>
            <a:ext cx="8229601" cy="5105400"/>
          </a:xfrm>
          <a:prstGeom prst="rect">
            <a:avLst/>
          </a:prstGeom>
          <a:noFill/>
        </p:spPr>
        <p:txBody>
          <a:bodyPr/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AFD00"/>
              </a:buClr>
              <a:buFontTx/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DCN: 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3079-24-0107-01-0008</a:t>
            </a:r>
          </a:p>
          <a:p>
            <a:pPr marL="535781" indent="-535781" fontAlgn="auto">
              <a:spcAft>
                <a:spcPts val="0"/>
              </a:spcAft>
              <a:buClr>
                <a:srgbClr val="FAFD00"/>
              </a:buClr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Title: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Session</a:t>
            </a:r>
            <a:r>
              <a:rPr lang="ko-KR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#31 3079.3.2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STG Meeting Summary</a:t>
            </a:r>
            <a:endParaRPr lang="en-US" altLang="pl-PL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>
                <a:srgbClr val="FAFD00"/>
              </a:buClr>
              <a:buFontTx/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Submitted: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Oct. 31, 2024</a:t>
            </a:r>
          </a:p>
          <a:p>
            <a:pPr fontAlgn="auto">
              <a:lnSpc>
                <a:spcPct val="130000"/>
              </a:lnSpc>
              <a:spcAft>
                <a:spcPts val="0"/>
              </a:spcAft>
              <a:buClr>
                <a:srgbClr val="FAFD00"/>
              </a:buClr>
              <a:buFont typeface="Arial" panose="020B0604020202020204" pitchFamily="34" charset="0"/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Authors or Source(s): 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Hyun Duck Shin</a:t>
            </a:r>
            <a:r>
              <a:rPr lang="en-US" altLang="pl-PL" sz="20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(</a:t>
            </a:r>
            <a:r>
              <a:rPr lang="en-US" altLang="pl-PL" sz="2000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Hansung</a:t>
            </a:r>
            <a:r>
              <a:rPr lang="en-US" altLang="pl-PL" sz="20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University)</a:t>
            </a:r>
          </a:p>
          <a:p>
            <a:pPr marL="2419350" indent="0" fontAlgn="auto">
              <a:lnSpc>
                <a:spcPct val="130000"/>
              </a:lnSpc>
              <a:spcAft>
                <a:spcPts val="0"/>
              </a:spcAft>
              <a:buClr>
                <a:srgbClr val="FAFD00"/>
              </a:buClr>
              <a:buNone/>
              <a:tabLst>
                <a:tab pos="2419350" algn="l"/>
              </a:tabLst>
            </a:pPr>
            <a:r>
              <a:rPr kumimoji="0" lang="en-US" altLang="en-GB" sz="2000" b="0" i="0" u="none" strike="noStrike" kern="1200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Jun Young Kwak</a:t>
            </a:r>
            <a:r>
              <a:rPr kumimoji="0" lang="en-US" altLang="en-GB" sz="2000" b="0" i="0" u="none" strike="noStrike" kern="1200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(UT Plus)</a:t>
            </a:r>
            <a:endParaRPr kumimoji="0" lang="en-US" altLang="en-GB" sz="2000" b="0" i="0" u="none" strike="noStrike" kern="1200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419350" indent="0" fontAlgn="auto">
              <a:lnSpc>
                <a:spcPct val="130000"/>
              </a:lnSpc>
              <a:spcAft>
                <a:spcPts val="0"/>
              </a:spcAft>
              <a:buClr>
                <a:srgbClr val="FAFD00"/>
              </a:buClr>
              <a:buNone/>
              <a:tabLst>
                <a:tab pos="2419350" algn="l"/>
              </a:tabLst>
            </a:pPr>
            <a:r>
              <a:rPr kumimoji="0" lang="en-US" altLang="en-GB" sz="2000" b="0" i="0" u="none" strike="noStrike" kern="1200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Kita</a:t>
            </a:r>
            <a:r>
              <a:rPr lang="en-US" alt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</a:t>
            </a:r>
            <a:r>
              <a:rPr lang="ko-KR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Park</a:t>
            </a:r>
            <a:r>
              <a:rPr lang="en-US" altLang="pl-PL" sz="20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(</a:t>
            </a:r>
            <a:r>
              <a:rPr lang="en-US" altLang="pl-PL" sz="2000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Hansung</a:t>
            </a:r>
            <a:r>
              <a:rPr lang="en-US" altLang="pl-PL" sz="20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University)</a:t>
            </a:r>
          </a:p>
          <a:p>
            <a:pPr marL="2419350" indent="0" fontAlgn="auto">
              <a:lnSpc>
                <a:spcPct val="130000"/>
              </a:lnSpc>
              <a:spcAft>
                <a:spcPts val="0"/>
              </a:spcAft>
              <a:buClr>
                <a:srgbClr val="FAFD00"/>
              </a:buClr>
              <a:buFont typeface="Arial" panose="020B0604020202020204" pitchFamily="34" charset="0"/>
              <a:buNone/>
              <a:tabLst>
                <a:tab pos="2419350" algn="l"/>
              </a:tabLst>
            </a:pPr>
            <a:r>
              <a:rPr kumimoji="0" lang="en-US" altLang="en-GB" sz="2000" b="0" i="0" u="none" strike="noStrike" kern="1200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Dae-Ki Kang</a:t>
            </a:r>
            <a:r>
              <a:rPr lang="en-US" altLang="pl-PL" sz="20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(</a:t>
            </a:r>
            <a:r>
              <a:rPr lang="en-US" altLang="pl-PL" sz="2000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Dongseo</a:t>
            </a:r>
            <a:r>
              <a:rPr lang="en-US" altLang="pl-PL" sz="20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University)</a:t>
            </a:r>
          </a:p>
          <a:p>
            <a:pPr marL="871538" indent="-871538" algn="just" fontAlgn="auto">
              <a:spcAft>
                <a:spcPts val="0"/>
              </a:spcAft>
              <a:buClr>
                <a:srgbClr val="FAFD00"/>
              </a:buClr>
              <a:buNone/>
            </a:pPr>
            <a:endParaRPr lang="en-US" alt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71538" indent="-871538" algn="just" fontAlgn="auto">
              <a:spcAft>
                <a:spcPts val="0"/>
              </a:spcAft>
              <a:buClr>
                <a:srgbClr val="FAFD00"/>
              </a:buClr>
              <a:buNone/>
            </a:pP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 Hyun Duck Shin,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Jun Young Kwak, </a:t>
            </a:r>
            <a:r>
              <a:rPr kumimoji="0" lang="en-US" altLang="en-GB" sz="2000" b="0" i="0" u="none" strike="noStrike" kern="1200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Kita</a:t>
            </a:r>
            <a:r>
              <a:rPr lang="en-US" alt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</a:t>
            </a:r>
            <a:r>
              <a:rPr lang="ko-KR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Park, </a:t>
            </a:r>
            <a:r>
              <a:rPr kumimoji="0" lang="en-US" altLang="en-GB" sz="2000" b="0" i="0" u="none" strike="noStrike" kern="1200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Dae-Ki Kang</a:t>
            </a:r>
            <a:endParaRPr lang="en-US" alt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71538" indent="-871538" algn="just" fontAlgn="auto">
              <a:spcAft>
                <a:spcPts val="0"/>
              </a:spcAft>
              <a:buClr>
                <a:srgbClr val="FAFD00"/>
              </a:buClr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Re: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IEEE 3079 Session #31 in in </a:t>
            </a:r>
            <a:r>
              <a:rPr lang="en-US" altLang="pl-PL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Gangneung-si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Korea</a:t>
            </a:r>
          </a:p>
          <a:p>
            <a:pPr marL="871538" indent="-871538" algn="just" fontAlgn="auto">
              <a:spcAft>
                <a:spcPts val="0"/>
              </a:spcAft>
              <a:buClr>
                <a:srgbClr val="FAFD00"/>
              </a:buClr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Abstract: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3079.3.2 STG meeting summary of IEEE 3079 session #31</a:t>
            </a:r>
          </a:p>
          <a:p>
            <a:pPr marL="871538" indent="-871538" algn="just" fontAlgn="auto">
              <a:spcAft>
                <a:spcPts val="0"/>
              </a:spcAft>
              <a:buClr>
                <a:srgbClr val="FAFD00"/>
              </a:buClr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Purpose: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Review and comments</a:t>
            </a:r>
          </a:p>
        </p:txBody>
      </p:sp>
    </p:spTree>
    <p:extLst>
      <p:ext uri="{BB962C8B-B14F-4D97-AF65-F5344CB8AC3E}">
        <p14:creationId xmlns:p14="http://schemas.microsoft.com/office/powerpoint/2010/main" val="4248416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IEEE Standards Policies and Procedures</a:t>
            </a:r>
          </a:p>
        </p:txBody>
      </p:sp>
      <p:sp>
        <p:nvSpPr>
          <p:cNvPr id="17411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5720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3</a:t>
            </a:fld>
            <a:endParaRPr lang="en-US" sz="1400">
              <a:latin typeface="Myriad Pro" charset="0"/>
            </a:endParaRPr>
          </a:p>
        </p:txBody>
      </p:sp>
      <p:sp>
        <p:nvSpPr>
          <p:cNvPr id="4" name="바닥글 개체 틀 2">
            <a:extLst>
              <a:ext uri="{FF2B5EF4-FFF2-40B4-BE49-F238E27FC236}">
                <a16:creationId xmlns:a16="http://schemas.microsoft.com/office/drawing/2014/main" id="{7F0DE6C3-07BC-9007-C41F-DADA41D8A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629400"/>
            <a:ext cx="6629400" cy="152400"/>
          </a:xfrm>
        </p:spPr>
        <p:txBody>
          <a:bodyPr/>
          <a:lstStyle/>
          <a:p>
            <a:pPr lvl="0" eaLnBrk="1" hangingPunct="1">
              <a:defRPr/>
            </a:pPr>
            <a:r>
              <a:rPr lang="en-US" altLang="ko-KR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3079-24-0107-01-0008-Session #31 3079.3.2 STG Meeting Summary</a:t>
            </a:r>
            <a:endParaRPr lang="en-US" altLang="ko-KR" dirty="0">
              <a:solidFill>
                <a:srgbClr val="FF0000"/>
              </a:solidFill>
              <a:latin typeface="Verdana" pitchFamily="-84" charset="0"/>
              <a:ea typeface="ＭＳ Ｐゴシック" pitchFamily="-8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003187"/>
              </p:ext>
            </p:extLst>
          </p:nvPr>
        </p:nvGraphicFramePr>
        <p:xfrm>
          <a:off x="228600" y="1459122"/>
          <a:ext cx="8686800" cy="4505328"/>
        </p:xfrm>
        <a:graphic>
          <a:graphicData uri="http://schemas.openxmlformats.org/drawingml/2006/table">
            <a:tbl>
              <a:tblPr/>
              <a:tblGrid>
                <a:gridCol w="2192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5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2000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#31 3079.3.2 STG Meeting Summary</a:t>
                      </a:r>
                      <a:endParaRPr kumimoji="0" lang="en-US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2024-10-31</a:t>
                      </a:r>
                      <a:endParaRPr kumimoji="0" lang="en-US" altLang="ko-K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Hyun Duck Shin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GB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Hansung</a:t>
                      </a:r>
                      <a:r>
                        <a:rPr kumimoji="0" lang="en-US" alt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+8</a:t>
                      </a:r>
                      <a:r>
                        <a:rPr kumimoji="0" lang="en-US" alt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2 10 9802 0234</a:t>
                      </a: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henry@hansung.ac.kr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GB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Kitaek</a:t>
                      </a:r>
                      <a:r>
                        <a:rPr kumimoji="0" lang="en-US" alt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GB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Hansung</a:t>
                      </a: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University</a:t>
                      </a: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+82 </a:t>
                      </a:r>
                      <a:r>
                        <a:rPr kumimoji="0" lang="en-US" alt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10 8786 8967</a:t>
                      </a: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conceptandy@naver.com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Dae-Ki Kang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GB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Dongseo</a:t>
                      </a: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University</a:t>
                      </a: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+82 </a:t>
                      </a:r>
                      <a:r>
                        <a:rPr kumimoji="0" lang="en-US" alt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10 7557 2944</a:t>
                      </a: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dkkang@dongseo.ac.kr</a:t>
                      </a:r>
                      <a:endParaRPr kumimoji="0" lang="en-US" altLang="ko-K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3107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Jun Young Kwak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UT Plus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+82 10 4755 8752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luke@utplus.co.kr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4803364"/>
                  </a:ext>
                </a:extLst>
              </a:tr>
            </a:tbl>
          </a:graphicData>
        </a:graphic>
      </p:graphicFrame>
      <p:sp>
        <p:nvSpPr>
          <p:cNvPr id="18466" name="Rectangle 5"/>
          <p:cNvSpPr>
            <a:spLocks noChangeArrowheads="1"/>
          </p:cNvSpPr>
          <p:nvPr/>
        </p:nvSpPr>
        <p:spPr bwMode="auto">
          <a:xfrm>
            <a:off x="228600" y="102040"/>
            <a:ext cx="7848600" cy="119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600" b="1" dirty="0"/>
              <a:t>IEEE 3079.3.2 </a:t>
            </a:r>
          </a:p>
          <a:p>
            <a:pPr algn="ctr">
              <a:lnSpc>
                <a:spcPct val="150000"/>
              </a:lnSpc>
            </a:pPr>
            <a:r>
              <a:rPr lang="en-US" altLang="ko-KR" sz="1800" i="0" u="none" strike="noStrike" spc="-15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Framework for Privacy Protection through Identifiability Management in Avatar Interaction</a:t>
            </a:r>
            <a:endParaRPr lang="en-US" sz="1600" spc="-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>
              <a:lnSpc>
                <a:spcPct val="150000"/>
              </a:lnSpc>
            </a:pPr>
            <a:r>
              <a:rPr lang="en-US" sz="1600" b="1" dirty="0"/>
              <a:t>Hyun Duck Shin, </a:t>
            </a:r>
            <a:r>
              <a:rPr lang="en-US" altLang="ko-KR" sz="1600" b="1" dirty="0">
                <a:sym typeface="+mn-ea"/>
              </a:rPr>
              <a:t>henry@hansung.ac.kr</a:t>
            </a:r>
            <a:endParaRPr lang="en-US" sz="1600" b="1" dirty="0"/>
          </a:p>
        </p:txBody>
      </p:sp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4</a:t>
            </a:fld>
            <a:endParaRPr lang="en-US" sz="1400">
              <a:latin typeface="Myriad Pro" charset="0"/>
            </a:endParaRPr>
          </a:p>
        </p:txBody>
      </p:sp>
      <p:sp>
        <p:nvSpPr>
          <p:cNvPr id="5" name="바닥글 개체 틀 2">
            <a:extLst>
              <a:ext uri="{FF2B5EF4-FFF2-40B4-BE49-F238E27FC236}">
                <a16:creationId xmlns:a16="http://schemas.microsoft.com/office/drawing/2014/main" id="{57A8218A-24E6-691C-1F0D-EB80F4D24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629400"/>
            <a:ext cx="6629400" cy="152400"/>
          </a:xfrm>
        </p:spPr>
        <p:txBody>
          <a:bodyPr/>
          <a:lstStyle/>
          <a:p>
            <a:pPr lvl="0" eaLnBrk="1" hangingPunct="1">
              <a:defRPr/>
            </a:pPr>
            <a:r>
              <a:rPr lang="en-US" altLang="ko-KR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3079-24-0107-01-0008-Session #31 3079.3.2 STG Meeting Summary</a:t>
            </a:r>
            <a:endParaRPr lang="en-US" altLang="ko-KR" dirty="0">
              <a:solidFill>
                <a:srgbClr val="FF0000"/>
              </a:solidFill>
              <a:latin typeface="Verdana" pitchFamily="-84" charset="0"/>
              <a:ea typeface="ＭＳ Ｐゴシック" pitchFamily="-8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BD8E8-FEBE-4B48-A872-D5E72F1EB77B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charset="0"/>
              <a:ea typeface="ＭＳ Ｐゴシック" pitchFamily="-84" charset="-128"/>
            </a:endParaRPr>
          </a:p>
        </p:txBody>
      </p:sp>
      <p:sp>
        <p:nvSpPr>
          <p:cNvPr id="6" name="Text Box 47">
            <a:extLst>
              <a:ext uri="{FF2B5EF4-FFF2-40B4-BE49-F238E27FC236}">
                <a16:creationId xmlns:a16="http://schemas.microsoft.com/office/drawing/2014/main" id="{012D42FD-A6AE-4CFB-18D7-4D9A6D612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439" y="5213041"/>
            <a:ext cx="8458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Meeting Room, Lobby Level,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</a:rPr>
              <a:t>Skybay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</a:rPr>
              <a:t>Gyeongpo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 Hotel 468 (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</a:rPr>
              <a:t>Gangmun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-dong)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</a:rPr>
              <a:t>Hean-ro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</a:rPr>
              <a:t>Gangneungsi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, Gangwon-do, Republic of Korea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Virtual Meeting: https://ieeesa.webex.com/meet/peter</a:t>
            </a:r>
          </a:p>
        </p:txBody>
      </p: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684E3B86-007C-7B14-EAE0-70775A6A50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470943"/>
              </p:ext>
            </p:extLst>
          </p:nvPr>
        </p:nvGraphicFramePr>
        <p:xfrm>
          <a:off x="132885" y="1003968"/>
          <a:ext cx="8877310" cy="4114801"/>
        </p:xfrm>
        <a:graphic>
          <a:graphicData uri="http://schemas.openxmlformats.org/drawingml/2006/table">
            <a:tbl>
              <a:tblPr firstRow="1" firstCol="1" bandRow="1"/>
              <a:tblGrid>
                <a:gridCol w="1010115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169169798"/>
                    </a:ext>
                  </a:extLst>
                </a:gridCol>
                <a:gridCol w="1497239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344839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344839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344839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344839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531567">
                <a:tc>
                  <a:txBody>
                    <a:bodyPr/>
                    <a:lstStyle/>
                    <a:p>
                      <a:pPr marL="0" algn="ctr" defTabSz="685800" rtl="0" eaLnBrk="1" latinLnBrk="1" hangingPunct="1">
                        <a:spcAft>
                          <a:spcPts val="0"/>
                        </a:spcAft>
                      </a:pPr>
                      <a:endParaRPr lang="ko-KR" altLang="en-US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Sunday</a:t>
                      </a:r>
                    </a:p>
                    <a:p>
                      <a:pPr marL="0" algn="ctr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(Oct. 27, 2024)</a:t>
                      </a:r>
                      <a:endParaRPr lang="ko-KR" altLang="en-US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(Oct.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28, 2024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altLang="en-US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(Oct. 29, 2024)</a:t>
                      </a:r>
                      <a:endParaRPr lang="ko-KR" altLang="en-US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(Oct. 30, 2024)</a:t>
                      </a:r>
                      <a:endParaRPr lang="ko-KR" altLang="en-US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(Oct.31, 2024)</a:t>
                      </a:r>
                      <a:endParaRPr lang="ko-KR" altLang="en-US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(Nov. 1, 2024)</a:t>
                      </a:r>
                      <a:endParaRPr lang="ko-KR" altLang="en-US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224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3079.3.2 STG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2896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11:00a-12:30p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Open Plenary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Roll Call,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Reviewing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 last meeting minutes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(Introducing participants)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3079.3.2 STG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8732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3079.2.1 STG &amp; 3079.2.2 STG 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 TGs Summary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6977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Chairing Group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3079.3.1 STG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3079.3.1 STG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  <p:sp>
        <p:nvSpPr>
          <p:cNvPr id="5" name="바닥글 개체 틀 2">
            <a:extLst>
              <a:ext uri="{FF2B5EF4-FFF2-40B4-BE49-F238E27FC236}">
                <a16:creationId xmlns:a16="http://schemas.microsoft.com/office/drawing/2014/main" id="{06EA6534-7DD6-00D5-2E82-D094B1072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629400"/>
            <a:ext cx="6629400" cy="152400"/>
          </a:xfrm>
        </p:spPr>
        <p:txBody>
          <a:bodyPr/>
          <a:lstStyle/>
          <a:p>
            <a:pPr lvl="0" eaLnBrk="1" hangingPunct="1">
              <a:defRPr/>
            </a:pPr>
            <a:r>
              <a:rPr lang="en-US" altLang="ko-KR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3079-24-0107-01-0008-Session #31 3079.3.2 STG Meeting Summary</a:t>
            </a:r>
            <a:endParaRPr lang="en-US" altLang="ko-KR" dirty="0">
              <a:solidFill>
                <a:srgbClr val="FF0000"/>
              </a:solidFill>
              <a:latin typeface="Verdana" pitchFamily="-84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8487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777875"/>
            <a:ext cx="8572500" cy="531495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Wednesday, Oct.</a:t>
            </a:r>
            <a:r>
              <a:rPr lang="ko-KR" altLang="en-US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 </a:t>
            </a:r>
            <a:r>
              <a:rPr lang="en-US" altLang="ko-KR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30</a:t>
            </a:r>
            <a:r>
              <a:rPr lang="en-US" altLang="ko-KR" sz="2400" baseline="300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th</a:t>
            </a:r>
            <a:r>
              <a:rPr lang="en-US" altLang="ko-KR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, 2024 09:00~10:30</a:t>
            </a:r>
            <a:endParaRPr lang="en-US" altLang="ja-JP" sz="1800" dirty="0"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3079-24-0104-01-0008-framework-for-privacy-protection-through-identifiability-management-in-avatar-interaction</a:t>
            </a: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→"/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Discussion of the standard of the P3079.3.2</a:t>
            </a: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→"/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Presented by </a:t>
            </a:r>
            <a:r>
              <a:rPr kumimoji="0" lang="en-US" altLang="ko-KR" sz="2000" b="0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Kitaek</a:t>
            </a:r>
            <a:r>
              <a:rPr kumimoji="0" lang="en-US" altLang="ko-KR" sz="2000" b="0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Park</a:t>
            </a:r>
            <a:endParaRPr kumimoji="0" lang="en-US" altLang="ko-KR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→"/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Motion: Fails</a:t>
            </a:r>
          </a:p>
          <a:p>
            <a:pPr marL="342900" lvl="1" indent="0">
              <a:lnSpc>
                <a:spcPct val="130000"/>
              </a:lnSpc>
              <a:buNone/>
              <a:defRPr/>
            </a:pPr>
            <a:endParaRPr lang="en-US" altLang="ko-K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30000"/>
              </a:lnSpc>
              <a:defRPr/>
            </a:pPr>
            <a:endParaRPr lang="en-US" altLang="ko-K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3</a:t>
            </a:r>
            <a:r>
              <a:rPr lang="en-US" altLang="ko-KR" baseline="30000" dirty="0"/>
              <a:t>th</a:t>
            </a:r>
            <a:r>
              <a:rPr lang="en-US" altLang="ko-KR" dirty="0"/>
              <a:t> Day</a:t>
            </a:r>
            <a:endParaRPr lang="ko-KR" altLang="en-US" dirty="0"/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2">
            <a:extLst>
              <a:ext uri="{FF2B5EF4-FFF2-40B4-BE49-F238E27FC236}">
                <a16:creationId xmlns:a16="http://schemas.microsoft.com/office/drawing/2014/main" id="{DE2BDF39-D160-B2E1-06E2-82343255B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629400"/>
            <a:ext cx="6629400" cy="152400"/>
          </a:xfrm>
        </p:spPr>
        <p:txBody>
          <a:bodyPr/>
          <a:lstStyle/>
          <a:p>
            <a:pPr lvl="0" eaLnBrk="1" hangingPunct="1">
              <a:defRPr/>
            </a:pPr>
            <a:r>
              <a:rPr lang="en-US" altLang="ko-KR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3079-24-0107-01-0008-Session #31 3079.3.2 STG Meeting Summary</a:t>
            </a:r>
            <a:endParaRPr lang="en-US" altLang="ko-KR" dirty="0">
              <a:solidFill>
                <a:srgbClr val="FF0000"/>
              </a:solidFill>
              <a:latin typeface="Verdana" pitchFamily="-84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8181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B46BAE-5FDC-81A9-C2F9-48037FF6FA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1B42845-BC90-D5DC-D263-26CD5F242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777875"/>
            <a:ext cx="8572500" cy="531495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Wednesday, Oct.</a:t>
            </a:r>
            <a:r>
              <a:rPr lang="ko-KR" altLang="en-US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 </a:t>
            </a:r>
            <a:r>
              <a:rPr lang="en-US" altLang="ko-KR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30</a:t>
            </a:r>
            <a:r>
              <a:rPr lang="en-US" altLang="ko-KR" sz="2400" baseline="300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th</a:t>
            </a:r>
            <a:r>
              <a:rPr lang="en-US" altLang="ko-KR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, 2024 11:00~12:30</a:t>
            </a:r>
            <a:endParaRPr lang="en-US" altLang="ja-JP" sz="1800" dirty="0"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3079-24-0104-01-0008-framework-for-privacy-protection-through-identifiability-management-in-avatar-interaction</a:t>
            </a: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→"/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Discussion of the standard of the P3079.3.2</a:t>
            </a: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→"/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Presented by </a:t>
            </a:r>
            <a:r>
              <a:rPr kumimoji="0" lang="en-US" altLang="ko-KR" sz="2000" b="0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Kitaek</a:t>
            </a:r>
            <a:r>
              <a:rPr kumimoji="0" lang="en-US" altLang="ko-KR" sz="2000" b="0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Park</a:t>
            </a:r>
            <a:endParaRPr kumimoji="0" lang="en-US" altLang="ko-KR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→"/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Motion: Fails</a:t>
            </a:r>
          </a:p>
          <a:p>
            <a:pPr marL="342900" lvl="1" indent="0">
              <a:lnSpc>
                <a:spcPct val="130000"/>
              </a:lnSpc>
              <a:buNone/>
              <a:defRPr/>
            </a:pPr>
            <a:endParaRPr lang="en-US" altLang="ko-K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30000"/>
              </a:lnSpc>
              <a:defRPr/>
            </a:pPr>
            <a:endParaRPr lang="en-US" altLang="ko-K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534A65E5-7F25-D755-AD63-B703623D8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3</a:t>
            </a:r>
            <a:r>
              <a:rPr lang="en-US" altLang="ko-KR" baseline="30000" dirty="0"/>
              <a:t>th</a:t>
            </a:r>
            <a:r>
              <a:rPr lang="en-US" altLang="ko-KR" dirty="0"/>
              <a:t> Day</a:t>
            </a:r>
            <a:endParaRPr lang="ko-KR" altLang="en-US" dirty="0"/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AB6A1182-7538-CCF5-5D3F-CE030B1B1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2">
            <a:extLst>
              <a:ext uri="{FF2B5EF4-FFF2-40B4-BE49-F238E27FC236}">
                <a16:creationId xmlns:a16="http://schemas.microsoft.com/office/drawing/2014/main" id="{11DEE204-A6AC-6168-3DF1-F8D10FF1B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629400"/>
            <a:ext cx="6629400" cy="152400"/>
          </a:xfrm>
        </p:spPr>
        <p:txBody>
          <a:bodyPr/>
          <a:lstStyle/>
          <a:p>
            <a:pPr lvl="0" eaLnBrk="1" hangingPunct="1">
              <a:defRPr/>
            </a:pPr>
            <a:r>
              <a:rPr lang="en-US" altLang="ko-KR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3079-24-0107-01-0008-Session #31 3079.3.2 STG Meeting Summary</a:t>
            </a:r>
            <a:endParaRPr lang="en-US" altLang="ko-KR" dirty="0">
              <a:solidFill>
                <a:srgbClr val="FF0000"/>
              </a:solidFill>
              <a:latin typeface="Verdana" pitchFamily="-84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9805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57250"/>
            <a:ext cx="8572500" cy="531495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Thursday, October</a:t>
            </a:r>
            <a:r>
              <a:rPr lang="ko-KR" altLang="en-US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 </a:t>
            </a:r>
            <a:r>
              <a:rPr lang="en-US" altLang="ko-KR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31</a:t>
            </a:r>
            <a:r>
              <a:rPr lang="en-US" altLang="ko-KR" sz="2400" baseline="300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st</a:t>
            </a:r>
            <a:r>
              <a:rPr lang="en-US" altLang="ko-KR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, 2024 13:30~15:00</a:t>
            </a:r>
            <a:endParaRPr lang="en-US" altLang="ja-JP" sz="1800" dirty="0"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Session #31 3079.3.2 STG Meeting Summary (3079-24-0107-01-0008)</a:t>
            </a:r>
            <a:endParaRPr lang="en-US" altLang="ko-K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3250" indent="-342900">
              <a:lnSpc>
                <a:spcPct val="130000"/>
              </a:lnSpc>
              <a:buFont typeface="Times New Roman" panose="02020603050405020304" pitchFamily="18" charset="0"/>
              <a:buChar char="→"/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and discussed editing standard documents to 3079.3.2 STG during Session #31 and decided to review the improved standard documents at the next meeting.</a:t>
            </a:r>
          </a:p>
          <a:p>
            <a:pPr marL="603250" indent="-342900">
              <a:lnSpc>
                <a:spcPct val="130000"/>
              </a:lnSpc>
              <a:buFont typeface="Times New Roman" panose="02020603050405020304" pitchFamily="18" charset="0"/>
              <a:buChar char="→"/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 Jun</a:t>
            </a:r>
            <a:r>
              <a:rPr lang="ko-KR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young</a:t>
            </a:r>
            <a:r>
              <a:rPr lang="ko-KR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Kwak</a:t>
            </a:r>
          </a:p>
          <a:p>
            <a:pPr marL="603250" indent="-342900">
              <a:lnSpc>
                <a:spcPct val="130000"/>
              </a:lnSpc>
              <a:buFont typeface="Times New Roman" panose="02020603050405020304" pitchFamily="18" charset="0"/>
              <a:buChar char="→"/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Motion : Passes</a:t>
            </a:r>
          </a:p>
          <a:p>
            <a:pPr marL="431800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30000"/>
              </a:lnSpc>
              <a:defRPr/>
            </a:pPr>
            <a:endParaRPr lang="en-US" altLang="ko-K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4</a:t>
            </a:r>
            <a:r>
              <a:rPr lang="en-US" altLang="ko-KR" baseline="30000" dirty="0"/>
              <a:t>th</a:t>
            </a:r>
            <a:r>
              <a:rPr lang="en-US" altLang="ko-KR" dirty="0"/>
              <a:t> Day</a:t>
            </a:r>
            <a:endParaRPr lang="ko-KR" altLang="en-US" dirty="0"/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4" name="바닥글 개체 틀 2">
            <a:extLst>
              <a:ext uri="{FF2B5EF4-FFF2-40B4-BE49-F238E27FC236}">
                <a16:creationId xmlns:a16="http://schemas.microsoft.com/office/drawing/2014/main" id="{27E56F97-728C-54E2-7103-DCFC74B73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629400"/>
            <a:ext cx="6629400" cy="152400"/>
          </a:xfrm>
        </p:spPr>
        <p:txBody>
          <a:bodyPr/>
          <a:lstStyle/>
          <a:p>
            <a:pPr lvl="0" eaLnBrk="1" hangingPunct="1">
              <a:defRPr/>
            </a:pPr>
            <a:r>
              <a:rPr lang="en-US" altLang="ko-KR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3079-24-0107-01-0008-Session #31 3079.3.2 STG Meeting Summary</a:t>
            </a:r>
            <a:endParaRPr lang="en-US" altLang="ko-KR" dirty="0">
              <a:solidFill>
                <a:srgbClr val="FF0000"/>
              </a:solidFill>
              <a:latin typeface="Verdana" pitchFamily="-84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6916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4267200"/>
          </a:xfrm>
        </p:spPr>
        <p:txBody>
          <a:bodyPr wrap="square"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altLang="ko-KR" sz="2400" dirty="0">
                <a:latin typeface="Times" panose="02020603050405020304" pitchFamily="18" charset="0"/>
                <a:cs typeface="Times" panose="02020603050405020304" pitchFamily="18" charset="0"/>
              </a:rPr>
              <a:t>Discuss the contribution documents for IEEE P3079.3.2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altLang="ko-KR" sz="2400" dirty="0">
                <a:latin typeface="Times" panose="02020603050405020304" pitchFamily="18" charset="0"/>
                <a:cs typeface="Times" panose="02020603050405020304" pitchFamily="18" charset="0"/>
              </a:rPr>
              <a:t>Edit the draft document for IEEE P3079.3.2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altLang="ko-KR" sz="2400" dirty="0">
                <a:latin typeface="Times" panose="02020603050405020304" pitchFamily="18" charset="0"/>
                <a:cs typeface="Times" panose="02020603050405020304" pitchFamily="18" charset="0"/>
              </a:rPr>
              <a:t>Contribute a document on “</a:t>
            </a:r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Framework for Avatar Data Transfer using Preset Values Across Metaverse Platforms</a:t>
            </a:r>
            <a:r>
              <a:rPr lang="en-US" altLang="ko-KR" sz="2400" dirty="0">
                <a:latin typeface="Times" panose="02020603050405020304" pitchFamily="18" charset="0"/>
                <a:cs typeface="Times" panose="02020603050405020304" pitchFamily="18" charset="0"/>
              </a:rPr>
              <a:t>”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altLang="ko-KR" sz="2400" dirty="0">
                <a:latin typeface="Times" panose="02020603050405020304" pitchFamily="18" charset="0"/>
                <a:cs typeface="Times" panose="02020603050405020304" pitchFamily="18" charset="0"/>
              </a:rPr>
              <a:t>Request two meeting slots for discussing contributions and editing standard documents for IEEE P3079.3.2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373B44-01EE-4DCA-A739-F3F338341A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1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latin typeface="Arial" charset="0"/>
              </a:rPr>
              <a:t>Next Agenda</a:t>
            </a: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4" name="바닥글 개체 틀 2">
            <a:extLst>
              <a:ext uri="{FF2B5EF4-FFF2-40B4-BE49-F238E27FC236}">
                <a16:creationId xmlns:a16="http://schemas.microsoft.com/office/drawing/2014/main" id="{5441D996-EE34-E2F2-88A9-D966F9D00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629400"/>
            <a:ext cx="6629400" cy="152400"/>
          </a:xfrm>
        </p:spPr>
        <p:txBody>
          <a:bodyPr/>
          <a:lstStyle/>
          <a:p>
            <a:pPr lvl="0" eaLnBrk="1" hangingPunct="1">
              <a:defRPr/>
            </a:pPr>
            <a:r>
              <a:rPr lang="en-US" altLang="ko-KR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3079-24-0107-01-0008-Session #31 3079.3.2 STG Meeting Summary</a:t>
            </a:r>
            <a:endParaRPr lang="en-US" altLang="ko-KR" dirty="0">
              <a:solidFill>
                <a:srgbClr val="FF0000"/>
              </a:solidFill>
              <a:latin typeface="Verdana" pitchFamily="-84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573506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3720</TotalTime>
  <Words>837</Words>
  <Application>Microsoft Office PowerPoint</Application>
  <PresentationFormat>화면 슬라이드 쇼(4:3)</PresentationFormat>
  <Paragraphs>139</Paragraphs>
  <Slides>10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10</vt:i4>
      </vt:variant>
    </vt:vector>
  </HeadingPairs>
  <TitlesOfParts>
    <vt:vector size="22" baseType="lpstr">
      <vt:lpstr>Geneva</vt:lpstr>
      <vt:lpstr>HY견명조</vt:lpstr>
      <vt:lpstr>ＭＳ Ｐゴシック</vt:lpstr>
      <vt:lpstr>Myriad Pro</vt:lpstr>
      <vt:lpstr>맑은 고딕</vt:lpstr>
      <vt:lpstr>Arial</vt:lpstr>
      <vt:lpstr>Times</vt:lpstr>
      <vt:lpstr>Times New Roman</vt:lpstr>
      <vt:lpstr>Verdana</vt:lpstr>
      <vt:lpstr>Wingdings</vt:lpstr>
      <vt:lpstr>IEEE-SA Powerpoint Template</vt:lpstr>
      <vt:lpstr>Office 테마</vt:lpstr>
      <vt:lpstr>PowerPoint 프레젠테이션</vt:lpstr>
      <vt:lpstr>IEEE 3079 Human Factors for Immersive Content Working Group</vt:lpstr>
      <vt:lpstr>Compliance with IEEE Standards Policies and Procedures</vt:lpstr>
      <vt:lpstr>PowerPoint 프레젠테이션</vt:lpstr>
      <vt:lpstr>Session Time and Location</vt:lpstr>
      <vt:lpstr>3th Day</vt:lpstr>
      <vt:lpstr>3th Day</vt:lpstr>
      <vt:lpstr>4th Day</vt:lpstr>
      <vt:lpstr>PowerPoint 프레젠테이션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ictstandard</cp:lastModifiedBy>
  <cp:revision>162</cp:revision>
  <dcterms:created xsi:type="dcterms:W3CDTF">2014-10-13T13:02:20Z</dcterms:created>
  <dcterms:modified xsi:type="dcterms:W3CDTF">2024-10-31T05:15:11Z</dcterms:modified>
</cp:coreProperties>
</file>